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80" r:id="rId3"/>
    <p:sldId id="281" r:id="rId4"/>
    <p:sldId id="258" r:id="rId5"/>
    <p:sldId id="282" r:id="rId6"/>
    <p:sldId id="283" r:id="rId7"/>
    <p:sldId id="284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預設章節" id="{654D12F7-F087-E94D-A474-020128CC24B7}">
          <p14:sldIdLst>
            <p14:sldId id="256"/>
            <p14:sldId id="280"/>
            <p14:sldId id="281"/>
            <p14:sldId id="258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D8F710-FA4E-40ED-AFA7-559E44A3C38B}">
  <a:tblStyle styleId="{94D8F710-FA4E-40ED-AFA7-559E44A3C3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1"/>
    <p:restoredTop sz="94630"/>
  </p:normalViewPr>
  <p:slideViewPr>
    <p:cSldViewPr snapToGrid="0">
      <p:cViewPr varScale="1">
        <p:scale>
          <a:sx n="83" d="100"/>
          <a:sy n="83" d="100"/>
        </p:scale>
        <p:origin x="8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8660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23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404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952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147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847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869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各重點封面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"/>
          <p:cNvSpPr txBox="1">
            <a:spLocks noGrp="1"/>
          </p:cNvSpPr>
          <p:nvPr>
            <p:ph type="sldNum" idx="12"/>
          </p:nvPr>
        </p:nvSpPr>
        <p:spPr>
          <a:xfrm>
            <a:off x="86849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cs typeface="Tinos"/>
                <a:sym typeface="Tinos"/>
              </a:rPr>
              <a:pPr algn="r"/>
              <a:t>‹#›</a:t>
            </a:fld>
            <a:endParaRPr lang="en" dirty="0">
              <a:latin typeface="Tinos"/>
              <a:ea typeface="Microsoft JhengHei" panose="020B0604030504040204" pitchFamily="34" charset="-120"/>
              <a:cs typeface="Tinos"/>
              <a:sym typeface="Tinos"/>
            </a:endParaRPr>
          </a:p>
        </p:txBody>
      </p:sp>
      <p:sp>
        <p:nvSpPr>
          <p:cNvPr id="4" name="內容版面配置區 16">
            <a:extLst>
              <a:ext uri="{FF2B5EF4-FFF2-40B4-BE49-F238E27FC236}">
                <a16:creationId xmlns:a16="http://schemas.microsoft.com/office/drawing/2014/main" xmlns="" id="{6C7206FA-DE4C-1A4B-8CD5-C6B4A27924D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84386" y="1162465"/>
            <a:ext cx="3514388" cy="2783370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</a:p>
        </p:txBody>
      </p:sp>
      <p:sp>
        <p:nvSpPr>
          <p:cNvPr id="5" name="Shape 21">
            <a:extLst>
              <a:ext uri="{FF2B5EF4-FFF2-40B4-BE49-F238E27FC236}">
                <a16:creationId xmlns:a16="http://schemas.microsoft.com/office/drawing/2014/main" xmlns="" id="{192C112E-0153-E74F-9945-27C0F565B47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74635" y="2221800"/>
            <a:ext cx="2216426" cy="69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4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r>
              <a:rPr lang="zh-TW" altLang="en-US" dirty="0"/>
              <a:t>重點標題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講解版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33E710C-75AD-1342-B3FA-6B760F5E48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講解重點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xmlns="" id="{3C7A0F6B-3FF3-9643-9A80-941E3006DBD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sym typeface="Tinos"/>
              </a:rPr>
              <a:pPr algn="r"/>
              <a:t>‹#›</a:t>
            </a:fld>
            <a:endParaRPr lang="en" sz="1400" b="1" i="0" u="none" strike="noStrike" cap="none" dirty="0">
              <a:solidFill>
                <a:schemeClr val="bg1"/>
              </a:solidFill>
              <a:latin typeface="Tinos"/>
              <a:ea typeface="Microsoft JhengHei" panose="020B0604030504040204" pitchFamily="34" charset="-120"/>
              <a:sym typeface="Tinos"/>
            </a:endParaRP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xmlns="" id="{6B7AF392-D7F2-CA41-B235-F08EF018C9D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94325" y="1609725"/>
            <a:ext cx="3270250" cy="2614613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18" name="文字版面配置區 10">
            <a:extLst>
              <a:ext uri="{FF2B5EF4-FFF2-40B4-BE49-F238E27FC236}">
                <a16:creationId xmlns:a16="http://schemas.microsoft.com/office/drawing/2014/main" xmlns="" id="{7A60CA7B-6D04-EC48-A3AA-32D4A377FE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90038" y="1609724"/>
            <a:ext cx="3182937" cy="2614613"/>
          </a:xfrm>
          <a:prstGeom prst="rect">
            <a:avLst/>
          </a:prstGeom>
        </p:spPr>
        <p:txBody>
          <a:bodyPr/>
          <a:lstStyle>
            <a:lvl1pPr marL="349200" indent="-385200">
              <a:buSzPct val="145000"/>
              <a:buFont typeface="Wingdings" pitchFamily="2" charset="2"/>
              <a:buChar char="Ø"/>
              <a:defRPr sz="1800" b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817200" indent="-349200">
              <a:buFont typeface="Wingdings" pitchFamily="2" charset="2"/>
              <a:buAutoNum type="circleNumWdWhitePlain"/>
              <a:defRPr sz="1600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098900" indent="-198900">
              <a:buSzPct val="80000"/>
              <a:buFont typeface="Arial" panose="020B0604020202020204" pitchFamily="34" charset="0"/>
              <a:buChar char="•"/>
              <a:defRPr sz="14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</a:lstStyle>
          <a:p>
            <a:pPr lvl="0"/>
            <a:r>
              <a:rPr kumimoji="1" lang="zh-TW" altLang="en-US" dirty="0"/>
              <a:t>重點內容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內容標題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內容解說</a:t>
            </a:r>
          </a:p>
        </p:txBody>
      </p:sp>
    </p:spTree>
    <p:extLst>
      <p:ext uri="{BB962C8B-B14F-4D97-AF65-F5344CB8AC3E}">
        <p14:creationId xmlns:p14="http://schemas.microsoft.com/office/powerpoint/2010/main" val="216229766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講解程式碼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742670" y="4749900"/>
            <a:ext cx="40133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>
              <a:defRPr lang="en" sz="1400" b="1" i="0" u="none" strike="noStrike" cap="none" smtClean="0">
                <a:solidFill>
                  <a:schemeClr val="bg1"/>
                </a:solidFill>
                <a:latin typeface="Tinos"/>
                <a:ea typeface="Microsoft JhengHei" panose="020B0604030504040204" pitchFamily="34" charset="-120"/>
                <a:cs typeface="Tinos"/>
                <a:sym typeface="Arial"/>
              </a:defRPr>
            </a:lvl1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3" name="內容版面配置區 16">
            <a:extLst>
              <a:ext uri="{FF2B5EF4-FFF2-40B4-BE49-F238E27FC236}">
                <a16:creationId xmlns:a16="http://schemas.microsoft.com/office/drawing/2014/main" xmlns="" id="{2B2D0959-A754-0E4F-A471-192682A417E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34689" y="1453284"/>
            <a:ext cx="6774424" cy="2949749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 lvl="0"/>
            <a:r>
              <a:rPr kumimoji="1" lang="zh-TW" altLang="en-US" dirty="0"/>
              <a:t>圖片</a:t>
            </a:r>
            <a:r>
              <a:rPr kumimoji="1" lang="en-US" altLang="zh-TW" dirty="0"/>
              <a:t>/</a:t>
            </a:r>
            <a:r>
              <a:rPr kumimoji="1" lang="zh-CN" altLang="en-US" dirty="0"/>
              <a:t>程式碼</a:t>
            </a:r>
            <a:endParaRPr kumimoji="1"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xmlns="" id="{680C717D-F781-3547-AAA1-4670D17C21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4688" y="644056"/>
            <a:ext cx="6774423" cy="6999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itchFamily="2" charset="2"/>
              <a:buChar char="u"/>
              <a:defRPr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 dirty="0"/>
              <a:t>範例程式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/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556175" y="1479375"/>
            <a:ext cx="3211800" cy="3598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200"/>
              <a:buChar char="◈"/>
              <a:defRPr sz="2200"/>
            </a:lvl1pPr>
            <a:lvl2pPr lvl="1">
              <a:spcBef>
                <a:spcPts val="0"/>
              </a:spcBef>
              <a:buSzPts val="2200"/>
              <a:buChar char="◆"/>
              <a:defRPr sz="2200"/>
            </a:lvl2pPr>
            <a:lvl3pPr lvl="2">
              <a:spcBef>
                <a:spcPts val="0"/>
              </a:spcBef>
              <a:buSzPts val="2200"/>
              <a:buChar char="◇"/>
              <a:defRPr sz="2200"/>
            </a:lvl3pPr>
            <a:lvl4pPr lvl="3">
              <a:spcBef>
                <a:spcPts val="0"/>
              </a:spcBef>
              <a:buSzPts val="2200"/>
              <a:buChar char="⬥"/>
              <a:defRPr sz="2200"/>
            </a:lvl4pPr>
            <a:lvl5pPr lvl="4">
              <a:spcBef>
                <a:spcPts val="0"/>
              </a:spcBef>
              <a:buSzPts val="2200"/>
              <a:buChar char="⬦"/>
              <a:defRPr sz="2200"/>
            </a:lvl5pPr>
            <a:lvl6pPr lvl="5">
              <a:spcBef>
                <a:spcPts val="0"/>
              </a:spcBef>
              <a:buSzPts val="2200"/>
              <a:buChar char="⬦"/>
              <a:defRPr sz="2200"/>
            </a:lvl6pPr>
            <a:lvl7pPr lvl="6">
              <a:spcBef>
                <a:spcPts val="0"/>
              </a:spcBef>
              <a:buSzPts val="2200"/>
              <a:buChar char="⬦"/>
              <a:defRPr sz="2200"/>
            </a:lvl7pPr>
            <a:lvl8pPr lvl="7">
              <a:spcBef>
                <a:spcPts val="0"/>
              </a:spcBef>
              <a:buSzPts val="2200"/>
              <a:buChar char="⬦"/>
              <a:defRPr sz="2200"/>
            </a:lvl8pPr>
            <a:lvl9pPr lvl="8">
              <a:spcBef>
                <a:spcPts val="0"/>
              </a:spcBef>
              <a:buSzPts val="2200"/>
              <a:buChar char="⬦"/>
              <a:defRPr sz="2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961272" y="1479375"/>
            <a:ext cx="3211800" cy="3598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200"/>
              <a:buChar char="◈"/>
              <a:defRPr sz="2200"/>
            </a:lvl1pPr>
            <a:lvl2pPr lvl="1">
              <a:spcBef>
                <a:spcPts val="0"/>
              </a:spcBef>
              <a:buSzPts val="2200"/>
              <a:buChar char="◆"/>
              <a:defRPr sz="2200"/>
            </a:lvl2pPr>
            <a:lvl3pPr lvl="2">
              <a:spcBef>
                <a:spcPts val="0"/>
              </a:spcBef>
              <a:buSzPts val="2200"/>
              <a:buChar char="◇"/>
              <a:defRPr sz="2200"/>
            </a:lvl3pPr>
            <a:lvl4pPr lvl="3">
              <a:spcBef>
                <a:spcPts val="0"/>
              </a:spcBef>
              <a:buSzPts val="2200"/>
              <a:buChar char="⬥"/>
              <a:defRPr sz="2200"/>
            </a:lvl4pPr>
            <a:lvl5pPr lvl="4">
              <a:spcBef>
                <a:spcPts val="0"/>
              </a:spcBef>
              <a:buSzPts val="2200"/>
              <a:buChar char="⬦"/>
              <a:defRPr sz="2200"/>
            </a:lvl5pPr>
            <a:lvl6pPr lvl="5">
              <a:spcBef>
                <a:spcPts val="0"/>
              </a:spcBef>
              <a:buSzPts val="2200"/>
              <a:buChar char="⬦"/>
              <a:defRPr sz="2200"/>
            </a:lvl6pPr>
            <a:lvl7pPr lvl="6">
              <a:spcBef>
                <a:spcPts val="0"/>
              </a:spcBef>
              <a:buSzPts val="2200"/>
              <a:buChar char="⬦"/>
              <a:defRPr sz="2200"/>
            </a:lvl7pPr>
            <a:lvl8pPr lvl="7">
              <a:spcBef>
                <a:spcPts val="0"/>
              </a:spcBef>
              <a:buSzPts val="2200"/>
              <a:buChar char="⬦"/>
              <a:defRPr sz="2200"/>
            </a:lvl8pPr>
            <a:lvl9pPr lvl="8">
              <a:spcBef>
                <a:spcPts val="0"/>
              </a:spcBef>
              <a:buSzPts val="2200"/>
              <a:buChar char="⬦"/>
              <a:defRPr sz="2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cxnSp>
        <p:nvCxnSpPr>
          <p:cNvPr id="30" name="Shape 30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24147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841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/>
            </a:lvl1pPr>
            <a:lvl2pPr lvl="1">
              <a:spcBef>
                <a:spcPts val="0"/>
              </a:spcBef>
              <a:buSzPts val="2400"/>
              <a:buNone/>
              <a:defRPr/>
            </a:lvl2pPr>
            <a:lvl3pPr lvl="2">
              <a:spcBef>
                <a:spcPts val="0"/>
              </a:spcBef>
              <a:buSzPts val="2400"/>
              <a:buNone/>
              <a:defRPr/>
            </a:lvl3pPr>
            <a:lvl4pPr lvl="3">
              <a:spcBef>
                <a:spcPts val="0"/>
              </a:spcBef>
              <a:buSzPts val="2400"/>
              <a:buNone/>
              <a:defRPr/>
            </a:lvl4pPr>
            <a:lvl5pPr lvl="4">
              <a:spcBef>
                <a:spcPts val="0"/>
              </a:spcBef>
              <a:buSzPts val="2400"/>
              <a:buNone/>
              <a:defRPr/>
            </a:lvl5pPr>
            <a:lvl6pPr lvl="5">
              <a:spcBef>
                <a:spcPts val="0"/>
              </a:spcBef>
              <a:buSzPts val="2400"/>
              <a:buNone/>
              <a:defRPr/>
            </a:lvl6pPr>
            <a:lvl7pPr lvl="6">
              <a:spcBef>
                <a:spcPts val="0"/>
              </a:spcBef>
              <a:buSzPts val="2400"/>
              <a:buNone/>
              <a:defRPr/>
            </a:lvl7pPr>
            <a:lvl8pPr lvl="7">
              <a:spcBef>
                <a:spcPts val="0"/>
              </a:spcBef>
              <a:buSzPts val="2400"/>
              <a:buNone/>
              <a:defRPr/>
            </a:lvl8pPr>
            <a:lvl9pPr lvl="8">
              <a:spcBef>
                <a:spcPts val="0"/>
              </a:spcBef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600"/>
              <a:buChar char="◈"/>
              <a:defRPr sz="2600"/>
            </a:lvl1pPr>
            <a:lvl2pPr lvl="1">
              <a:spcBef>
                <a:spcPts val="0"/>
              </a:spcBef>
              <a:buSzPts val="2600"/>
              <a:buChar char="◆"/>
              <a:defRPr sz="2600"/>
            </a:lvl2pPr>
            <a:lvl3pPr lvl="2">
              <a:spcBef>
                <a:spcPts val="0"/>
              </a:spcBef>
              <a:buSzPts val="2600"/>
              <a:buChar char="◇"/>
              <a:defRPr sz="2600"/>
            </a:lvl3pPr>
            <a:lvl4pPr lvl="3">
              <a:spcBef>
                <a:spcPts val="0"/>
              </a:spcBef>
              <a:buSzPts val="2600"/>
              <a:buChar char="⬥"/>
              <a:defRPr sz="2600"/>
            </a:lvl4pPr>
            <a:lvl5pPr lvl="4">
              <a:spcBef>
                <a:spcPts val="0"/>
              </a:spcBef>
              <a:buSzPts val="2600"/>
              <a:buChar char="⬦"/>
              <a:defRPr sz="2600"/>
            </a:lvl5pPr>
            <a:lvl6pPr lvl="5">
              <a:spcBef>
                <a:spcPts val="0"/>
              </a:spcBef>
              <a:buSzPts val="2600"/>
              <a:buChar char="⬦"/>
              <a:defRPr sz="2600"/>
            </a:lvl6pPr>
            <a:lvl7pPr lvl="6">
              <a:spcBef>
                <a:spcPts val="0"/>
              </a:spcBef>
              <a:buSzPts val="2600"/>
              <a:buChar char="⬦"/>
              <a:defRPr sz="2600"/>
            </a:lvl7pPr>
            <a:lvl8pPr lvl="7">
              <a:spcBef>
                <a:spcPts val="0"/>
              </a:spcBef>
              <a:buSzPts val="2600"/>
              <a:buChar char="⬦"/>
              <a:defRPr sz="2600"/>
            </a:lvl8pPr>
            <a:lvl9pPr lvl="8">
              <a:spcBef>
                <a:spcPts val="0"/>
              </a:spcBef>
              <a:buSzPts val="2600"/>
              <a:buChar char="⬦"/>
              <a:defRPr sz="2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cxnSp>
        <p:nvCxnSpPr>
          <p:cNvPr id="24" name="Shape 24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206661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libro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7618" y="4749900"/>
            <a:ext cx="459082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algn="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fld id="{00000000-1234-1234-1234-123412341234}" type="slidenum">
              <a:rPr lang="en" smtClean="0">
                <a:latin typeface="Tinos"/>
                <a:ea typeface="Microsoft JhengHei" panose="020B0604030504040204" pitchFamily="34" charset="-120"/>
                <a:sym typeface="Tinos"/>
              </a:rPr>
              <a:pPr algn="r"/>
              <a:t>‹#›</a:t>
            </a:fld>
            <a:endParaRPr lang="en" sz="1400" b="1" i="0" u="none" strike="noStrike" cap="none" dirty="0">
              <a:solidFill>
                <a:schemeClr val="bg1"/>
              </a:solidFill>
              <a:latin typeface="Tinos"/>
              <a:ea typeface="Microsoft JhengHei" panose="020B0604030504040204" pitchFamily="34" charset="-120"/>
              <a:sym typeface="Tino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4856177"/>
            <a:ext cx="338105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臺灣國際資訊奧林匹亞競賽 </a:t>
            </a:r>
            <a:r>
              <a:rPr lang="en-US" altLang="zh-TW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(TOI) </a:t>
            </a:r>
            <a:r>
              <a:rPr lang="zh-TW" altLang="en-US" sz="13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 </a:t>
            </a:r>
          </a:p>
        </p:txBody>
      </p:sp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AEACA4CF-225B-0B43-A0C4-83841788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781" y="592690"/>
            <a:ext cx="6925089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57" r:id="rId3"/>
    <p:sldLayoutId id="2147483661" r:id="rId4"/>
    <p:sldLayoutId id="2147483662" r:id="rId5"/>
    <p:sldLayoutId id="2147483663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marR="0" lvl="0" indent="-342900" algn="l" rtl="0">
        <a:lnSpc>
          <a:spcPct val="100000"/>
        </a:lnSpc>
        <a:spcBef>
          <a:spcPts val="0"/>
        </a:spcBef>
        <a:spcAft>
          <a:spcPts val="0"/>
        </a:spcAft>
        <a:buFont typeface="Wingdings" pitchFamily="2" charset="2"/>
        <a:buChar char="u"/>
        <a:defRPr sz="2000" b="1" i="0" u="none" strike="noStrike" cap="none">
          <a:solidFill>
            <a:srgbClr val="000000"/>
          </a:solidFill>
          <a:latin typeface="Microsoft JhengHei" panose="020B0604030504040204" pitchFamily="34" charset="-120"/>
          <a:ea typeface="Microsoft JhengHei" panose="020B0604030504040204" pitchFamily="34" charset="-120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200" b="0" i="0" u="none" strike="noStrike" cap="none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flaticon.com/?fbclid=IwAR3LoZSqUjywuHwEQ8g--kpmLWWN3el4hVw6t53U6uz9jyG5MvLLoSbT9r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560382" y="1602769"/>
            <a:ext cx="5307900" cy="1839074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144000" lvl="0"/>
            <a:r>
              <a:rPr lang="en-US" altLang="zh-TW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TOI</a:t>
            </a: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推廣計畫</a:t>
            </a:r>
            <a: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3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解題</a:t>
            </a:r>
            <a:r>
              <a:rPr lang="en-US" altLang="zh-TW" sz="30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000" b="0" dirty="0" smtClean="0"/>
              <a:t>密碼強度測</a:t>
            </a:r>
            <a:r>
              <a:rPr lang="zh-TW" altLang="en-US" sz="3000" b="0" dirty="0"/>
              <a:t>試</a:t>
            </a:r>
            <a:endParaRPr lang="en" sz="3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Shape 65">
            <a:extLst>
              <a:ext uri="{FF2B5EF4-FFF2-40B4-BE49-F238E27FC236}">
                <a16:creationId xmlns:a16="http://schemas.microsoft.com/office/drawing/2014/main" xmlns="" id="{B9D5E58D-23EE-3C48-8FDD-DB03504CC6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235" y="1385507"/>
            <a:ext cx="2364301" cy="2364301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3127401" y="4273139"/>
            <a:ext cx="5670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Icon made by https://</a:t>
            </a:r>
            <a:r>
              <a:rPr lang="en-US" altLang="zh-TW" sz="1200" dirty="0" smtClean="0"/>
              <a:t>www.flaticon.com/authors/monkik </a:t>
            </a:r>
            <a:r>
              <a:rPr lang="en-US" altLang="zh-TW" sz="1200" dirty="0"/>
              <a:t>from </a:t>
            </a:r>
            <a:r>
              <a:rPr lang="en-US" altLang="zh-TW" sz="1200" dirty="0">
                <a:hlinkClick r:id="rId4"/>
              </a:rPr>
              <a:t>www.flaticon.com</a:t>
            </a:r>
            <a:endParaRPr lang="zh-TW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4660" y="1870079"/>
            <a:ext cx="1104832" cy="1489569"/>
          </a:xfrm>
          <a:prstGeom prst="rect">
            <a:avLst/>
          </a:prstGeom>
        </p:spPr>
        <p:txBody>
          <a:bodyPr vert="horz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題</a:t>
            </a:r>
            <a:r>
              <a:rPr lang="en-US" altLang="zh-TW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目</a:t>
            </a:r>
            <a:endParaRPr lang="e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721" y="742401"/>
            <a:ext cx="6724650" cy="355282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708" y="1045839"/>
            <a:ext cx="6624243" cy="31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2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 dirty="0"/>
          </a:p>
        </p:txBody>
      </p:sp>
      <p:sp>
        <p:nvSpPr>
          <p:cNvPr id="7" name="矩形 6"/>
          <p:cNvSpPr/>
          <p:nvPr/>
        </p:nvSpPr>
        <p:spPr>
          <a:xfrm>
            <a:off x="1623315" y="815527"/>
            <a:ext cx="66428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輸入</a:t>
            </a:r>
            <a:r>
              <a:rPr lang="zh-TW" altLang="zh-TW" sz="2000" b="1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格式</a:t>
            </a:r>
          </a:p>
          <a:p>
            <a:r>
              <a:rPr lang="zh-TW" altLang="en-US" sz="1600" dirty="0"/>
              <a:t>　</a:t>
            </a:r>
            <a:r>
              <a:rPr lang="zh-TW" altLang="en-US" sz="1600" dirty="0" smtClean="0"/>
              <a:t>　</a:t>
            </a:r>
            <a:r>
              <a:rPr lang="zh-TW" altLang="zh-TW" sz="1600" dirty="0" smtClean="0"/>
              <a:t>每</a:t>
            </a:r>
            <a:r>
              <a:rPr lang="zh-TW" altLang="zh-TW" sz="1600" dirty="0"/>
              <a:t>筆測資為一行密碼，</a:t>
            </a:r>
            <a:r>
              <a:rPr lang="zh-TW" altLang="zh-TW" sz="1600" dirty="0" smtClean="0"/>
              <a:t>僅</a:t>
            </a:r>
            <a:r>
              <a:rPr lang="zh-TW" altLang="en-US" sz="1600" dirty="0" smtClean="0"/>
              <a:t>包含</a:t>
            </a:r>
            <a:r>
              <a:rPr lang="zh-TW" altLang="zh-TW" sz="1600" dirty="0" smtClean="0"/>
              <a:t>英文</a:t>
            </a:r>
            <a:r>
              <a:rPr lang="zh-TW" altLang="zh-TW" sz="1600" dirty="0"/>
              <a:t>及數字字元</a:t>
            </a:r>
            <a:r>
              <a:rPr lang="en-US" altLang="zh-TW" sz="1600" dirty="0"/>
              <a:t> ( 1 ≤</a:t>
            </a:r>
            <a:r>
              <a:rPr lang="zh-TW" altLang="zh-TW" sz="1600" dirty="0"/>
              <a:t>密碼字數</a:t>
            </a:r>
            <a:r>
              <a:rPr lang="en-US" altLang="zh-TW" sz="1600" dirty="0"/>
              <a:t>≤ 20 )</a:t>
            </a:r>
            <a:r>
              <a:rPr lang="zh-TW" altLang="zh-TW" sz="1600" dirty="0"/>
              <a:t>。</a:t>
            </a:r>
          </a:p>
        </p:txBody>
      </p:sp>
      <p:sp>
        <p:nvSpPr>
          <p:cNvPr id="8" name="矩形 7"/>
          <p:cNvSpPr/>
          <p:nvPr/>
        </p:nvSpPr>
        <p:spPr>
          <a:xfrm>
            <a:off x="1623315" y="1461858"/>
            <a:ext cx="6491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2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輸出格式</a:t>
            </a:r>
            <a:endParaRPr lang="zh-TW" altLang="zh-TW" sz="20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1600" dirty="0"/>
              <a:t>　</a:t>
            </a:r>
            <a:r>
              <a:rPr lang="zh-TW" altLang="en-US" sz="1600" dirty="0" smtClean="0"/>
              <a:t>　</a:t>
            </a:r>
            <a:r>
              <a:rPr lang="zh-TW" altLang="zh-TW" sz="1600" dirty="0" smtClean="0"/>
              <a:t>對於</a:t>
            </a:r>
            <a:r>
              <a:rPr lang="zh-TW" altLang="zh-TW" sz="1600" dirty="0"/>
              <a:t>每筆測資輸出一個整數，代表密碼強度測試的總</a:t>
            </a:r>
            <a:r>
              <a:rPr lang="zh-TW" altLang="zh-TW" sz="1600" dirty="0" smtClean="0"/>
              <a:t>分。</a:t>
            </a:r>
            <a:endParaRPr lang="zh-TW" altLang="zh-TW" sz="15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9441971"/>
                  </p:ext>
                </p:extLst>
              </p:nvPr>
            </p:nvGraphicFramePr>
            <p:xfrm>
              <a:off x="2371235" y="2193313"/>
              <a:ext cx="4995183" cy="2192772"/>
            </p:xfrm>
            <a:graphic>
              <a:graphicData uri="http://schemas.openxmlformats.org/drawingml/2006/table">
                <a:tbl>
                  <a:tblPr firstRow="1" firstCol="1" bandRow="1">
                    <a:tableStyleId>{94D8F710-FA4E-40ED-AFA7-559E44A3C38B}</a:tableStyleId>
                  </a:tblPr>
                  <a:tblGrid>
                    <a:gridCol w="1460527"/>
                    <a:gridCol w="991241"/>
                    <a:gridCol w="2543415"/>
                  </a:tblGrid>
                  <a:tr h="27253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zh-TW" sz="1500" b="1" kern="100" dirty="0" smtClean="0">
                              <a:effectLst/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輸入範例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zh-TW" sz="1500" b="1" kern="100" dirty="0" smtClean="0">
                              <a:effectLst/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輸出範例</a:t>
                          </a:r>
                          <a:endParaRPr lang="zh-TW" sz="1500" b="1" kern="100" dirty="0"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zh-TW" altLang="en-US" sz="1500" b="1" kern="100" dirty="0" smtClean="0">
                              <a:effectLst/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計算過程</a:t>
                          </a:r>
                          <a:endParaRPr lang="zh-TW" sz="1500" b="1" kern="100" dirty="0"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395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0" i="0" u="none" strike="noStrike" cap="none" dirty="0" smtClean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Q8e8e8QaPpLe</a:t>
                          </a:r>
                          <a:endParaRPr lang="zh-TW" sz="1800" kern="100" dirty="0"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400" b="0" i="0" u="none" strike="noStrike" cap="none" dirty="0" smtClean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79</a:t>
                          </a:r>
                          <a:endParaRPr lang="zh-TW" altLang="zh-TW" sz="1600" kern="100" dirty="0" smtClean="0"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zh-TW" altLang="en-US" sz="1400" b="1" i="1" kern="100" smtClean="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   </m:t>
                                </m:r>
                                <m:r>
                                  <a:rPr lang="en-US" altLang="zh-TW" sz="1400" b="1" i="1" kern="100" smtClean="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𝟏𝟐</m:t>
                                </m:r>
                                <m:r>
                                  <a:rPr lang="en-US" altLang="zh-TW" sz="1400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×3</m:t>
                                </m:r>
                                <m:d>
                                  <m:dPr>
                                    <m:ctrlPr>
                                      <a:rPr lang="zh-TW" altLang="zh-TW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zh-TW" sz="1400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密碼字數</m:t>
                                    </m:r>
                                    <m:r>
                                      <a:rPr lang="en-US" altLang="zh-TW" sz="1400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=12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zh-TW" sz="1400" i="1" kern="100" dirty="0" smtClean="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sz="1400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TW" sz="1400" b="1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𝟗</m:t>
                                </m:r>
                                <m:r>
                                  <a:rPr lang="en-US" altLang="zh-TW" sz="1400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×3</m:t>
                                </m:r>
                                <m:d>
                                  <m:dPr>
                                    <m:ctrlPr>
                                      <a:rPr lang="zh-TW" altLang="zh-TW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zh-TW" sz="1400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英文字元</m:t>
                                    </m:r>
                                    <m:r>
                                      <a:rPr lang="en-US" altLang="zh-TW" sz="1400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=9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zh-TW" sz="1400" i="1" kern="100" dirty="0" smtClean="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sz="1400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TW" sz="1400" b="1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  <m:r>
                                  <a:rPr lang="en-US" altLang="zh-TW" sz="1400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×2</m:t>
                                </m:r>
                                <m:d>
                                  <m:dPr>
                                    <m:ctrlPr>
                                      <a:rPr lang="zh-TW" altLang="zh-TW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zh-TW" sz="1400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數字字元</m:t>
                                    </m:r>
                                    <m:r>
                                      <a:rPr lang="en-US" altLang="zh-TW" sz="1400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=3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zh-TW" sz="1400" i="1" kern="100" dirty="0" smtClean="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sz="1400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TW" sz="1400" b="1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𝟏𝟎</m:t>
                                </m:r>
                                <m:d>
                                  <m:dPr>
                                    <m:ctrlPr>
                                      <a:rPr lang="zh-TW" altLang="zh-TW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zh-TW" sz="1400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已達最低要求</m:t>
                                    </m:r>
                                  </m:e>
                                </m:d>
                                <m:r>
                                  <a:rPr lang="en-US" altLang="zh-TW" sz="1400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=79</m:t>
                                </m:r>
                              </m:oMath>
                            </m:oMathPara>
                          </a14:m>
                          <a:endParaRPr lang="zh-TW" altLang="zh-TW" sz="2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3395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0" i="0" u="none" strike="noStrike" cap="none" dirty="0" smtClean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Happy2000</a:t>
                          </a:r>
                          <a:endParaRPr lang="zh-TW" sz="1800" kern="100" dirty="0"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400" b="0" i="0" u="none" strike="noStrike" cap="none" dirty="0" smtClean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54</a:t>
                          </a:r>
                          <a:endParaRPr lang="zh-TW" altLang="zh-TW" sz="1600" kern="100" dirty="0" smtClean="0"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zh-TW" altLang="en-US" sz="1400" b="1" i="1" kern="100" smtClean="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   </m:t>
                                </m:r>
                                <m:r>
                                  <a:rPr lang="en-US" altLang="zh-TW" sz="1400" b="1" i="1" kern="100" smtClean="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𝟗</m:t>
                                </m:r>
                                <m:r>
                                  <a:rPr lang="en-US" altLang="zh-TW" sz="1400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×3</m:t>
                                </m:r>
                                <m:d>
                                  <m:dPr>
                                    <m:ctrlPr>
                                      <a:rPr lang="zh-TW" altLang="zh-TW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zh-TW" sz="1400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密碼字數</m:t>
                                    </m:r>
                                    <m:r>
                                      <a:rPr lang="en-US" altLang="zh-TW" sz="1400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=9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zh-TW" sz="1400" i="1" kern="100" dirty="0" smtClean="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sz="1400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TW" sz="1400" b="1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𝟓</m:t>
                                </m:r>
                                <m:r>
                                  <a:rPr lang="en-US" altLang="zh-TW" sz="1400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×3</m:t>
                                </m:r>
                                <m:d>
                                  <m:dPr>
                                    <m:ctrlPr>
                                      <a:rPr lang="zh-TW" altLang="zh-TW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zh-TW" sz="1400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英文字元</m:t>
                                    </m:r>
                                    <m:r>
                                      <a:rPr lang="en-US" altLang="zh-TW" sz="1400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=5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zh-TW" sz="1400" i="1" kern="100" dirty="0" smtClean="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sz="1400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TW" sz="1400" b="1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𝟒</m:t>
                                </m:r>
                                <m:r>
                                  <a:rPr lang="en-US" altLang="zh-TW" sz="1400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×2</m:t>
                                </m:r>
                                <m:d>
                                  <m:dPr>
                                    <m:ctrlPr>
                                      <a:rPr lang="zh-TW" altLang="zh-TW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zh-TW" sz="1400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數字字元</m:t>
                                    </m:r>
                                    <m:r>
                                      <a:rPr lang="en-US" altLang="zh-TW" sz="1400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=4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zh-TW" sz="1400" i="1" kern="100" dirty="0" smtClean="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sz="1400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TW" sz="1400" b="1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𝟏𝟎</m:t>
                                </m:r>
                                <m:d>
                                  <m:dPr>
                                    <m:ctrlPr>
                                      <a:rPr lang="zh-TW" altLang="zh-TW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zh-TW" sz="1400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已達最低要求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zh-TW" sz="1400" i="1" kern="100" dirty="0" smtClean="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sz="14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TW" sz="1400" b="1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  <m:r>
                                  <a:rPr lang="en-US" altLang="zh-TW" sz="1400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×2</m:t>
                                </m:r>
                                <m:d>
                                  <m:dPr>
                                    <m:ctrlPr>
                                      <a:rPr lang="zh-TW" altLang="zh-TW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zh-TW" sz="1400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連續數字</m:t>
                                    </m:r>
                                    <m:r>
                                      <a:rPr lang="en-US" altLang="zh-TW" sz="1400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=3</m:t>
                                    </m:r>
                                  </m:e>
                                </m:d>
                                <m:r>
                                  <a:rPr lang="en-US" altLang="zh-TW" sz="1400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=54</m:t>
                                </m:r>
                              </m:oMath>
                            </m:oMathPara>
                          </a14:m>
                          <a:endParaRPr lang="zh-TW" altLang="zh-TW" sz="2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9441971"/>
                  </p:ext>
                </p:extLst>
              </p:nvPr>
            </p:nvGraphicFramePr>
            <p:xfrm>
              <a:off x="2371235" y="2193313"/>
              <a:ext cx="4995183" cy="2192772"/>
            </p:xfrm>
            <a:graphic>
              <a:graphicData uri="http://schemas.openxmlformats.org/drawingml/2006/table">
                <a:tbl>
                  <a:tblPr firstRow="1" firstCol="1" bandRow="1">
                    <a:tableStyleId>{94D8F710-FA4E-40ED-AFA7-559E44A3C38B}</a:tableStyleId>
                  </a:tblPr>
                  <a:tblGrid>
                    <a:gridCol w="1460527"/>
                    <a:gridCol w="991241"/>
                    <a:gridCol w="2543415"/>
                  </a:tblGrid>
                  <a:tr h="27253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zh-TW" sz="1500" b="1" kern="100" dirty="0" smtClean="0">
                              <a:effectLst/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輸入範例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zh-TW" sz="1500" b="1" kern="100" dirty="0" smtClean="0">
                              <a:effectLst/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輸出範例</a:t>
                          </a:r>
                          <a:endParaRPr lang="zh-TW" sz="1500" b="1" kern="100" dirty="0"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zh-TW" altLang="en-US" sz="1500" b="1" kern="100" dirty="0" smtClean="0">
                              <a:effectLst/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計算過程</a:t>
                          </a:r>
                          <a:endParaRPr lang="zh-TW" sz="1500" b="1" kern="100" dirty="0"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8534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0" i="0" u="none" strike="noStrike" cap="none" dirty="0" smtClean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Q8e8e8QaPpLe</a:t>
                          </a:r>
                          <a:endParaRPr lang="zh-TW" sz="1800" kern="100" dirty="0"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400" b="0" i="0" u="none" strike="noStrike" cap="none" dirty="0" smtClean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79</a:t>
                          </a:r>
                          <a:endParaRPr lang="zh-TW" altLang="zh-TW" sz="1600" kern="100" dirty="0" smtClean="0"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96411" t="-35714" r="-239" b="-133571"/>
                          </a:stretch>
                        </a:blipFill>
                      </a:tcPr>
                    </a:tc>
                  </a:tr>
                  <a:tr h="10668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400" b="0" i="0" u="none" strike="noStrike" cap="none" dirty="0" smtClean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Happy2000</a:t>
                          </a:r>
                          <a:endParaRPr lang="zh-TW" sz="1800" kern="100" dirty="0"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400" b="0" i="0" u="none" strike="noStrike" cap="none" dirty="0" smtClean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54</a:t>
                          </a:r>
                          <a:endParaRPr lang="zh-TW" altLang="zh-TW" sz="1600" kern="100" dirty="0" smtClean="0"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96411" t="-107955" r="-239" b="-625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6331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4779000" y="987034"/>
            <a:ext cx="32343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解題重點</a:t>
            </a:r>
            <a:r>
              <a:rPr lang="en-US" altLang="zh-TW" sz="5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" sz="5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ubTitle" idx="4294967295"/>
          </p:nvPr>
        </p:nvSpPr>
        <p:spPr>
          <a:xfrm>
            <a:off x="4893956" y="2146834"/>
            <a:ext cx="3234300" cy="184885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重點一</a:t>
            </a:r>
            <a:r>
              <a:rPr lang="zh-TW" altLang="en-US" sz="2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endParaRPr lang="en-US" altLang="zh-TW" sz="2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讀入字元判斷</a:t>
            </a:r>
            <a:endParaRPr lang="en-US" altLang="zh-TW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重點二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rtl="0">
              <a:lnSpc>
                <a:spcPts val="3000"/>
              </a:lnSpc>
              <a:spcBef>
                <a:spcPts val="0"/>
              </a:spcBef>
              <a:buNone/>
            </a:pPr>
            <a:r>
              <a:rPr lang="zh-TW" altLang="en-US" sz="25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連續字元判斷</a:t>
            </a:r>
            <a:endParaRPr lang="en" sz="20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856" y="1263650"/>
            <a:ext cx="2614613" cy="2614613"/>
          </a:xfrm>
        </p:spPr>
      </p:pic>
      <p:sp>
        <p:nvSpPr>
          <p:cNvPr id="3" name="矩形 2"/>
          <p:cNvSpPr/>
          <p:nvPr/>
        </p:nvSpPr>
        <p:spPr>
          <a:xfrm>
            <a:off x="3105058" y="4261885"/>
            <a:ext cx="54902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Icon made by https://www.flaticon.com/authors/freepik from www.flaticon.com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595300" y="473002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477540" y="677584"/>
            <a:ext cx="6421809" cy="545042"/>
          </a:xfrm>
        </p:spPr>
        <p:txBody>
          <a:bodyPr/>
          <a:lstStyle/>
          <a:p>
            <a:r>
              <a:rPr lang="zh-TW" altLang="en-US" b="1" dirty="0" smtClean="0"/>
              <a:t> </a:t>
            </a:r>
            <a:r>
              <a:rPr lang="zh-TW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判斷讀入字元為英文字元或數字</a:t>
            </a:r>
            <a:endParaRPr lang="zh-TW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1566995" y="1772923"/>
            <a:ext cx="3386926" cy="2150596"/>
            <a:chOff x="1329337" y="1778854"/>
            <a:chExt cx="3386926" cy="2150596"/>
          </a:xfrm>
        </p:grpSpPr>
        <p:sp>
          <p:nvSpPr>
            <p:cNvPr id="10" name="矩形 9"/>
            <p:cNvSpPr/>
            <p:nvPr/>
          </p:nvSpPr>
          <p:spPr>
            <a:xfrm>
              <a:off x="1329337" y="1778854"/>
              <a:ext cx="3296451" cy="21505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 flipH="1">
              <a:off x="1428680" y="1897956"/>
              <a:ext cx="3287583" cy="1877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 smtClean="0"/>
                <a:t>方法一</a:t>
              </a:r>
              <a:endParaRPr lang="en-US" altLang="zh-TW" sz="2400" b="1" dirty="0" smtClean="0"/>
            </a:p>
            <a:p>
              <a:r>
                <a:rPr lang="zh-TW" altLang="en-US" sz="1200" b="1" dirty="0"/>
                <a:t> </a:t>
              </a:r>
              <a:r>
                <a:rPr lang="zh-TW" altLang="en-US" sz="1200" b="1" dirty="0" smtClean="0"/>
                <a:t>  </a:t>
              </a:r>
              <a:endParaRPr lang="en-US" altLang="zh-TW" sz="1200" b="1" dirty="0" smtClean="0"/>
            </a:p>
            <a:p>
              <a:r>
                <a:rPr lang="zh-TW" altLang="en-US" sz="2000" dirty="0" smtClean="0"/>
                <a:t>判斷</a:t>
              </a:r>
              <a:r>
                <a:rPr lang="zh-TW" altLang="en-US" sz="2000" b="1" dirty="0" smtClean="0"/>
                <a:t>英文：</a:t>
              </a:r>
              <a:endParaRPr lang="en-US" altLang="zh-TW" sz="2000" b="1" dirty="0" smtClean="0"/>
            </a:p>
            <a:p>
              <a:r>
                <a:rPr lang="en-US" altLang="zh-TW" sz="2000" b="1" dirty="0" smtClean="0"/>
                <a:t>’</a:t>
              </a:r>
              <a:r>
                <a:rPr lang="en-US" altLang="zh-TW" sz="2000" b="1" dirty="0" smtClean="0">
                  <a:solidFill>
                    <a:srgbClr val="FF0000"/>
                  </a:solidFill>
                </a:rPr>
                <a:t>A</a:t>
              </a:r>
              <a:r>
                <a:rPr lang="en-US" altLang="zh-TW" sz="2000" b="1" dirty="0" smtClean="0"/>
                <a:t>’ </a:t>
              </a:r>
              <a:r>
                <a:rPr lang="zh-TW" alt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≤ </a:t>
              </a:r>
              <a:r>
                <a:rPr lang="en-US" altLang="zh-TW" sz="2000" b="1" dirty="0" smtClean="0">
                  <a:solidFill>
                    <a:srgbClr val="0070C0"/>
                  </a:solidFill>
                </a:rPr>
                <a:t>x</a:t>
              </a:r>
              <a:r>
                <a:rPr lang="en-US" altLang="zh-TW" sz="2000" b="1" dirty="0"/>
                <a:t> </a:t>
              </a:r>
              <a:r>
                <a:rPr lang="zh-TW" alt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≤ </a:t>
              </a:r>
              <a:r>
                <a:rPr lang="en-US" altLang="zh-TW" sz="2000" b="1" dirty="0" smtClean="0"/>
                <a:t>’</a:t>
              </a:r>
              <a:r>
                <a:rPr lang="en-US" altLang="zh-TW" sz="2000" b="1" dirty="0" smtClean="0">
                  <a:solidFill>
                    <a:srgbClr val="FF0000"/>
                  </a:solidFill>
                </a:rPr>
                <a:t>Z</a:t>
              </a:r>
              <a:r>
                <a:rPr lang="en-US" altLang="zh-TW" sz="2000" b="1" dirty="0" smtClean="0"/>
                <a:t>’ ||</a:t>
              </a:r>
              <a:r>
                <a:rPr lang="zh-TW" altLang="en-US" sz="2000" b="1" dirty="0" smtClean="0"/>
                <a:t> </a:t>
              </a:r>
              <a:r>
                <a:rPr lang="en-US" altLang="zh-TW" sz="2000" b="1" dirty="0" smtClean="0"/>
                <a:t>’</a:t>
              </a:r>
              <a:r>
                <a:rPr lang="en-US" altLang="zh-TW" sz="2000" b="1" dirty="0" smtClean="0">
                  <a:solidFill>
                    <a:srgbClr val="FF0000"/>
                  </a:solidFill>
                </a:rPr>
                <a:t>a</a:t>
              </a:r>
              <a:r>
                <a:rPr lang="en-US" altLang="zh-TW" sz="2000" b="1" dirty="0" smtClean="0"/>
                <a:t>’ </a:t>
              </a:r>
              <a:r>
                <a:rPr lang="zh-TW" alt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≤ </a:t>
              </a:r>
              <a:r>
                <a:rPr lang="en-US" altLang="zh-TW" sz="2000" b="1" dirty="0" smtClean="0">
                  <a:solidFill>
                    <a:srgbClr val="0070C0"/>
                  </a:solidFill>
                </a:rPr>
                <a:t>x </a:t>
              </a:r>
              <a:r>
                <a:rPr lang="zh-TW" alt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≤  </a:t>
              </a:r>
              <a:r>
                <a:rPr lang="en-US" altLang="zh-TW" sz="2000" b="1" dirty="0" smtClean="0"/>
                <a:t>’</a:t>
              </a:r>
              <a:r>
                <a:rPr lang="en-US" altLang="zh-TW" sz="2000" b="1" dirty="0" smtClean="0">
                  <a:solidFill>
                    <a:srgbClr val="FF0000"/>
                  </a:solidFill>
                </a:rPr>
                <a:t>z</a:t>
              </a:r>
              <a:r>
                <a:rPr lang="en-US" altLang="zh-TW" sz="2000" b="1" dirty="0" smtClean="0"/>
                <a:t>’</a:t>
              </a:r>
            </a:p>
            <a:p>
              <a:r>
                <a:rPr lang="en-US" altLang="zh-TW" sz="2000" b="1" dirty="0" smtClean="0"/>
                <a:t> </a:t>
              </a:r>
            </a:p>
            <a:p>
              <a:r>
                <a:rPr lang="zh-TW" altLang="en-US" sz="2000" dirty="0" smtClean="0"/>
                <a:t>判斷</a:t>
              </a:r>
              <a:r>
                <a:rPr lang="zh-TW" altLang="en-US" sz="2000" b="1" dirty="0" smtClean="0"/>
                <a:t>數字：</a:t>
              </a:r>
              <a:r>
                <a:rPr lang="en-US" altLang="zh-TW" sz="2000" b="1" dirty="0" smtClean="0"/>
                <a:t>’</a:t>
              </a:r>
              <a:r>
                <a:rPr lang="en-US" altLang="zh-TW" sz="2000" b="1" dirty="0" smtClean="0">
                  <a:solidFill>
                    <a:srgbClr val="FF0000"/>
                  </a:solidFill>
                </a:rPr>
                <a:t>0</a:t>
              </a:r>
              <a:r>
                <a:rPr lang="en-US" altLang="zh-TW" sz="2000" b="1" dirty="0" smtClean="0"/>
                <a:t>’ </a:t>
              </a:r>
              <a:r>
                <a:rPr lang="zh-TW" alt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≤ </a:t>
              </a:r>
              <a:r>
                <a:rPr lang="en-US" altLang="zh-TW" sz="2000" b="1" dirty="0" smtClean="0">
                  <a:solidFill>
                    <a:srgbClr val="0070C0"/>
                  </a:solidFill>
                </a:rPr>
                <a:t>x</a:t>
              </a:r>
              <a:r>
                <a:rPr lang="en-US" altLang="zh-TW" sz="2000" b="1" dirty="0"/>
                <a:t> </a:t>
              </a:r>
              <a:r>
                <a:rPr lang="zh-TW" alt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≤  </a:t>
              </a:r>
              <a:r>
                <a:rPr lang="en-US" altLang="zh-TW" sz="2000" b="1" dirty="0" smtClean="0"/>
                <a:t>’</a:t>
              </a:r>
              <a:r>
                <a:rPr lang="en-US" altLang="zh-TW" sz="2000" b="1" dirty="0">
                  <a:solidFill>
                    <a:srgbClr val="FF0000"/>
                  </a:solidFill>
                </a:rPr>
                <a:t>9</a:t>
              </a:r>
              <a:r>
                <a:rPr lang="en-US" altLang="zh-TW" sz="2000" b="1" dirty="0" smtClean="0"/>
                <a:t>’ </a:t>
              </a:r>
              <a:endParaRPr lang="en-US" altLang="zh-TW" sz="2000" b="1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477540" y="1954653"/>
              <a:ext cx="1006904" cy="33041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4945850" y="1772923"/>
            <a:ext cx="3320464" cy="2150596"/>
            <a:chOff x="4993660" y="1445532"/>
            <a:chExt cx="3320464" cy="2150596"/>
          </a:xfrm>
        </p:grpSpPr>
        <p:sp>
          <p:nvSpPr>
            <p:cNvPr id="7" name="矩形 6"/>
            <p:cNvSpPr/>
            <p:nvPr/>
          </p:nvSpPr>
          <p:spPr>
            <a:xfrm>
              <a:off x="4993660" y="1445532"/>
              <a:ext cx="3320464" cy="21505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文字方塊 1"/>
            <p:cNvSpPr txBox="1"/>
            <p:nvPr/>
          </p:nvSpPr>
          <p:spPr>
            <a:xfrm flipH="1">
              <a:off x="5101236" y="1560792"/>
              <a:ext cx="3079092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 smtClean="0"/>
                <a:t>方法二</a:t>
              </a:r>
              <a:endParaRPr lang="en-US" altLang="zh-TW" sz="2400" b="1" dirty="0" smtClean="0"/>
            </a:p>
            <a:p>
              <a:r>
                <a:rPr lang="zh-TW" altLang="en-US" sz="1200" b="1" dirty="0" smtClean="0"/>
                <a:t>   </a:t>
              </a:r>
              <a:endParaRPr lang="en-US" altLang="zh-TW" sz="1200" b="1" dirty="0"/>
            </a:p>
            <a:p>
              <a:r>
                <a:rPr lang="zh-TW" altLang="en-US" sz="2000" dirty="0" smtClean="0"/>
                <a:t>使用</a:t>
              </a:r>
              <a:r>
                <a:rPr lang="zh-TW" altLang="en-US" sz="2000" b="1" dirty="0" smtClean="0"/>
                <a:t> </a:t>
              </a:r>
              <a:r>
                <a:rPr lang="en-US" altLang="zh-TW" sz="2000" b="1" dirty="0" smtClean="0"/>
                <a:t>#include</a:t>
              </a:r>
              <a:r>
                <a:rPr lang="zh-TW" altLang="en-US" sz="2000" b="1" dirty="0"/>
                <a:t> </a:t>
              </a:r>
              <a:r>
                <a:rPr lang="en-US" altLang="zh-TW" sz="2000" b="1" dirty="0" smtClean="0"/>
                <a:t>&lt;</a:t>
              </a:r>
              <a:r>
                <a:rPr lang="en-US" altLang="zh-TW" sz="2000" b="1" dirty="0" err="1" smtClean="0"/>
                <a:t>ctype.h</a:t>
              </a:r>
              <a:r>
                <a:rPr lang="en-US" altLang="zh-TW" sz="2000" b="1" dirty="0" smtClean="0"/>
                <a:t>&gt;</a:t>
              </a:r>
            </a:p>
            <a:p>
              <a:r>
                <a:rPr lang="zh-TW" altLang="en-US" sz="1100" b="1" dirty="0" smtClean="0"/>
                <a:t>     </a:t>
              </a:r>
              <a:endParaRPr lang="en-US" altLang="zh-TW" sz="1100" b="1" dirty="0" smtClean="0"/>
            </a:p>
            <a:p>
              <a:r>
                <a:rPr lang="zh-TW" altLang="en-US" sz="2000" dirty="0" smtClean="0"/>
                <a:t>判斷</a:t>
              </a:r>
              <a:r>
                <a:rPr lang="zh-TW" altLang="en-US" sz="2000" b="1" dirty="0"/>
                <a:t>英文</a:t>
              </a:r>
              <a:r>
                <a:rPr lang="zh-TW" altLang="en-US" sz="2000" b="1" dirty="0" smtClean="0"/>
                <a:t>：</a:t>
              </a:r>
              <a:r>
                <a:rPr lang="en-US" altLang="zh-TW" sz="2000" b="1" dirty="0" err="1" smtClean="0"/>
                <a:t>isalpha</a:t>
              </a:r>
              <a:r>
                <a:rPr lang="zh-TW" altLang="en-US" sz="2000" b="1" dirty="0" smtClean="0"/>
                <a:t> </a:t>
              </a:r>
              <a:r>
                <a:rPr lang="en-US" altLang="zh-TW" sz="2000" b="1" dirty="0" smtClean="0"/>
                <a:t>(</a:t>
              </a:r>
              <a:r>
                <a:rPr lang="zh-TW" altLang="en-US" sz="2000" b="1" dirty="0" smtClean="0"/>
                <a:t> </a:t>
              </a:r>
              <a:r>
                <a:rPr lang="en-US" altLang="zh-TW" sz="2000" b="1" dirty="0" smtClean="0">
                  <a:solidFill>
                    <a:srgbClr val="0070C0"/>
                  </a:solidFill>
                </a:rPr>
                <a:t>x</a:t>
              </a:r>
              <a:r>
                <a:rPr lang="zh-TW" altLang="en-US" sz="2000" b="1" dirty="0" smtClean="0">
                  <a:solidFill>
                    <a:srgbClr val="0070C0"/>
                  </a:solidFill>
                </a:rPr>
                <a:t> </a:t>
              </a:r>
              <a:r>
                <a:rPr lang="en-US" altLang="zh-TW" sz="2000" b="1" dirty="0" smtClean="0"/>
                <a:t>)</a:t>
              </a:r>
            </a:p>
            <a:p>
              <a:r>
                <a:rPr lang="zh-TW" altLang="en-US" sz="1100" b="1" dirty="0" smtClean="0"/>
                <a:t>     </a:t>
              </a:r>
              <a:endParaRPr lang="en-US" altLang="zh-TW" sz="1100" b="1" dirty="0" smtClean="0"/>
            </a:p>
            <a:p>
              <a:r>
                <a:rPr lang="zh-TW" altLang="en-US" sz="2000" dirty="0" smtClean="0"/>
                <a:t>判斷</a:t>
              </a:r>
              <a:r>
                <a:rPr lang="zh-TW" altLang="en-US" sz="2000" b="1" dirty="0" smtClean="0"/>
                <a:t>數字：</a:t>
              </a:r>
              <a:r>
                <a:rPr lang="en-US" altLang="zh-TW" sz="2000" b="1" dirty="0" err="1" smtClean="0"/>
                <a:t>isdigit</a:t>
              </a:r>
              <a:r>
                <a:rPr lang="zh-TW" altLang="en-US" sz="2000" b="1" dirty="0" smtClean="0"/>
                <a:t> </a:t>
              </a:r>
              <a:r>
                <a:rPr lang="en-US" altLang="zh-TW" sz="2000" b="1" dirty="0" smtClean="0"/>
                <a:t>(</a:t>
              </a:r>
              <a:r>
                <a:rPr lang="zh-TW" altLang="en-US" sz="2000" b="1" dirty="0" smtClean="0"/>
                <a:t> </a:t>
              </a:r>
              <a:r>
                <a:rPr lang="en-US" altLang="zh-TW" sz="2000" b="1" dirty="0" smtClean="0">
                  <a:solidFill>
                    <a:srgbClr val="0070C0"/>
                  </a:solidFill>
                </a:rPr>
                <a:t>x</a:t>
              </a:r>
              <a:r>
                <a:rPr lang="zh-TW" altLang="en-US" sz="2000" b="1" dirty="0" smtClean="0">
                  <a:solidFill>
                    <a:srgbClr val="0070C0"/>
                  </a:solidFill>
                </a:rPr>
                <a:t> </a:t>
              </a:r>
              <a:r>
                <a:rPr lang="en-US" altLang="zh-TW" sz="2000" b="1" dirty="0" smtClean="0"/>
                <a:t>)</a:t>
              </a:r>
              <a:endParaRPr lang="en-US" altLang="zh-TW" sz="2000" b="1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142479" y="1613647"/>
              <a:ext cx="1006904" cy="33041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370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477540" y="677584"/>
            <a:ext cx="6421809" cy="545042"/>
          </a:xfrm>
        </p:spPr>
        <p:txBody>
          <a:bodyPr/>
          <a:lstStyle/>
          <a:p>
            <a:r>
              <a:rPr lang="zh-TW" altLang="en-US" b="1" dirty="0" smtClean="0"/>
              <a:t> </a:t>
            </a:r>
            <a:r>
              <a:rPr lang="zh-TW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判斷字元是否連續</a:t>
            </a:r>
            <a:endParaRPr lang="zh-TW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37012"/>
              </p:ext>
            </p:extLst>
          </p:nvPr>
        </p:nvGraphicFramePr>
        <p:xfrm>
          <a:off x="2795612" y="2330009"/>
          <a:ext cx="3785664" cy="420754"/>
        </p:xfrm>
        <a:graphic>
          <a:graphicData uri="http://schemas.openxmlformats.org/drawingml/2006/table">
            <a:tbl>
              <a:tblPr firstRow="1" bandRow="1">
                <a:tableStyleId>{94D8F710-FA4E-40ED-AFA7-559E44A3C38B}</a:tableStyleId>
              </a:tblPr>
              <a:tblGrid>
                <a:gridCol w="473208"/>
                <a:gridCol w="473208"/>
                <a:gridCol w="473208"/>
                <a:gridCol w="473208"/>
                <a:gridCol w="473208"/>
                <a:gridCol w="473208"/>
                <a:gridCol w="473208"/>
                <a:gridCol w="473208"/>
              </a:tblGrid>
              <a:tr h="4207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A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向下箭號 5"/>
          <p:cNvSpPr/>
          <p:nvPr/>
        </p:nvSpPr>
        <p:spPr>
          <a:xfrm>
            <a:off x="3404027" y="1905639"/>
            <a:ext cx="199785" cy="2612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2818664" y="2353061"/>
            <a:ext cx="892724" cy="3594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 flipH="1">
            <a:off x="3065820" y="3040119"/>
            <a:ext cx="148045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</a:rPr>
              <a:t>i-1</a:t>
            </a:r>
            <a:r>
              <a:rPr lang="zh-TW" altLang="en-US" b="1" dirty="0" smtClean="0">
                <a:solidFill>
                  <a:srgbClr val="0070C0"/>
                </a:solidFill>
              </a:rPr>
              <a:t> 與 </a:t>
            </a:r>
            <a:r>
              <a:rPr lang="en-US" altLang="zh-TW" b="1" dirty="0" err="1" smtClean="0">
                <a:solidFill>
                  <a:srgbClr val="0070C0"/>
                </a:solidFill>
              </a:rPr>
              <a:t>i</a:t>
            </a:r>
            <a:r>
              <a:rPr lang="zh-TW" altLang="en-US" b="1" dirty="0" smtClean="0">
                <a:solidFill>
                  <a:srgbClr val="0070C0"/>
                </a:solidFill>
              </a:rPr>
              <a:t> 都是數字</a:t>
            </a:r>
            <a:endParaRPr lang="en-US" altLang="zh-TW" b="1" dirty="0" smtClean="0">
              <a:solidFill>
                <a:srgbClr val="0070C0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3286108" y="2313361"/>
            <a:ext cx="892724" cy="359401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下箭號 10"/>
          <p:cNvSpPr/>
          <p:nvPr/>
        </p:nvSpPr>
        <p:spPr>
          <a:xfrm>
            <a:off x="3871471" y="1904359"/>
            <a:ext cx="199785" cy="261257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 flipH="1">
            <a:off x="3748526" y="2748990"/>
            <a:ext cx="555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</a:rPr>
              <a:t>n+1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3768920" y="2350501"/>
            <a:ext cx="892724" cy="359401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下箭號 13"/>
          <p:cNvSpPr/>
          <p:nvPr/>
        </p:nvSpPr>
        <p:spPr>
          <a:xfrm>
            <a:off x="4338915" y="1895395"/>
            <a:ext cx="199785" cy="261257"/>
          </a:xfrm>
          <a:prstGeom prst="downArrow">
            <a:avLst/>
          </a:prstGeom>
          <a:solidFill>
            <a:srgbClr val="0070C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 flipH="1">
            <a:off x="4215970" y="2747710"/>
            <a:ext cx="555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</a:rPr>
              <a:t>n+1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5191740" y="2313361"/>
            <a:ext cx="892724" cy="35940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6"/>
          <p:cNvSpPr/>
          <p:nvPr/>
        </p:nvSpPr>
        <p:spPr>
          <a:xfrm>
            <a:off x="5659184" y="2358185"/>
            <a:ext cx="892724" cy="35940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 flipH="1">
            <a:off x="6129286" y="2716974"/>
            <a:ext cx="555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</a:rPr>
              <a:t>n+1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 flipH="1">
            <a:off x="5599090" y="2724658"/>
            <a:ext cx="555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</a:rPr>
              <a:t>n+1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sp>
        <p:nvSpPr>
          <p:cNvPr id="20" name="向下箭號 19"/>
          <p:cNvSpPr/>
          <p:nvPr/>
        </p:nvSpPr>
        <p:spPr>
          <a:xfrm>
            <a:off x="5777103" y="1896675"/>
            <a:ext cx="199785" cy="261257"/>
          </a:xfrm>
          <a:prstGeom prst="down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>
            <a:off x="6244547" y="1895395"/>
            <a:ext cx="199785" cy="261257"/>
          </a:xfrm>
          <a:prstGeom prst="down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圓角矩形 21"/>
          <p:cNvSpPr/>
          <p:nvPr/>
        </p:nvSpPr>
        <p:spPr>
          <a:xfrm>
            <a:off x="4239619" y="2308758"/>
            <a:ext cx="878043" cy="37132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圓角矩形 23"/>
          <p:cNvSpPr/>
          <p:nvPr/>
        </p:nvSpPr>
        <p:spPr>
          <a:xfrm>
            <a:off x="4722431" y="2345898"/>
            <a:ext cx="878043" cy="37132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下箭號 24"/>
          <p:cNvSpPr/>
          <p:nvPr/>
        </p:nvSpPr>
        <p:spPr>
          <a:xfrm>
            <a:off x="4837095" y="1901799"/>
            <a:ext cx="199785" cy="261257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下箭號 25"/>
          <p:cNvSpPr/>
          <p:nvPr/>
        </p:nvSpPr>
        <p:spPr>
          <a:xfrm>
            <a:off x="5290451" y="1901799"/>
            <a:ext cx="199785" cy="261257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 flipH="1">
            <a:off x="4571367" y="2763120"/>
            <a:ext cx="781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不連續</a:t>
            </a:r>
            <a:endParaRPr lang="zh-TW" altLang="en-US" sz="1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 flipH="1">
            <a:off x="5085927" y="2772014"/>
            <a:ext cx="781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不連續</a:t>
            </a:r>
            <a:endParaRPr lang="zh-TW" altLang="en-US" sz="1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 flipH="1">
            <a:off x="3307978" y="2746430"/>
            <a:ext cx="555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</a:rPr>
              <a:t>n+1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 flipH="1">
            <a:off x="5683418" y="3055487"/>
            <a:ext cx="1539573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</a:rPr>
              <a:t>i-1</a:t>
            </a:r>
            <a:r>
              <a:rPr lang="zh-TW" altLang="en-US" b="1" dirty="0" smtClean="0">
                <a:solidFill>
                  <a:srgbClr val="00B050"/>
                </a:solidFill>
              </a:rPr>
              <a:t> 與 </a:t>
            </a:r>
            <a:r>
              <a:rPr lang="en-US" altLang="zh-TW" b="1" dirty="0" err="1" smtClean="0">
                <a:solidFill>
                  <a:srgbClr val="00B050"/>
                </a:solidFill>
              </a:rPr>
              <a:t>i</a:t>
            </a:r>
            <a:r>
              <a:rPr lang="zh-TW" altLang="en-US" b="1" dirty="0" smtClean="0">
                <a:solidFill>
                  <a:srgbClr val="00B050"/>
                </a:solidFill>
              </a:rPr>
              <a:t> 都是數字</a:t>
            </a:r>
            <a:endParaRPr lang="en-US" altLang="zh-TW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20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>
          <a:xfrm>
            <a:off x="8595300" y="4749900"/>
            <a:ext cx="548700" cy="393600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13" name="Shape 61"/>
          <p:cNvSpPr txBox="1">
            <a:spLocks noGrp="1"/>
          </p:cNvSpPr>
          <p:nvPr>
            <p:ph type="title"/>
          </p:nvPr>
        </p:nvSpPr>
        <p:spPr>
          <a:xfrm>
            <a:off x="166976" y="1010703"/>
            <a:ext cx="1104832" cy="3227410"/>
          </a:xfrm>
          <a:prstGeom prst="rect">
            <a:avLst/>
          </a:prstGeom>
        </p:spPr>
        <p:txBody>
          <a:bodyPr vert="horz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altLang="en-US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參考解</a:t>
            </a:r>
            <a:r>
              <a:rPr lang="zh-TW" altLang="en-US" sz="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答</a:t>
            </a:r>
            <a:endParaRPr lang="en" sz="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1751573" y="172321"/>
            <a:ext cx="6746968" cy="4701552"/>
            <a:chOff x="1751573" y="49377"/>
            <a:chExt cx="6746968" cy="4701552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2"/>
            <a:srcRect l="644" b="14528"/>
            <a:stretch/>
          </p:blipFill>
          <p:spPr>
            <a:xfrm>
              <a:off x="3350238" y="49377"/>
              <a:ext cx="5148303" cy="4315154"/>
            </a:xfrm>
            <a:prstGeom prst="rect">
              <a:avLst/>
            </a:prstGeom>
          </p:spPr>
        </p:pic>
        <p:sp>
          <p:nvSpPr>
            <p:cNvPr id="8" name="左大括弧 7"/>
            <p:cNvSpPr/>
            <p:nvPr/>
          </p:nvSpPr>
          <p:spPr>
            <a:xfrm>
              <a:off x="3350237" y="1836484"/>
              <a:ext cx="330415" cy="1114185"/>
            </a:xfrm>
            <a:prstGeom prst="leftBrace">
              <a:avLst>
                <a:gd name="adj1" fmla="val 50641"/>
                <a:gd name="adj2" fmla="val 5069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左大括弧 8"/>
            <p:cNvSpPr/>
            <p:nvPr/>
          </p:nvSpPr>
          <p:spPr>
            <a:xfrm>
              <a:off x="3350236" y="2950669"/>
              <a:ext cx="330416" cy="1390810"/>
            </a:xfrm>
            <a:prstGeom prst="leftBrace">
              <a:avLst>
                <a:gd name="adj1" fmla="val 50641"/>
                <a:gd name="adj2" fmla="val 50000"/>
              </a:avLst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 flipH="1">
              <a:off x="1751573" y="2162743"/>
              <a:ext cx="1429616" cy="4616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 smtClean="0"/>
                <a:t>加分項目</a:t>
              </a:r>
              <a:endParaRPr lang="zh-TW" altLang="en-US" sz="2400" b="1" dirty="0"/>
            </a:p>
          </p:txBody>
        </p:sp>
        <p:sp>
          <p:nvSpPr>
            <p:cNvPr id="12" name="文字方塊 11"/>
            <p:cNvSpPr txBox="1"/>
            <p:nvPr/>
          </p:nvSpPr>
          <p:spPr>
            <a:xfrm flipH="1">
              <a:off x="1751573" y="3419083"/>
              <a:ext cx="1429616" cy="4616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/>
                <a:t>減</a:t>
              </a:r>
              <a:r>
                <a:rPr lang="zh-TW" altLang="en-US" sz="2400" b="1" dirty="0" smtClean="0"/>
                <a:t>分項目</a:t>
              </a:r>
              <a:endParaRPr lang="zh-TW" altLang="en-US" sz="2400" b="1" dirty="0"/>
            </a:p>
          </p:txBody>
        </p:sp>
        <p:pic>
          <p:nvPicPr>
            <p:cNvPr id="10" name="圖片 9"/>
            <p:cNvPicPr>
              <a:picLocks noChangeAspect="1"/>
            </p:cNvPicPr>
            <p:nvPr/>
          </p:nvPicPr>
          <p:blipFill rotWithShape="1">
            <a:blip r:embed="rId2"/>
            <a:srcRect l="644" t="92346"/>
            <a:stretch/>
          </p:blipFill>
          <p:spPr>
            <a:xfrm>
              <a:off x="3350238" y="4364531"/>
              <a:ext cx="5148303" cy="3863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0108676"/>
      </p:ext>
    </p:extLst>
  </p:cSld>
  <p:clrMapOvr>
    <a:masterClrMapping/>
  </p:clrMapOvr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213</Words>
  <Application>Microsoft Office PowerPoint</Application>
  <PresentationFormat>如螢幕大小 (16:9)</PresentationFormat>
  <Paragraphs>71</Paragraphs>
  <Slides>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8" baseType="lpstr">
      <vt:lpstr>Tinos</vt:lpstr>
      <vt:lpstr>微軟正黑體</vt:lpstr>
      <vt:lpstr>微軟正黑體</vt:lpstr>
      <vt:lpstr>新細明體</vt:lpstr>
      <vt:lpstr>標楷體</vt:lpstr>
      <vt:lpstr>Arial</vt:lpstr>
      <vt:lpstr>Calibri</vt:lpstr>
      <vt:lpstr>Cambria Math</vt:lpstr>
      <vt:lpstr>Times New Roman</vt:lpstr>
      <vt:lpstr>Wingdings</vt:lpstr>
      <vt:lpstr>Quintus template</vt:lpstr>
      <vt:lpstr>TOI推廣計畫 解題-密碼強度測試</vt:lpstr>
      <vt:lpstr>題 目</vt:lpstr>
      <vt:lpstr>PowerPoint 簡報</vt:lpstr>
      <vt:lpstr>解題重點:</vt:lpstr>
      <vt:lpstr>PowerPoint 簡報</vt:lpstr>
      <vt:lpstr>PowerPoint 簡報</vt:lpstr>
      <vt:lpstr>參考解答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解題心得 資工109蔡妤涓/40547025S</dc:title>
  <cp:lastModifiedBy>雅雯 胡</cp:lastModifiedBy>
  <cp:revision>74</cp:revision>
  <cp:lastPrinted>2019-04-10T12:19:35Z</cp:lastPrinted>
  <dcterms:modified xsi:type="dcterms:W3CDTF">2019-08-18T15:28:48Z</dcterms:modified>
</cp:coreProperties>
</file>