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8" r:id="rId1"/>
  </p:sldMasterIdLst>
  <p:notesMasterIdLst>
    <p:notesMasterId r:id="rId17"/>
  </p:notesMasterIdLst>
  <p:sldIdLst>
    <p:sldId id="256" r:id="rId2"/>
    <p:sldId id="257" r:id="rId3"/>
    <p:sldId id="268" r:id="rId4"/>
    <p:sldId id="258" r:id="rId5"/>
    <p:sldId id="274" r:id="rId6"/>
    <p:sldId id="299" r:id="rId7"/>
    <p:sldId id="300" r:id="rId8"/>
    <p:sldId id="303" r:id="rId9"/>
    <p:sldId id="304" r:id="rId10"/>
    <p:sldId id="305" r:id="rId11"/>
    <p:sldId id="310" r:id="rId12"/>
    <p:sldId id="311" r:id="rId13"/>
    <p:sldId id="312" r:id="rId14"/>
    <p:sldId id="313" r:id="rId15"/>
    <p:sldId id="314" r:id="rId1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預設章節" id="{654D12F7-F087-E94D-A474-020128CC24B7}">
          <p14:sldIdLst>
            <p14:sldId id="256"/>
            <p14:sldId id="257"/>
            <p14:sldId id="268"/>
            <p14:sldId id="258"/>
            <p14:sldId id="274"/>
            <p14:sldId id="299"/>
            <p14:sldId id="300"/>
            <p14:sldId id="303"/>
            <p14:sldId id="304"/>
            <p14:sldId id="305"/>
            <p14:sldId id="310"/>
            <p14:sldId id="311"/>
            <p14:sldId id="312"/>
            <p14:sldId id="313"/>
            <p14:sldId id="31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4D8F710-FA4E-40ED-AFA7-559E44A3C38B}">
  <a:tblStyle styleId="{94D8F710-FA4E-40ED-AFA7-559E44A3C38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C4B1156A-380E-4F78-BDF5-A606A8083BF9}" styleName="中等深淺樣式 4 - 輔色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2838BEF-8BB2-4498-84A7-C5851F593DF1}" styleName="中等深淺樣式 4 - 輔色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中等深淺樣式 4 - 輔色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8A107856-5554-42FB-B03E-39F5DBC370BA}" styleName="中等深淺樣式 4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中等深淺樣式 4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31"/>
    <p:restoredTop sz="94630"/>
  </p:normalViewPr>
  <p:slideViewPr>
    <p:cSldViewPr snapToGrid="0">
      <p:cViewPr varScale="1">
        <p:scale>
          <a:sx n="83" d="100"/>
          <a:sy n="83" d="100"/>
        </p:scale>
        <p:origin x="852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83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400"/>
              <a:buChar char="●"/>
              <a:defRPr sz="1100"/>
            </a:lvl1pPr>
            <a:lvl2pPr lvl="1">
              <a:spcBef>
                <a:spcPts val="0"/>
              </a:spcBef>
              <a:buSzPts val="1400"/>
              <a:buChar char="○"/>
              <a:defRPr sz="1100"/>
            </a:lvl2pPr>
            <a:lvl3pPr lvl="2">
              <a:spcBef>
                <a:spcPts val="0"/>
              </a:spcBef>
              <a:buSzPts val="1400"/>
              <a:buChar char="■"/>
              <a:defRPr sz="1100"/>
            </a:lvl3pPr>
            <a:lvl4pPr lvl="3">
              <a:spcBef>
                <a:spcPts val="0"/>
              </a:spcBef>
              <a:buSzPts val="1400"/>
              <a:buChar char="●"/>
              <a:defRPr sz="1100"/>
            </a:lvl4pPr>
            <a:lvl5pPr lvl="4">
              <a:spcBef>
                <a:spcPts val="0"/>
              </a:spcBef>
              <a:buSzPts val="1400"/>
              <a:buChar char="○"/>
              <a:defRPr sz="1100"/>
            </a:lvl5pPr>
            <a:lvl6pPr lvl="5">
              <a:spcBef>
                <a:spcPts val="0"/>
              </a:spcBef>
              <a:buSzPts val="1400"/>
              <a:buChar char="■"/>
              <a:defRPr sz="1100"/>
            </a:lvl6pPr>
            <a:lvl7pPr lvl="6">
              <a:spcBef>
                <a:spcPts val="0"/>
              </a:spcBef>
              <a:buSzPts val="1400"/>
              <a:buChar char="●"/>
              <a:defRPr sz="1100"/>
            </a:lvl7pPr>
            <a:lvl8pPr lvl="7">
              <a:spcBef>
                <a:spcPts val="0"/>
              </a:spcBef>
              <a:buSzPts val="1400"/>
              <a:buChar char="○"/>
              <a:defRPr sz="1100"/>
            </a:lvl8pPr>
            <a:lvl9pPr lvl="8">
              <a:spcBef>
                <a:spcPts val="0"/>
              </a:spcBef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5786606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0237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846022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61981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81477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各重點封面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9"/>
          <p:cNvSpPr txBox="1">
            <a:spLocks noGrp="1"/>
          </p:cNvSpPr>
          <p:nvPr>
            <p:ph type="sldNum" idx="12"/>
          </p:nvPr>
        </p:nvSpPr>
        <p:spPr>
          <a:xfrm>
            <a:off x="8684918" y="4749900"/>
            <a:ext cx="459082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pPr algn="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fld id="{00000000-1234-1234-1234-123412341234}" type="slidenum">
              <a:rPr lang="en" smtClean="0">
                <a:latin typeface="Tinos"/>
                <a:ea typeface="Microsoft JhengHei" panose="020B0604030504040204" pitchFamily="34" charset="-120"/>
                <a:cs typeface="Tinos"/>
                <a:sym typeface="Tinos"/>
              </a:rPr>
              <a:pPr algn="r"/>
              <a:t>‹#›</a:t>
            </a:fld>
            <a:endParaRPr lang="en" dirty="0">
              <a:latin typeface="Tinos"/>
              <a:ea typeface="Microsoft JhengHei" panose="020B0604030504040204" pitchFamily="34" charset="-120"/>
              <a:cs typeface="Tinos"/>
              <a:sym typeface="Tinos"/>
            </a:endParaRPr>
          </a:p>
        </p:txBody>
      </p:sp>
      <p:sp>
        <p:nvSpPr>
          <p:cNvPr id="4" name="內容版面配置區 16">
            <a:extLst>
              <a:ext uri="{FF2B5EF4-FFF2-40B4-BE49-F238E27FC236}">
                <a16:creationId xmlns:a16="http://schemas.microsoft.com/office/drawing/2014/main" xmlns="" id="{6C7206FA-DE4C-1A4B-8CD5-C6B4A27924DB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584386" y="1162465"/>
            <a:ext cx="3514388" cy="2783370"/>
          </a:xfrm>
          <a:prstGeom prst="rect">
            <a:avLst/>
          </a:prstGeom>
        </p:spPr>
        <p:txBody>
          <a:bodyPr/>
          <a:lstStyle>
            <a:lvl1pPr>
              <a:buNone/>
              <a:defRPr sz="1800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pPr lvl="0"/>
            <a:r>
              <a:rPr kumimoji="1" lang="zh-TW" altLang="en-US" dirty="0"/>
              <a:t>圖片</a:t>
            </a:r>
          </a:p>
        </p:txBody>
      </p:sp>
      <p:sp>
        <p:nvSpPr>
          <p:cNvPr id="5" name="Shape 21">
            <a:extLst>
              <a:ext uri="{FF2B5EF4-FFF2-40B4-BE49-F238E27FC236}">
                <a16:creationId xmlns:a16="http://schemas.microsoft.com/office/drawing/2014/main" xmlns="" id="{192C112E-0153-E74F-9945-27C0F565B471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74635" y="2221800"/>
            <a:ext cx="2216426" cy="6999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ts val="2400"/>
              <a:buNone/>
              <a:defRPr sz="40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lvl="1">
              <a:spcBef>
                <a:spcPts val="0"/>
              </a:spcBef>
              <a:buSzPts val="2400"/>
              <a:buNone/>
              <a:defRPr/>
            </a:lvl2pPr>
            <a:lvl3pPr lvl="2">
              <a:spcBef>
                <a:spcPts val="0"/>
              </a:spcBef>
              <a:buSzPts val="2400"/>
              <a:buNone/>
              <a:defRPr/>
            </a:lvl3pPr>
            <a:lvl4pPr lvl="3">
              <a:spcBef>
                <a:spcPts val="0"/>
              </a:spcBef>
              <a:buSzPts val="2400"/>
              <a:buNone/>
              <a:defRPr/>
            </a:lvl4pPr>
            <a:lvl5pPr lvl="4">
              <a:spcBef>
                <a:spcPts val="0"/>
              </a:spcBef>
              <a:buSzPts val="2400"/>
              <a:buNone/>
              <a:defRPr/>
            </a:lvl5pPr>
            <a:lvl6pPr lvl="5">
              <a:spcBef>
                <a:spcPts val="0"/>
              </a:spcBef>
              <a:buSzPts val="2400"/>
              <a:buNone/>
              <a:defRPr/>
            </a:lvl6pPr>
            <a:lvl7pPr lvl="6">
              <a:spcBef>
                <a:spcPts val="0"/>
              </a:spcBef>
              <a:buSzPts val="2400"/>
              <a:buNone/>
              <a:defRPr/>
            </a:lvl7pPr>
            <a:lvl8pPr lvl="7">
              <a:spcBef>
                <a:spcPts val="0"/>
              </a:spcBef>
              <a:buSzPts val="2400"/>
              <a:buNone/>
              <a:defRPr/>
            </a:lvl8pPr>
            <a:lvl9pPr lvl="8">
              <a:spcBef>
                <a:spcPts val="0"/>
              </a:spcBef>
              <a:buSzPts val="2400"/>
              <a:buNone/>
              <a:defRPr/>
            </a:lvl9pPr>
          </a:lstStyle>
          <a:p>
            <a:r>
              <a:rPr lang="zh-TW" altLang="en-US" dirty="0"/>
              <a:t>重點標題</a:t>
            </a:r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講解版面1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713794" y="4749900"/>
            <a:ext cx="430206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>
            <a:lvl1pPr>
              <a:defRPr lang="en" altLang="zh-TW" sz="1400" b="1" i="0" u="none" strike="noStrike" cap="none" smtClean="0">
                <a:solidFill>
                  <a:schemeClr val="bg1"/>
                </a:solidFill>
                <a:latin typeface="Tinos"/>
                <a:ea typeface="Microsoft JhengHei" panose="020B0604030504040204" pitchFamily="34" charset="-120"/>
                <a:cs typeface="Tinos"/>
                <a:sym typeface="Tinos"/>
              </a:defRPr>
            </a:lvl1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zh-TW" altLang="en-US" dirty="0">
              <a:sym typeface="Arial"/>
            </a:endParaRPr>
          </a:p>
        </p:txBody>
      </p:sp>
      <p:cxnSp>
        <p:nvCxnSpPr>
          <p:cNvPr id="24" name="Shape 24"/>
          <p:cNvCxnSpPr/>
          <p:nvPr/>
        </p:nvCxnSpPr>
        <p:spPr>
          <a:xfrm>
            <a:off x="1664750" y="1357125"/>
            <a:ext cx="65262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" name="內容版面配置區 16">
            <a:extLst>
              <a:ext uri="{FF2B5EF4-FFF2-40B4-BE49-F238E27FC236}">
                <a16:creationId xmlns:a16="http://schemas.microsoft.com/office/drawing/2014/main" xmlns="" id="{39697525-3848-4F4E-BCFE-4C42548B1B85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920700" y="1579908"/>
            <a:ext cx="3270250" cy="2614613"/>
          </a:xfrm>
          <a:prstGeom prst="rect">
            <a:avLst/>
          </a:prstGeom>
        </p:spPr>
        <p:txBody>
          <a:bodyPr/>
          <a:lstStyle>
            <a:lvl1pPr>
              <a:buNone/>
              <a:defRPr sz="1800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pPr lvl="0"/>
            <a:r>
              <a:rPr kumimoji="1" lang="zh-TW" altLang="en-US" dirty="0"/>
              <a:t>圖片</a:t>
            </a:r>
            <a:r>
              <a:rPr kumimoji="1" lang="en-US" altLang="zh-TW" dirty="0"/>
              <a:t>/</a:t>
            </a:r>
            <a:r>
              <a:rPr kumimoji="1" lang="zh-CN" altLang="en-US" dirty="0"/>
              <a:t>程式碼</a:t>
            </a:r>
            <a:endParaRPr kumimoji="1" lang="zh-TW" altLang="en-US" dirty="0"/>
          </a:p>
        </p:txBody>
      </p:sp>
      <p:sp>
        <p:nvSpPr>
          <p:cNvPr id="7" name="文字版面配置區 10">
            <a:extLst>
              <a:ext uri="{FF2B5EF4-FFF2-40B4-BE49-F238E27FC236}">
                <a16:creationId xmlns:a16="http://schemas.microsoft.com/office/drawing/2014/main" xmlns="" id="{306CAAC5-00AF-2548-9F11-D637DCBE2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556175" y="1579907"/>
            <a:ext cx="3182937" cy="2614613"/>
          </a:xfrm>
          <a:prstGeom prst="rect">
            <a:avLst/>
          </a:prstGeom>
        </p:spPr>
        <p:txBody>
          <a:bodyPr/>
          <a:lstStyle>
            <a:lvl1pPr marL="349200" indent="-385200">
              <a:buSzPct val="145000"/>
              <a:buFont typeface="Wingdings" pitchFamily="2" charset="2"/>
              <a:buChar char="Ø"/>
              <a:defRPr sz="1800" b="1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 marL="817200" indent="-349200">
              <a:buFont typeface="Wingdings" pitchFamily="2" charset="2"/>
              <a:buAutoNum type="circleNumWdWhitePlain"/>
              <a:defRPr sz="1600" b="1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 marL="1098900" indent="-198900">
              <a:buSzPct val="80000"/>
              <a:buFont typeface="Arial" panose="020B0604020202020204" pitchFamily="34" charset="0"/>
              <a:buChar char="•"/>
              <a:defRPr sz="1400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</a:lstStyle>
          <a:p>
            <a:pPr lvl="0"/>
            <a:r>
              <a:rPr kumimoji="1" lang="zh-TW" altLang="en-US" dirty="0"/>
              <a:t>重點內容</a:t>
            </a:r>
            <a:endParaRPr kumimoji="1" lang="en-US" altLang="zh-TW" dirty="0"/>
          </a:p>
          <a:p>
            <a:pPr lvl="1"/>
            <a:r>
              <a:rPr kumimoji="1" lang="zh-TW" altLang="en-US" dirty="0"/>
              <a:t>內容標題</a:t>
            </a:r>
            <a:endParaRPr kumimoji="1" lang="en-US" altLang="zh-TW" dirty="0"/>
          </a:p>
          <a:p>
            <a:pPr lvl="2"/>
            <a:r>
              <a:rPr kumimoji="1" lang="zh-TW" altLang="en-US" dirty="0"/>
              <a:t>內容解說</a:t>
            </a:r>
          </a:p>
        </p:txBody>
      </p:sp>
      <p:sp>
        <p:nvSpPr>
          <p:cNvPr id="8" name="標題 1">
            <a:extLst>
              <a:ext uri="{FF2B5EF4-FFF2-40B4-BE49-F238E27FC236}">
                <a16:creationId xmlns:a16="http://schemas.microsoft.com/office/drawing/2014/main" xmlns="" id="{6D7F210B-CD33-6045-901B-06F7D6B72B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6175" y="719375"/>
            <a:ext cx="6616800" cy="699900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pitchFamily="2" charset="2"/>
              <a:buChar char="u"/>
              <a:defRPr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kumimoji="1" lang="zh-TW" altLang="en-US" dirty="0"/>
              <a:t>講解重點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講解版面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633E710C-75AD-1342-B3FA-6B760F5E48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6175" y="719375"/>
            <a:ext cx="6616800" cy="699900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pitchFamily="2" charset="2"/>
              <a:buChar char="u"/>
              <a:defRPr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kumimoji="1" lang="zh-TW" altLang="en-US" dirty="0"/>
              <a:t>講解重點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xmlns="" id="{3C7A0F6B-3FF3-9643-9A80-941E3006DBDF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fld id="{00000000-1234-1234-1234-123412341234}" type="slidenum">
              <a:rPr lang="en" smtClean="0">
                <a:latin typeface="Tinos"/>
                <a:ea typeface="Microsoft JhengHei" panose="020B0604030504040204" pitchFamily="34" charset="-120"/>
                <a:sym typeface="Tinos"/>
              </a:rPr>
              <a:pPr algn="r"/>
              <a:t>‹#›</a:t>
            </a:fld>
            <a:endParaRPr lang="en" sz="1400" b="1" i="0" u="none" strike="noStrike" cap="none" dirty="0">
              <a:solidFill>
                <a:schemeClr val="bg1"/>
              </a:solidFill>
              <a:latin typeface="Tinos"/>
              <a:ea typeface="Microsoft JhengHei" panose="020B0604030504040204" pitchFamily="34" charset="-120"/>
              <a:sym typeface="Tinos"/>
            </a:endParaRPr>
          </a:p>
        </p:txBody>
      </p:sp>
      <p:sp>
        <p:nvSpPr>
          <p:cNvPr id="17" name="內容版面配置區 16">
            <a:extLst>
              <a:ext uri="{FF2B5EF4-FFF2-40B4-BE49-F238E27FC236}">
                <a16:creationId xmlns:a16="http://schemas.microsoft.com/office/drawing/2014/main" xmlns="" id="{6B7AF392-D7F2-CA41-B235-F08EF018C9D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594325" y="1609725"/>
            <a:ext cx="3270250" cy="2614613"/>
          </a:xfrm>
          <a:prstGeom prst="rect">
            <a:avLst/>
          </a:prstGeom>
        </p:spPr>
        <p:txBody>
          <a:bodyPr/>
          <a:lstStyle>
            <a:lvl1pPr>
              <a:buNone/>
              <a:defRPr sz="1800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pPr lvl="0"/>
            <a:r>
              <a:rPr kumimoji="1" lang="zh-TW" altLang="en-US" dirty="0"/>
              <a:t>圖片</a:t>
            </a:r>
            <a:r>
              <a:rPr kumimoji="1" lang="en-US" altLang="zh-TW" dirty="0"/>
              <a:t>/</a:t>
            </a:r>
            <a:r>
              <a:rPr kumimoji="1" lang="zh-CN" altLang="en-US" dirty="0"/>
              <a:t>程式碼</a:t>
            </a:r>
            <a:endParaRPr kumimoji="1" lang="zh-TW" altLang="en-US" dirty="0"/>
          </a:p>
        </p:txBody>
      </p:sp>
      <p:sp>
        <p:nvSpPr>
          <p:cNvPr id="18" name="文字版面配置區 10">
            <a:extLst>
              <a:ext uri="{FF2B5EF4-FFF2-40B4-BE49-F238E27FC236}">
                <a16:creationId xmlns:a16="http://schemas.microsoft.com/office/drawing/2014/main" xmlns="" id="{7A60CA7B-6D04-EC48-A3AA-32D4A377FE5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990038" y="1609724"/>
            <a:ext cx="3182937" cy="2614613"/>
          </a:xfrm>
          <a:prstGeom prst="rect">
            <a:avLst/>
          </a:prstGeom>
        </p:spPr>
        <p:txBody>
          <a:bodyPr/>
          <a:lstStyle>
            <a:lvl1pPr marL="349200" indent="-385200">
              <a:buSzPct val="145000"/>
              <a:buFont typeface="Wingdings" pitchFamily="2" charset="2"/>
              <a:buChar char="Ø"/>
              <a:defRPr sz="1800" b="1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 marL="817200" indent="-349200">
              <a:buFont typeface="Wingdings" pitchFamily="2" charset="2"/>
              <a:buAutoNum type="circleNumWdWhitePlain"/>
              <a:defRPr sz="1600" b="1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 marL="1098900" indent="-198900">
              <a:buSzPct val="80000"/>
              <a:buFont typeface="Arial" panose="020B0604020202020204" pitchFamily="34" charset="0"/>
              <a:buChar char="•"/>
              <a:defRPr sz="1400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</a:lstStyle>
          <a:p>
            <a:pPr lvl="0"/>
            <a:r>
              <a:rPr kumimoji="1" lang="zh-TW" altLang="en-US" dirty="0"/>
              <a:t>重點內容</a:t>
            </a:r>
            <a:endParaRPr kumimoji="1" lang="en-US" altLang="zh-TW" dirty="0"/>
          </a:p>
          <a:p>
            <a:pPr lvl="1"/>
            <a:r>
              <a:rPr kumimoji="1" lang="zh-TW" altLang="en-US" dirty="0"/>
              <a:t>內容標題</a:t>
            </a:r>
            <a:endParaRPr kumimoji="1" lang="en-US" altLang="zh-TW" dirty="0"/>
          </a:p>
          <a:p>
            <a:pPr lvl="2"/>
            <a:r>
              <a:rPr kumimoji="1" lang="zh-TW" altLang="en-US" dirty="0"/>
              <a:t>內容解說</a:t>
            </a:r>
          </a:p>
        </p:txBody>
      </p:sp>
    </p:spTree>
    <p:extLst>
      <p:ext uri="{BB962C8B-B14F-4D97-AF65-F5344CB8AC3E}">
        <p14:creationId xmlns:p14="http://schemas.microsoft.com/office/powerpoint/2010/main" val="2162297666"/>
      </p:ext>
    </p:extLst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講解純文字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723418" y="4749900"/>
            <a:ext cx="420582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>
            <a:lvl1pPr>
              <a:defRPr lang="en" sz="1400" b="1" i="0" u="none" strike="noStrike" cap="none" smtClean="0">
                <a:solidFill>
                  <a:schemeClr val="bg1"/>
                </a:solidFill>
                <a:latin typeface="Tinos"/>
                <a:ea typeface="Microsoft JhengHei" panose="020B0604030504040204" pitchFamily="34" charset="-120"/>
                <a:cs typeface="Tinos"/>
                <a:sym typeface="Arial"/>
              </a:defRPr>
            </a:lvl1pPr>
          </a:lstStyle>
          <a:p>
            <a:fld id="{00000000-1234-1234-1234-123412341234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  <p:cxnSp>
        <p:nvCxnSpPr>
          <p:cNvPr id="30" name="Shape 30"/>
          <p:cNvCxnSpPr/>
          <p:nvPr/>
        </p:nvCxnSpPr>
        <p:spPr>
          <a:xfrm>
            <a:off x="1664750" y="1466454"/>
            <a:ext cx="65262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7" name="文字版面配置區 10">
            <a:extLst>
              <a:ext uri="{FF2B5EF4-FFF2-40B4-BE49-F238E27FC236}">
                <a16:creationId xmlns:a16="http://schemas.microsoft.com/office/drawing/2014/main" xmlns="" id="{E19CED11-FD9B-214E-8D18-C184D44253B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6175" y="1588704"/>
            <a:ext cx="3182937" cy="2614613"/>
          </a:xfrm>
          <a:prstGeom prst="rect">
            <a:avLst/>
          </a:prstGeom>
        </p:spPr>
        <p:txBody>
          <a:bodyPr/>
          <a:lstStyle>
            <a:lvl1pPr marL="349200" indent="-385200">
              <a:lnSpc>
                <a:spcPct val="150000"/>
              </a:lnSpc>
              <a:buSzPct val="145000"/>
              <a:buFont typeface="Wingdings" pitchFamily="2" charset="2"/>
              <a:buChar char="Ø"/>
              <a:defRPr sz="1800" b="1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 marL="817200" indent="-349200">
              <a:buFont typeface="Wingdings" pitchFamily="2" charset="2"/>
              <a:buAutoNum type="circleNumWdWhitePlain"/>
              <a:defRPr sz="1600" b="1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 marL="1098900" indent="-198900">
              <a:buSzPct val="80000"/>
              <a:buFont typeface="Arial" panose="020B0604020202020204" pitchFamily="34" charset="0"/>
              <a:buChar char="•"/>
              <a:defRPr sz="1400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</a:lstStyle>
          <a:p>
            <a:pPr lvl="0"/>
            <a:r>
              <a:rPr kumimoji="1" lang="zh-TW" altLang="en-US" dirty="0"/>
              <a:t>重點內容</a:t>
            </a:r>
            <a:endParaRPr kumimoji="1" lang="en-US" altLang="zh-TW" dirty="0"/>
          </a:p>
          <a:p>
            <a:pPr lvl="1"/>
            <a:r>
              <a:rPr kumimoji="1" lang="zh-TW" altLang="en-US" dirty="0"/>
              <a:t>內容標題</a:t>
            </a:r>
            <a:endParaRPr kumimoji="1" lang="en-US" altLang="zh-TW" dirty="0"/>
          </a:p>
          <a:p>
            <a:pPr lvl="2"/>
            <a:r>
              <a:rPr kumimoji="1" lang="zh-TW" altLang="en-US" dirty="0"/>
              <a:t>內容解說</a:t>
            </a:r>
          </a:p>
        </p:txBody>
      </p:sp>
      <p:sp>
        <p:nvSpPr>
          <p:cNvPr id="8" name="文字版面配置區 10">
            <a:extLst>
              <a:ext uri="{FF2B5EF4-FFF2-40B4-BE49-F238E27FC236}">
                <a16:creationId xmlns:a16="http://schemas.microsoft.com/office/drawing/2014/main" xmlns="" id="{A0E88422-D3D2-1047-BB58-B3C4F125E16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990038" y="1588704"/>
            <a:ext cx="3182937" cy="2614613"/>
          </a:xfrm>
          <a:prstGeom prst="rect">
            <a:avLst/>
          </a:prstGeom>
        </p:spPr>
        <p:txBody>
          <a:bodyPr/>
          <a:lstStyle>
            <a:lvl1pPr marL="349200" indent="-385200">
              <a:lnSpc>
                <a:spcPct val="150000"/>
              </a:lnSpc>
              <a:buSzPct val="145000"/>
              <a:buFont typeface="Wingdings" pitchFamily="2" charset="2"/>
              <a:buChar char="Ø"/>
              <a:defRPr sz="1800" b="1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 marL="817200" indent="-349200">
              <a:buFont typeface="Wingdings" pitchFamily="2" charset="2"/>
              <a:buAutoNum type="circleNumWdWhitePlain"/>
              <a:defRPr sz="1600" b="1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 marL="1098900" indent="-198900">
              <a:buSzPct val="80000"/>
              <a:buFont typeface="Arial" panose="020B0604020202020204" pitchFamily="34" charset="0"/>
              <a:buChar char="•"/>
              <a:defRPr sz="1400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</a:lstStyle>
          <a:p>
            <a:pPr lvl="0"/>
            <a:r>
              <a:rPr kumimoji="1" lang="zh-TW" altLang="en-US" dirty="0"/>
              <a:t>重點內容</a:t>
            </a:r>
            <a:endParaRPr kumimoji="1" lang="en-US" altLang="zh-TW" dirty="0"/>
          </a:p>
          <a:p>
            <a:pPr lvl="1"/>
            <a:r>
              <a:rPr kumimoji="1" lang="zh-TW" altLang="en-US" dirty="0"/>
              <a:t>內容標題</a:t>
            </a:r>
            <a:endParaRPr kumimoji="1" lang="en-US" altLang="zh-TW" dirty="0"/>
          </a:p>
          <a:p>
            <a:pPr lvl="2"/>
            <a:r>
              <a:rPr kumimoji="1" lang="zh-TW" altLang="en-US" dirty="0"/>
              <a:t>內容解說</a:t>
            </a:r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xmlns="" id="{817F9630-B8BD-EB4A-A786-2926107091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6175" y="766554"/>
            <a:ext cx="6616800" cy="699900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pitchFamily="2" charset="2"/>
              <a:buChar char="u"/>
              <a:defRPr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kumimoji="1" lang="zh-TW" altLang="en-US" dirty="0"/>
              <a:t>講解重點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講解程式碼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742670" y="4749900"/>
            <a:ext cx="40133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>
            <a:lvl1pPr>
              <a:defRPr lang="en" sz="1400" b="1" i="0" u="none" strike="noStrike" cap="none" smtClean="0">
                <a:solidFill>
                  <a:schemeClr val="bg1"/>
                </a:solidFill>
                <a:latin typeface="Tinos"/>
                <a:ea typeface="Microsoft JhengHei" panose="020B0604030504040204" pitchFamily="34" charset="-120"/>
                <a:cs typeface="Tinos"/>
                <a:sym typeface="Arial"/>
              </a:defRPr>
            </a:lvl1pPr>
          </a:lstStyle>
          <a:p>
            <a:fld id="{00000000-1234-1234-1234-123412341234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  <p:sp>
        <p:nvSpPr>
          <p:cNvPr id="3" name="內容版面配置區 16">
            <a:extLst>
              <a:ext uri="{FF2B5EF4-FFF2-40B4-BE49-F238E27FC236}">
                <a16:creationId xmlns:a16="http://schemas.microsoft.com/office/drawing/2014/main" xmlns="" id="{2B2D0959-A754-0E4F-A471-192682A417E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534689" y="1453284"/>
            <a:ext cx="6774424" cy="2949749"/>
          </a:xfrm>
          <a:prstGeom prst="rect">
            <a:avLst/>
          </a:prstGeom>
        </p:spPr>
        <p:txBody>
          <a:bodyPr/>
          <a:lstStyle>
            <a:lvl1pPr>
              <a:buNone/>
              <a:defRPr sz="1800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pPr lvl="0"/>
            <a:r>
              <a:rPr kumimoji="1" lang="zh-TW" altLang="en-US" dirty="0"/>
              <a:t>圖片</a:t>
            </a:r>
            <a:r>
              <a:rPr kumimoji="1" lang="en-US" altLang="zh-TW" dirty="0"/>
              <a:t>/</a:t>
            </a:r>
            <a:r>
              <a:rPr kumimoji="1" lang="zh-CN" altLang="en-US" dirty="0"/>
              <a:t>程式碼</a:t>
            </a:r>
            <a:endParaRPr kumimoji="1" lang="zh-TW" altLang="en-US" dirty="0"/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xmlns="" id="{680C717D-F781-3547-AAA1-4670D17C21A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34688" y="644056"/>
            <a:ext cx="6774423" cy="699900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pitchFamily="2" charset="2"/>
              <a:buChar char="u"/>
              <a:defRPr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kumimoji="1" lang="zh-TW" altLang="en-US" dirty="0"/>
              <a:t>範例程式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 name="simple-light">
    <p:bg>
      <p:bgPr>
        <a:blipFill>
          <a:blip r:embed="rId7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hape 6" descr="libro.png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Shape 9"/>
          <p:cNvSpPr txBox="1">
            <a:spLocks noGrp="1"/>
          </p:cNvSpPr>
          <p:nvPr>
            <p:ph type="sldNum" idx="12"/>
          </p:nvPr>
        </p:nvSpPr>
        <p:spPr>
          <a:xfrm>
            <a:off x="8617618" y="4749900"/>
            <a:ext cx="459082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pPr algn="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fld id="{00000000-1234-1234-1234-123412341234}" type="slidenum">
              <a:rPr lang="en" smtClean="0">
                <a:latin typeface="Tinos"/>
                <a:ea typeface="Microsoft JhengHei" panose="020B0604030504040204" pitchFamily="34" charset="-120"/>
                <a:sym typeface="Tinos"/>
              </a:rPr>
              <a:pPr algn="r"/>
              <a:t>‹#›</a:t>
            </a:fld>
            <a:endParaRPr lang="en" sz="1400" b="1" i="0" u="none" strike="noStrike" cap="none" dirty="0">
              <a:solidFill>
                <a:schemeClr val="bg1"/>
              </a:solidFill>
              <a:latin typeface="Tinos"/>
              <a:ea typeface="Microsoft JhengHei" panose="020B0604030504040204" pitchFamily="34" charset="-120"/>
              <a:sym typeface="Tinos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0" y="4856177"/>
            <a:ext cx="3381054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3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臺灣國際資訊奧林匹亞競賽 </a:t>
            </a:r>
            <a:r>
              <a:rPr lang="en-US" altLang="zh-TW" sz="13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(TOI) </a:t>
            </a:r>
            <a:r>
              <a:rPr lang="zh-TW" altLang="en-US" sz="13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推廣計畫 </a:t>
            </a:r>
          </a:p>
        </p:txBody>
      </p:sp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xmlns="" id="{AEACA4CF-225B-0B43-A0C4-83841788D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3781" y="592690"/>
            <a:ext cx="6925089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dirty="0"/>
              <a:t>按一下以編輯母片標題樣式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9" r:id="rId3"/>
    <p:sldLayoutId id="2147483652" r:id="rId4"/>
    <p:sldLayoutId id="2147483657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L="342900" marR="0" lvl="0" indent="-342900" algn="l" rtl="0">
        <a:lnSpc>
          <a:spcPct val="100000"/>
        </a:lnSpc>
        <a:spcBef>
          <a:spcPts val="0"/>
        </a:spcBef>
        <a:spcAft>
          <a:spcPts val="0"/>
        </a:spcAft>
        <a:buFont typeface="Wingdings" pitchFamily="2" charset="2"/>
        <a:buChar char="u"/>
        <a:defRPr sz="2000" b="1" i="0" u="none" strike="noStrike" cap="none">
          <a:solidFill>
            <a:srgbClr val="000000"/>
          </a:solidFill>
          <a:latin typeface="Microsoft JhengHei" panose="020B0604030504040204" pitchFamily="34" charset="-120"/>
          <a:ea typeface="Microsoft JhengHei" panose="020B0604030504040204" pitchFamily="34" charset="-120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200" b="0" i="0" u="none" strike="noStrike" cap="none">
          <a:solidFill>
            <a:srgbClr val="000000"/>
          </a:solidFill>
          <a:latin typeface="微軟正黑體" panose="020B0604030504040204" pitchFamily="34" charset="-120"/>
          <a:ea typeface="微軟正黑體" panose="020B0604030504040204" pitchFamily="34" charset="-120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laticon.com/?fbclid=IwAR3_xJEOVQxO0E7epvyDoEvq_sdyU6Zh-l8-UlNq7ydRGfbnTuC3gv_s4do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laticon.com/?fbclid=IwAR3_xJEOVQxO0E7epvyDoEvq_sdyU6Zh-l8-UlNq7ydRGfbnTuC3gv_s4do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ctrTitle"/>
          </p:nvPr>
        </p:nvSpPr>
        <p:spPr>
          <a:xfrm>
            <a:off x="1552698" y="1859594"/>
            <a:ext cx="5307900" cy="1839074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144000" lvl="0"/>
            <a:r>
              <a:rPr lang="en-US" altLang="zh-TW" sz="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TOI</a:t>
            </a:r>
            <a:r>
              <a:rPr lang="zh-TW" altLang="en-US" sz="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推廣計畫</a:t>
            </a:r>
            <a:r>
              <a:rPr lang="en-US" altLang="zh-TW" sz="6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altLang="zh-TW" sz="6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zh-TW" altLang="en-US" sz="30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解題</a:t>
            </a:r>
            <a:r>
              <a:rPr lang="en-US" altLang="zh-TW" sz="30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3000" b="0" dirty="0"/>
              <a:t>幽靈寶藏</a:t>
            </a:r>
            <a:endParaRPr lang="en" sz="3000" b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Shape 65">
            <a:extLst>
              <a:ext uri="{FF2B5EF4-FFF2-40B4-BE49-F238E27FC236}">
                <a16:creationId xmlns:a16="http://schemas.microsoft.com/office/drawing/2014/main" xmlns="" id="{B9D5E58D-23EE-3C48-8FDD-DB03504CC65C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595300" y="474990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</a:t>
            </a:fld>
            <a:endParaRPr lang="en" dirty="0"/>
          </a:p>
        </p:txBody>
      </p:sp>
      <p:sp>
        <p:nvSpPr>
          <p:cNvPr id="4" name="矩形 3"/>
          <p:cNvSpPr/>
          <p:nvPr/>
        </p:nvSpPr>
        <p:spPr>
          <a:xfrm>
            <a:off x="4898454" y="4178733"/>
            <a:ext cx="369684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Icon made by </a:t>
            </a:r>
            <a:r>
              <a:rPr lang="en-US" altLang="zh-TW" dirty="0" err="1"/>
              <a:t>freepik</a:t>
            </a:r>
            <a:r>
              <a:rPr lang="zh-TW" altLang="en-US" dirty="0"/>
              <a:t> </a:t>
            </a:r>
            <a:r>
              <a:rPr lang="en-US" altLang="zh-TW" dirty="0"/>
              <a:t>from </a:t>
            </a:r>
            <a:r>
              <a:rPr lang="en-US" altLang="zh-TW" dirty="0">
                <a:hlinkClick r:id="rId3"/>
              </a:rPr>
              <a:t>www.flaticon.com</a:t>
            </a:r>
            <a:endParaRPr lang="zh-TW" alt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5533" y="1180940"/>
            <a:ext cx="2587118" cy="258711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xmlns="" id="{15A0BCC1-0C33-8045-B8A3-A99C2D270A0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10</a:t>
            </a:fld>
            <a:endParaRPr lang="zh-TW" altLang="en-US" dirty="0">
              <a:sym typeface="Arial"/>
            </a:endParaRPr>
          </a:p>
        </p:txBody>
      </p:sp>
      <p:sp>
        <p:nvSpPr>
          <p:cNvPr id="5" name="標題 4">
            <a:extLst>
              <a:ext uri="{FF2B5EF4-FFF2-40B4-BE49-F238E27FC236}">
                <a16:creationId xmlns:a16="http://schemas.microsoft.com/office/drawing/2014/main" xmlns="" id="{8CF5450E-8D94-714D-9E53-78684FDB6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TW" altLang="en-US" sz="2400" dirty="0"/>
              <a:t>搜尋解答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F26F5BF7-EC4E-49AD-86CE-1C639AD16261}"/>
              </a:ext>
            </a:extLst>
          </p:cNvPr>
          <p:cNvSpPr/>
          <p:nvPr/>
        </p:nvSpPr>
        <p:spPr>
          <a:xfrm>
            <a:off x="3260589" y="892106"/>
            <a:ext cx="5453205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zh-TW" altLang="en-US" dirty="0">
                <a:ln w="0"/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求得陣列之後，我們</a:t>
            </a:r>
            <a:r>
              <a:rPr lang="zh-TW" altLang="en-US" dirty="0" smtClean="0">
                <a:ln w="0"/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需遍歷每個</a:t>
            </a:r>
            <a:r>
              <a:rPr lang="zh-TW" altLang="en-US" dirty="0">
                <a:ln w="0"/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藏寶箱</a:t>
            </a:r>
            <a:r>
              <a:rPr lang="zh-TW" altLang="en-US" dirty="0" smtClean="0">
                <a:ln w="0"/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，來</a:t>
            </a:r>
            <a:r>
              <a:rPr lang="zh-TW" altLang="en-US" dirty="0">
                <a:ln w="0"/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求得最高價值寶箱</a:t>
            </a:r>
            <a:r>
              <a:rPr lang="zh-TW" altLang="en-US" dirty="0" smtClean="0">
                <a:ln w="0"/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dirty="0">
              <a:ln w="0"/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xmlns="" id="{94305591-D3A4-4631-8185-6D46F8269F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1400720"/>
              </p:ext>
            </p:extLst>
          </p:nvPr>
        </p:nvGraphicFramePr>
        <p:xfrm>
          <a:off x="1868501" y="2251725"/>
          <a:ext cx="6095999" cy="186029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xmlns="" val="96326412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xmlns="" val="1873087440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xmlns="" val="724782309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xmlns="" val="1652349000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xmlns="" val="68682366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xmlns="" val="216555216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xmlns="" val="147650030"/>
                    </a:ext>
                  </a:extLst>
                </a:gridCol>
              </a:tblGrid>
              <a:tr h="37693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/>
                        <a:t>i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416706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add[</a:t>
                      </a:r>
                      <a:r>
                        <a:rPr lang="en-US" altLang="zh-TW" sz="1800" dirty="0" err="1"/>
                        <a:t>i</a:t>
                      </a:r>
                      <a:r>
                        <a:rPr lang="en-US" altLang="zh-TW" sz="1800" dirty="0"/>
                        <a:t>]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3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0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0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-2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800" u="none" strike="noStrike" cap="none" dirty="0">
                          <a:sym typeface="Arial"/>
                        </a:rPr>
                        <a:t>-3</a:t>
                      </a:r>
                      <a:endParaRPr lang="zh-TW" altLang="en-US" sz="18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2389948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multi[</a:t>
                      </a:r>
                      <a:r>
                        <a:rPr lang="en-US" altLang="zh-TW" sz="1800" dirty="0" err="1"/>
                        <a:t>i</a:t>
                      </a:r>
                      <a:r>
                        <a:rPr lang="en-US" altLang="zh-TW" sz="1800" dirty="0"/>
                        <a:t>]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1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2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1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2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1</a:t>
                      </a:r>
                      <a:endParaRPr lang="zh-TW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761500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err="1"/>
                        <a:t>divi</a:t>
                      </a:r>
                      <a:r>
                        <a:rPr lang="en-US" altLang="zh-TW" sz="1800" dirty="0"/>
                        <a:t>[</a:t>
                      </a:r>
                      <a:r>
                        <a:rPr lang="en-US" altLang="zh-TW" sz="1800" dirty="0" err="1"/>
                        <a:t>i</a:t>
                      </a:r>
                      <a:r>
                        <a:rPr lang="en-US" altLang="zh-TW" sz="1800" dirty="0"/>
                        <a:t>]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1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1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1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1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4</a:t>
                      </a:r>
                      <a:endParaRPr lang="zh-TW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788050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 smtClean="0"/>
                        <a:t>total</a:t>
                      </a:r>
                      <a:endParaRPr lang="zh-TW" altLang="en-US" sz="1800" b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70C0"/>
                          </a:solidFill>
                        </a:rPr>
                        <a:t>2</a:t>
                      </a:r>
                      <a:endParaRPr lang="zh-TW" altLang="en-US" sz="18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</a:t>
                      </a:r>
                      <a:endParaRPr lang="zh-TW" altLang="en-US" sz="18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</a:t>
                      </a:r>
                      <a:endParaRPr lang="zh-TW" altLang="en-US" sz="18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</a:t>
                      </a:r>
                      <a:endParaRPr lang="zh-TW" altLang="en-US" sz="18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</a:t>
                      </a:r>
                      <a:endParaRPr lang="zh-TW" altLang="en-US" sz="18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</a:t>
                      </a:r>
                      <a:endParaRPr lang="zh-TW" altLang="en-US" sz="18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3423066" y="1466168"/>
            <a:ext cx="4007224" cy="7386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b="1" dirty="0">
                <a:ln w="0"/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硬幣數</a:t>
            </a:r>
            <a:r>
              <a:rPr lang="en-US" altLang="zh-TW" b="1" dirty="0">
                <a:ln w="0"/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(pre + add[</a:t>
            </a:r>
            <a:r>
              <a:rPr lang="en-US" altLang="zh-TW" b="1" dirty="0" err="1">
                <a:ln w="0"/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en-US" altLang="zh-TW" b="1" dirty="0">
                <a:ln w="0"/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])</a:t>
            </a:r>
            <a:r>
              <a:rPr lang="zh-TW" altLang="en-US" b="1" dirty="0">
                <a:ln w="0"/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b="1" dirty="0">
                <a:ln w="0"/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 + 2</a:t>
            </a:r>
            <a:r>
              <a:rPr lang="zh-TW" altLang="en-US" b="1" dirty="0">
                <a:ln w="0"/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b="1" dirty="0">
              <a:ln w="0"/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b="1" dirty="0">
                <a:ln w="0"/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每個硬幣價值</a:t>
            </a:r>
            <a:r>
              <a:rPr lang="en-US" altLang="zh-TW" b="1" dirty="0">
                <a:ln w="0"/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(pre * multi[</a:t>
            </a:r>
            <a:r>
              <a:rPr lang="en-US" altLang="zh-TW" b="1" dirty="0" err="1">
                <a:ln w="0"/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en-US" altLang="zh-TW" b="1" dirty="0">
                <a:ln w="0"/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 / </a:t>
            </a:r>
            <a:r>
              <a:rPr lang="en-US" altLang="zh-TW" b="1" dirty="0" err="1">
                <a:ln w="0"/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divi</a:t>
            </a:r>
            <a:r>
              <a:rPr lang="en-US" altLang="zh-TW" b="1" dirty="0">
                <a:ln w="0"/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[</a:t>
            </a:r>
            <a:r>
              <a:rPr lang="en-US" altLang="zh-TW" b="1" dirty="0" err="1">
                <a:ln w="0"/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en-US" altLang="zh-TW" b="1" dirty="0">
                <a:ln w="0"/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])</a:t>
            </a:r>
            <a:r>
              <a:rPr lang="zh-TW" altLang="en-US" b="1" dirty="0">
                <a:ln w="0"/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b="1" dirty="0">
                <a:ln w="0"/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 * 1 / 1</a:t>
            </a:r>
          </a:p>
          <a:p>
            <a:r>
              <a:rPr lang="zh-TW" altLang="en-US" b="1" dirty="0">
                <a:ln w="0"/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總價值：</a:t>
            </a:r>
            <a:r>
              <a:rPr lang="en-US" altLang="zh-TW" b="1" dirty="0">
                <a:ln w="0"/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endParaRPr lang="en-US" altLang="zh-TW" b="1" dirty="0">
              <a:ln w="0"/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885354" y="4196920"/>
            <a:ext cx="607039" cy="254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max</a:t>
            </a:r>
            <a:endParaRPr lang="zh-TW" altLang="en-US" dirty="0"/>
          </a:p>
        </p:txBody>
      </p:sp>
      <p:grpSp>
        <p:nvGrpSpPr>
          <p:cNvPr id="10" name="群組 9"/>
          <p:cNvGrpSpPr/>
          <p:nvPr/>
        </p:nvGrpSpPr>
        <p:grpSpPr>
          <a:xfrm>
            <a:off x="2499704" y="1396223"/>
            <a:ext cx="825073" cy="825073"/>
            <a:chOff x="878380" y="1419275"/>
            <a:chExt cx="825073" cy="825073"/>
          </a:xfrm>
        </p:grpSpPr>
        <p:pic>
          <p:nvPicPr>
            <p:cNvPr id="9" name="圖片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8380" y="1419275"/>
              <a:ext cx="825073" cy="825073"/>
            </a:xfrm>
            <a:prstGeom prst="rect">
              <a:avLst/>
            </a:prstGeom>
          </p:spPr>
        </p:pic>
        <p:sp>
          <p:nvSpPr>
            <p:cNvPr id="7" name="文字方塊 6"/>
            <p:cNvSpPr txBox="1"/>
            <p:nvPr/>
          </p:nvSpPr>
          <p:spPr>
            <a:xfrm>
              <a:off x="952820" y="1842968"/>
              <a:ext cx="641615" cy="30777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TW" altLang="en-US" b="1" dirty="0" smtClean="0"/>
                <a:t>寶箱</a:t>
              </a:r>
              <a:r>
                <a:rPr lang="en-US" altLang="zh-TW" b="1" dirty="0" smtClean="0"/>
                <a:t>1</a:t>
              </a:r>
              <a:endParaRPr lang="zh-TW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9758482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xmlns="" id="{15A0BCC1-0C33-8045-B8A3-A99C2D270A0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11</a:t>
            </a:fld>
            <a:endParaRPr lang="zh-TW" altLang="en-US" dirty="0">
              <a:sym typeface="Arial"/>
            </a:endParaRPr>
          </a:p>
        </p:txBody>
      </p:sp>
      <p:sp>
        <p:nvSpPr>
          <p:cNvPr id="5" name="標題 4">
            <a:extLst>
              <a:ext uri="{FF2B5EF4-FFF2-40B4-BE49-F238E27FC236}">
                <a16:creationId xmlns:a16="http://schemas.microsoft.com/office/drawing/2014/main" xmlns="" id="{8CF5450E-8D94-714D-9E53-78684FDB6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TW" altLang="en-US" sz="2400" dirty="0"/>
              <a:t>搜尋解答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F26F5BF7-EC4E-49AD-86CE-1C639AD16261}"/>
              </a:ext>
            </a:extLst>
          </p:cNvPr>
          <p:cNvSpPr/>
          <p:nvPr/>
        </p:nvSpPr>
        <p:spPr>
          <a:xfrm>
            <a:off x="3260589" y="892106"/>
            <a:ext cx="5453205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zh-TW" altLang="en-US" dirty="0">
                <a:ln w="0"/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求得陣列之後，我們</a:t>
            </a:r>
            <a:r>
              <a:rPr lang="zh-TW" altLang="en-US" dirty="0" smtClean="0">
                <a:ln w="0"/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需遍歷每個</a:t>
            </a:r>
            <a:r>
              <a:rPr lang="zh-TW" altLang="en-US" dirty="0">
                <a:ln w="0"/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藏寶箱</a:t>
            </a:r>
            <a:r>
              <a:rPr lang="zh-TW" altLang="en-US" dirty="0" smtClean="0">
                <a:ln w="0"/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，來</a:t>
            </a:r>
            <a:r>
              <a:rPr lang="zh-TW" altLang="en-US" dirty="0">
                <a:ln w="0"/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求得最高價值寶箱</a:t>
            </a:r>
            <a:r>
              <a:rPr lang="zh-TW" altLang="en-US" dirty="0" smtClean="0">
                <a:ln w="0"/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dirty="0">
              <a:ln w="0"/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xmlns="" id="{94305591-D3A4-4631-8185-6D46F8269F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6943336"/>
              </p:ext>
            </p:extLst>
          </p:nvPr>
        </p:nvGraphicFramePr>
        <p:xfrm>
          <a:off x="1868501" y="2251725"/>
          <a:ext cx="6095999" cy="186029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xmlns="" val="96326412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xmlns="" val="1873087440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xmlns="" val="724782309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xmlns="" val="1652349000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xmlns="" val="68682366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xmlns="" val="216555216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xmlns="" val="147650030"/>
                    </a:ext>
                  </a:extLst>
                </a:gridCol>
              </a:tblGrid>
              <a:tr h="37693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/>
                        <a:t>i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416706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add[</a:t>
                      </a:r>
                      <a:r>
                        <a:rPr lang="en-US" altLang="zh-TW" sz="1800" dirty="0" err="1"/>
                        <a:t>i</a:t>
                      </a:r>
                      <a:r>
                        <a:rPr lang="en-US" altLang="zh-TW" sz="1800" dirty="0"/>
                        <a:t>]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TW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0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0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-2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800" u="none" strike="noStrike" cap="none" dirty="0">
                          <a:sym typeface="Arial"/>
                        </a:rPr>
                        <a:t>-3</a:t>
                      </a:r>
                      <a:endParaRPr lang="zh-TW" altLang="en-US" sz="18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2389948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multi[</a:t>
                      </a:r>
                      <a:r>
                        <a:rPr lang="en-US" altLang="zh-TW" sz="1800" dirty="0" err="1"/>
                        <a:t>i</a:t>
                      </a:r>
                      <a:r>
                        <a:rPr lang="en-US" altLang="zh-TW" sz="1800" dirty="0"/>
                        <a:t>]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2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1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2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1</a:t>
                      </a:r>
                      <a:endParaRPr lang="zh-TW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761500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err="1"/>
                        <a:t>divi</a:t>
                      </a:r>
                      <a:r>
                        <a:rPr lang="en-US" altLang="zh-TW" sz="1800" dirty="0"/>
                        <a:t>[</a:t>
                      </a:r>
                      <a:r>
                        <a:rPr lang="en-US" altLang="zh-TW" sz="1800" dirty="0" err="1"/>
                        <a:t>i</a:t>
                      </a:r>
                      <a:r>
                        <a:rPr lang="en-US" altLang="zh-TW" sz="1800" dirty="0"/>
                        <a:t>]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1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1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1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4</a:t>
                      </a:r>
                      <a:endParaRPr lang="zh-TW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788050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 smtClean="0"/>
                        <a:t>total</a:t>
                      </a:r>
                      <a:endParaRPr lang="zh-TW" altLang="en-US" sz="1800" b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70C0"/>
                          </a:solidFill>
                        </a:rPr>
                        <a:t>5</a:t>
                      </a:r>
                      <a:endParaRPr lang="zh-TW" altLang="en-US" sz="18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</a:t>
                      </a:r>
                      <a:endParaRPr lang="zh-TW" altLang="en-US" sz="18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</a:t>
                      </a:r>
                      <a:endParaRPr lang="zh-TW" altLang="en-US" sz="18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</a:t>
                      </a:r>
                      <a:endParaRPr lang="zh-TW" altLang="en-US" sz="18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</a:t>
                      </a:r>
                      <a:endParaRPr lang="zh-TW" altLang="en-US" sz="18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3423066" y="1466168"/>
            <a:ext cx="4007224" cy="7386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b="1" dirty="0">
                <a:ln w="0"/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硬幣數</a:t>
            </a:r>
            <a:r>
              <a:rPr lang="en-US" altLang="zh-TW" b="1" dirty="0">
                <a:ln w="0"/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(pre + add[</a:t>
            </a:r>
            <a:r>
              <a:rPr lang="en-US" altLang="zh-TW" b="1" dirty="0" err="1">
                <a:ln w="0"/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en-US" altLang="zh-TW" b="1" dirty="0">
                <a:ln w="0"/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])</a:t>
            </a:r>
            <a:r>
              <a:rPr lang="zh-TW" altLang="en-US" b="1" dirty="0">
                <a:ln w="0"/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b="1" dirty="0">
                <a:ln w="0"/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 + 3</a:t>
            </a:r>
            <a:r>
              <a:rPr lang="zh-TW" altLang="en-US" b="1" dirty="0">
                <a:ln w="0"/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b="1" dirty="0">
              <a:ln w="0"/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b="1" dirty="0">
                <a:ln w="0"/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每個硬幣價值</a:t>
            </a:r>
            <a:r>
              <a:rPr lang="en-US" altLang="zh-TW" b="1" dirty="0">
                <a:ln w="0"/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(pre * multi[</a:t>
            </a:r>
            <a:r>
              <a:rPr lang="en-US" altLang="zh-TW" b="1" dirty="0" err="1">
                <a:ln w="0"/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en-US" altLang="zh-TW" b="1" dirty="0">
                <a:ln w="0"/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 / </a:t>
            </a:r>
            <a:r>
              <a:rPr lang="en-US" altLang="zh-TW" b="1" dirty="0" err="1">
                <a:ln w="0"/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divi</a:t>
            </a:r>
            <a:r>
              <a:rPr lang="en-US" altLang="zh-TW" b="1" dirty="0">
                <a:ln w="0"/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[</a:t>
            </a:r>
            <a:r>
              <a:rPr lang="en-US" altLang="zh-TW" b="1" dirty="0" err="1">
                <a:ln w="0"/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en-US" altLang="zh-TW" b="1" dirty="0">
                <a:ln w="0"/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])</a:t>
            </a:r>
            <a:r>
              <a:rPr lang="zh-TW" altLang="en-US" b="1" dirty="0">
                <a:ln w="0"/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b="1" dirty="0">
                <a:ln w="0"/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 * 1 / 1</a:t>
            </a:r>
          </a:p>
          <a:p>
            <a:r>
              <a:rPr lang="zh-TW" altLang="en-US" b="1" dirty="0">
                <a:ln w="0"/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總價值：</a:t>
            </a:r>
            <a:r>
              <a:rPr lang="en-US" altLang="zh-TW" b="1" dirty="0">
                <a:ln w="0"/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endParaRPr lang="en-US" altLang="zh-TW" b="1" dirty="0">
              <a:ln w="0"/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745962" y="4196920"/>
            <a:ext cx="607039" cy="254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max</a:t>
            </a:r>
            <a:endParaRPr lang="zh-TW" altLang="en-US" dirty="0"/>
          </a:p>
        </p:txBody>
      </p:sp>
      <p:grpSp>
        <p:nvGrpSpPr>
          <p:cNvPr id="10" name="群組 9"/>
          <p:cNvGrpSpPr/>
          <p:nvPr/>
        </p:nvGrpSpPr>
        <p:grpSpPr>
          <a:xfrm>
            <a:off x="2499704" y="1396223"/>
            <a:ext cx="825073" cy="825073"/>
            <a:chOff x="878380" y="1419275"/>
            <a:chExt cx="825073" cy="825073"/>
          </a:xfrm>
        </p:grpSpPr>
        <p:pic>
          <p:nvPicPr>
            <p:cNvPr id="9" name="圖片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8380" y="1419275"/>
              <a:ext cx="825073" cy="825073"/>
            </a:xfrm>
            <a:prstGeom prst="rect">
              <a:avLst/>
            </a:prstGeom>
          </p:spPr>
        </p:pic>
        <p:sp>
          <p:nvSpPr>
            <p:cNvPr id="7" name="文字方塊 6"/>
            <p:cNvSpPr txBox="1"/>
            <p:nvPr/>
          </p:nvSpPr>
          <p:spPr>
            <a:xfrm>
              <a:off x="952820" y="1842968"/>
              <a:ext cx="641615" cy="30777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TW" altLang="en-US" b="1" dirty="0" smtClean="0"/>
                <a:t>寶箱</a:t>
              </a:r>
              <a:r>
                <a:rPr lang="en-US" altLang="zh-TW" b="1" dirty="0"/>
                <a:t>2</a:t>
              </a:r>
              <a:endParaRPr lang="zh-TW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011393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xmlns="" id="{15A0BCC1-0C33-8045-B8A3-A99C2D270A0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12</a:t>
            </a:fld>
            <a:endParaRPr lang="zh-TW" altLang="en-US" dirty="0">
              <a:sym typeface="Arial"/>
            </a:endParaRPr>
          </a:p>
        </p:txBody>
      </p:sp>
      <p:sp>
        <p:nvSpPr>
          <p:cNvPr id="5" name="標題 4">
            <a:extLst>
              <a:ext uri="{FF2B5EF4-FFF2-40B4-BE49-F238E27FC236}">
                <a16:creationId xmlns:a16="http://schemas.microsoft.com/office/drawing/2014/main" xmlns="" id="{8CF5450E-8D94-714D-9E53-78684FDB6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TW" altLang="en-US" sz="2400" dirty="0"/>
              <a:t>搜尋解答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F26F5BF7-EC4E-49AD-86CE-1C639AD16261}"/>
              </a:ext>
            </a:extLst>
          </p:cNvPr>
          <p:cNvSpPr/>
          <p:nvPr/>
        </p:nvSpPr>
        <p:spPr>
          <a:xfrm>
            <a:off x="3260589" y="892106"/>
            <a:ext cx="5453205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zh-TW" altLang="en-US" dirty="0">
                <a:ln w="0"/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求得陣列之後，我們</a:t>
            </a:r>
            <a:r>
              <a:rPr lang="zh-TW" altLang="en-US" dirty="0" smtClean="0">
                <a:ln w="0"/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需遍歷每個</a:t>
            </a:r>
            <a:r>
              <a:rPr lang="zh-TW" altLang="en-US" dirty="0">
                <a:ln w="0"/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藏寶箱</a:t>
            </a:r>
            <a:r>
              <a:rPr lang="zh-TW" altLang="en-US" dirty="0" smtClean="0">
                <a:ln w="0"/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，來</a:t>
            </a:r>
            <a:r>
              <a:rPr lang="zh-TW" altLang="en-US" dirty="0">
                <a:ln w="0"/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求得最高價值寶箱</a:t>
            </a:r>
            <a:r>
              <a:rPr lang="zh-TW" altLang="en-US" dirty="0" smtClean="0">
                <a:ln w="0"/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dirty="0">
              <a:ln w="0"/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xmlns="" id="{94305591-D3A4-4631-8185-6D46F8269F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3051114"/>
              </p:ext>
            </p:extLst>
          </p:nvPr>
        </p:nvGraphicFramePr>
        <p:xfrm>
          <a:off x="1868501" y="2251725"/>
          <a:ext cx="6095999" cy="186029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xmlns="" val="96326412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xmlns="" val="1873087440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xmlns="" val="724782309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xmlns="" val="1652349000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xmlns="" val="68682366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xmlns="" val="216555216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xmlns="" val="147650030"/>
                    </a:ext>
                  </a:extLst>
                </a:gridCol>
              </a:tblGrid>
              <a:tr h="37693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/>
                        <a:t>i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416706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add[</a:t>
                      </a:r>
                      <a:r>
                        <a:rPr lang="en-US" altLang="zh-TW" sz="1800" dirty="0" err="1"/>
                        <a:t>i</a:t>
                      </a:r>
                      <a:r>
                        <a:rPr lang="en-US" altLang="zh-TW" sz="1800" dirty="0"/>
                        <a:t>]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3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0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-2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800" u="none" strike="noStrike" cap="none" dirty="0">
                          <a:sym typeface="Arial"/>
                        </a:rPr>
                        <a:t>-3</a:t>
                      </a:r>
                      <a:endParaRPr lang="zh-TW" altLang="en-US" sz="18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2389948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multi[</a:t>
                      </a:r>
                      <a:r>
                        <a:rPr lang="en-US" altLang="zh-TW" sz="1800" dirty="0" err="1"/>
                        <a:t>i</a:t>
                      </a:r>
                      <a:r>
                        <a:rPr lang="en-US" altLang="zh-TW" sz="1800" dirty="0"/>
                        <a:t>]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1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1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2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1</a:t>
                      </a:r>
                      <a:endParaRPr lang="zh-TW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761500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err="1"/>
                        <a:t>divi</a:t>
                      </a:r>
                      <a:r>
                        <a:rPr lang="en-US" altLang="zh-TW" sz="1800" dirty="0"/>
                        <a:t>[</a:t>
                      </a:r>
                      <a:r>
                        <a:rPr lang="en-US" altLang="zh-TW" sz="1800" dirty="0" err="1"/>
                        <a:t>i</a:t>
                      </a:r>
                      <a:r>
                        <a:rPr lang="en-US" altLang="zh-TW" sz="1800" dirty="0"/>
                        <a:t>]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1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1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1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4</a:t>
                      </a:r>
                      <a:endParaRPr lang="zh-TW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788050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 smtClean="0"/>
                        <a:t>total</a:t>
                      </a:r>
                      <a:endParaRPr lang="zh-TW" altLang="en-US" sz="1800" b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5</a:t>
                      </a:r>
                      <a:endParaRPr lang="zh-TW" altLang="en-US" sz="18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70C0"/>
                          </a:solidFill>
                        </a:rPr>
                        <a:t>10</a:t>
                      </a:r>
                      <a:endParaRPr lang="zh-TW" altLang="en-US" sz="18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</a:t>
                      </a:r>
                      <a:endParaRPr lang="zh-TW" altLang="en-US" sz="18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</a:t>
                      </a:r>
                      <a:endParaRPr lang="zh-TW" altLang="en-US" sz="18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</a:t>
                      </a:r>
                      <a:endParaRPr lang="zh-TW" altLang="en-US" sz="18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3423066" y="1466168"/>
            <a:ext cx="4007224" cy="7386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b="1" dirty="0">
                <a:ln w="0"/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硬幣數</a:t>
            </a:r>
            <a:r>
              <a:rPr lang="en-US" altLang="zh-TW" b="1" dirty="0">
                <a:ln w="0"/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(pre + add[</a:t>
            </a:r>
            <a:r>
              <a:rPr lang="en-US" altLang="zh-TW" b="1" dirty="0" err="1">
                <a:ln w="0"/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en-US" altLang="zh-TW" b="1" dirty="0">
                <a:ln w="0"/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])</a:t>
            </a:r>
            <a:r>
              <a:rPr lang="zh-TW" altLang="en-US" b="1" dirty="0">
                <a:ln w="0"/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b="1" dirty="0">
                <a:ln w="0"/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 + 0</a:t>
            </a:r>
            <a:r>
              <a:rPr lang="zh-TW" altLang="en-US" b="1" dirty="0">
                <a:ln w="0"/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b="1" dirty="0">
              <a:ln w="0"/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b="1" dirty="0">
                <a:ln w="0"/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每個硬幣價值</a:t>
            </a:r>
            <a:r>
              <a:rPr lang="en-US" altLang="zh-TW" b="1" dirty="0">
                <a:ln w="0"/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(pre * multi[</a:t>
            </a:r>
            <a:r>
              <a:rPr lang="en-US" altLang="zh-TW" b="1" dirty="0" err="1">
                <a:ln w="0"/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en-US" altLang="zh-TW" b="1" dirty="0">
                <a:ln w="0"/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 / </a:t>
            </a:r>
            <a:r>
              <a:rPr lang="en-US" altLang="zh-TW" b="1" dirty="0" err="1">
                <a:ln w="0"/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divi</a:t>
            </a:r>
            <a:r>
              <a:rPr lang="en-US" altLang="zh-TW" b="1" dirty="0">
                <a:ln w="0"/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[</a:t>
            </a:r>
            <a:r>
              <a:rPr lang="en-US" altLang="zh-TW" b="1" dirty="0" err="1">
                <a:ln w="0"/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en-US" altLang="zh-TW" b="1" dirty="0">
                <a:ln w="0"/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])</a:t>
            </a:r>
            <a:r>
              <a:rPr lang="zh-TW" altLang="en-US" b="1" dirty="0">
                <a:ln w="0"/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b="1" dirty="0">
                <a:ln w="0"/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 * 2 / 1</a:t>
            </a:r>
          </a:p>
          <a:p>
            <a:r>
              <a:rPr lang="zh-TW" altLang="en-US" b="1" dirty="0">
                <a:ln w="0"/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總價值：</a:t>
            </a:r>
            <a:r>
              <a:rPr lang="en-US" altLang="zh-TW" b="1" dirty="0">
                <a:ln w="0"/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</a:t>
            </a:r>
            <a:endParaRPr lang="en-US" altLang="zh-TW" b="1" dirty="0">
              <a:ln w="0"/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621938" y="4196920"/>
            <a:ext cx="607039" cy="254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max</a:t>
            </a:r>
            <a:endParaRPr lang="zh-TW" altLang="en-US" dirty="0"/>
          </a:p>
        </p:txBody>
      </p:sp>
      <p:grpSp>
        <p:nvGrpSpPr>
          <p:cNvPr id="10" name="群組 9"/>
          <p:cNvGrpSpPr/>
          <p:nvPr/>
        </p:nvGrpSpPr>
        <p:grpSpPr>
          <a:xfrm>
            <a:off x="2499704" y="1396223"/>
            <a:ext cx="825073" cy="825073"/>
            <a:chOff x="878380" y="1419275"/>
            <a:chExt cx="825073" cy="825073"/>
          </a:xfrm>
        </p:grpSpPr>
        <p:pic>
          <p:nvPicPr>
            <p:cNvPr id="9" name="圖片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8380" y="1419275"/>
              <a:ext cx="825073" cy="825073"/>
            </a:xfrm>
            <a:prstGeom prst="rect">
              <a:avLst/>
            </a:prstGeom>
          </p:spPr>
        </p:pic>
        <p:sp>
          <p:nvSpPr>
            <p:cNvPr id="7" name="文字方塊 6"/>
            <p:cNvSpPr txBox="1"/>
            <p:nvPr/>
          </p:nvSpPr>
          <p:spPr>
            <a:xfrm>
              <a:off x="952820" y="1842968"/>
              <a:ext cx="641615" cy="30777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TW" altLang="en-US" b="1" dirty="0" smtClean="0"/>
                <a:t>寶箱</a:t>
              </a:r>
              <a:r>
                <a:rPr lang="en-US" altLang="zh-TW" b="1" dirty="0"/>
                <a:t>3</a:t>
              </a:r>
              <a:endParaRPr lang="zh-TW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6676741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xmlns="" id="{15A0BCC1-0C33-8045-B8A3-A99C2D270A0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13</a:t>
            </a:fld>
            <a:endParaRPr lang="zh-TW" altLang="en-US" dirty="0">
              <a:sym typeface="Arial"/>
            </a:endParaRPr>
          </a:p>
        </p:txBody>
      </p:sp>
      <p:sp>
        <p:nvSpPr>
          <p:cNvPr id="5" name="標題 4">
            <a:extLst>
              <a:ext uri="{FF2B5EF4-FFF2-40B4-BE49-F238E27FC236}">
                <a16:creationId xmlns:a16="http://schemas.microsoft.com/office/drawing/2014/main" xmlns="" id="{8CF5450E-8D94-714D-9E53-78684FDB6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TW" altLang="en-US" sz="2400" dirty="0"/>
              <a:t>搜尋解答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F26F5BF7-EC4E-49AD-86CE-1C639AD16261}"/>
              </a:ext>
            </a:extLst>
          </p:cNvPr>
          <p:cNvSpPr/>
          <p:nvPr/>
        </p:nvSpPr>
        <p:spPr>
          <a:xfrm>
            <a:off x="3260589" y="892106"/>
            <a:ext cx="5453205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zh-TW" altLang="en-US" dirty="0">
                <a:ln w="0"/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求得陣列之後，我們</a:t>
            </a:r>
            <a:r>
              <a:rPr lang="zh-TW" altLang="en-US" dirty="0" smtClean="0">
                <a:ln w="0"/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需遍歷每個</a:t>
            </a:r>
            <a:r>
              <a:rPr lang="zh-TW" altLang="en-US" dirty="0">
                <a:ln w="0"/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藏寶箱</a:t>
            </a:r>
            <a:r>
              <a:rPr lang="zh-TW" altLang="en-US" dirty="0" smtClean="0">
                <a:ln w="0"/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，來</a:t>
            </a:r>
            <a:r>
              <a:rPr lang="zh-TW" altLang="en-US" dirty="0">
                <a:ln w="0"/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求得最高價值寶箱</a:t>
            </a:r>
            <a:r>
              <a:rPr lang="zh-TW" altLang="en-US" dirty="0" smtClean="0">
                <a:ln w="0"/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dirty="0">
              <a:ln w="0"/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xmlns="" id="{94305591-D3A4-4631-8185-6D46F8269F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9281171"/>
              </p:ext>
            </p:extLst>
          </p:nvPr>
        </p:nvGraphicFramePr>
        <p:xfrm>
          <a:off x="1868501" y="2251725"/>
          <a:ext cx="6095999" cy="186029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xmlns="" val="96326412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xmlns="" val="1873087440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xmlns="" val="724782309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xmlns="" val="1652349000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xmlns="" val="68682366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xmlns="" val="216555216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xmlns="" val="147650030"/>
                    </a:ext>
                  </a:extLst>
                </a:gridCol>
              </a:tblGrid>
              <a:tr h="37693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/>
                        <a:t>i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416706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add[</a:t>
                      </a:r>
                      <a:r>
                        <a:rPr lang="en-US" altLang="zh-TW" sz="1800" dirty="0" err="1"/>
                        <a:t>i</a:t>
                      </a:r>
                      <a:r>
                        <a:rPr lang="en-US" altLang="zh-TW" sz="1800" dirty="0"/>
                        <a:t>]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3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0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-2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800" u="none" strike="noStrike" cap="none" dirty="0">
                          <a:sym typeface="Arial"/>
                        </a:rPr>
                        <a:t>-3</a:t>
                      </a:r>
                      <a:endParaRPr lang="zh-TW" altLang="en-US" sz="18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2389948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multi[</a:t>
                      </a:r>
                      <a:r>
                        <a:rPr lang="en-US" altLang="zh-TW" sz="1800" dirty="0" err="1"/>
                        <a:t>i</a:t>
                      </a:r>
                      <a:r>
                        <a:rPr lang="en-US" altLang="zh-TW" sz="1800" dirty="0"/>
                        <a:t>]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1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2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2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1</a:t>
                      </a:r>
                      <a:endParaRPr lang="zh-TW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761500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err="1"/>
                        <a:t>divi</a:t>
                      </a:r>
                      <a:r>
                        <a:rPr lang="en-US" altLang="zh-TW" sz="1800" dirty="0"/>
                        <a:t>[</a:t>
                      </a:r>
                      <a:r>
                        <a:rPr lang="en-US" altLang="zh-TW" sz="1800" dirty="0" err="1"/>
                        <a:t>i</a:t>
                      </a:r>
                      <a:r>
                        <a:rPr lang="en-US" altLang="zh-TW" sz="1800" dirty="0"/>
                        <a:t>]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1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1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1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4</a:t>
                      </a:r>
                      <a:endParaRPr lang="zh-TW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788050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 smtClean="0"/>
                        <a:t>total</a:t>
                      </a:r>
                      <a:endParaRPr lang="zh-TW" altLang="en-US" sz="1800" b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5</a:t>
                      </a:r>
                      <a:endParaRPr lang="zh-TW" altLang="en-US" sz="18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10</a:t>
                      </a:r>
                      <a:endParaRPr lang="zh-TW" altLang="en-US" sz="18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70C0"/>
                          </a:solidFill>
                        </a:rPr>
                        <a:t>10</a:t>
                      </a:r>
                      <a:endParaRPr lang="zh-TW" altLang="en-US" sz="18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</a:t>
                      </a:r>
                      <a:endParaRPr lang="zh-TW" altLang="en-US" sz="18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</a:t>
                      </a:r>
                      <a:endParaRPr lang="zh-TW" altLang="en-US" sz="18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3423066" y="1466168"/>
            <a:ext cx="4007224" cy="7386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b="1" dirty="0">
                <a:ln w="0"/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硬幣數</a:t>
            </a:r>
            <a:r>
              <a:rPr lang="en-US" altLang="zh-TW" b="1" dirty="0">
                <a:ln w="0"/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(pre + add[</a:t>
            </a:r>
            <a:r>
              <a:rPr lang="en-US" altLang="zh-TW" b="1" dirty="0" err="1">
                <a:ln w="0"/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en-US" altLang="zh-TW" b="1" dirty="0">
                <a:ln w="0"/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])</a:t>
            </a:r>
            <a:r>
              <a:rPr lang="zh-TW" altLang="en-US" b="1" dirty="0">
                <a:ln w="0"/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b="1" dirty="0">
                <a:ln w="0"/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 + 0</a:t>
            </a:r>
          </a:p>
          <a:p>
            <a:r>
              <a:rPr lang="zh-TW" altLang="en-US" b="1" dirty="0">
                <a:ln w="0"/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每個硬幣價值</a:t>
            </a:r>
            <a:r>
              <a:rPr lang="en-US" altLang="zh-TW" b="1" dirty="0">
                <a:ln w="0"/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(pre * multi[</a:t>
            </a:r>
            <a:r>
              <a:rPr lang="en-US" altLang="zh-TW" b="1" dirty="0" err="1">
                <a:ln w="0"/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en-US" altLang="zh-TW" b="1" dirty="0">
                <a:ln w="0"/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 / </a:t>
            </a:r>
            <a:r>
              <a:rPr lang="en-US" altLang="zh-TW" b="1" dirty="0" err="1">
                <a:ln w="0"/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divi</a:t>
            </a:r>
            <a:r>
              <a:rPr lang="en-US" altLang="zh-TW" b="1" dirty="0">
                <a:ln w="0"/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[</a:t>
            </a:r>
            <a:r>
              <a:rPr lang="en-US" altLang="zh-TW" b="1" dirty="0" err="1">
                <a:ln w="0"/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en-US" altLang="zh-TW" b="1" dirty="0">
                <a:ln w="0"/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])</a:t>
            </a:r>
            <a:r>
              <a:rPr lang="zh-TW" altLang="en-US" b="1" dirty="0">
                <a:ln w="0"/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b="1" dirty="0">
                <a:ln w="0"/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 * 1 / 1</a:t>
            </a:r>
          </a:p>
          <a:p>
            <a:r>
              <a:rPr lang="zh-TW" altLang="en-US" b="1" dirty="0">
                <a:ln w="0"/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總價值：</a:t>
            </a:r>
            <a:r>
              <a:rPr lang="en-US" altLang="zh-TW" b="1" dirty="0">
                <a:ln w="0"/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</a:t>
            </a:r>
            <a:endParaRPr lang="en-US" altLang="zh-TW" b="1" dirty="0">
              <a:ln w="0"/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621938" y="4196920"/>
            <a:ext cx="607039" cy="254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max</a:t>
            </a:r>
            <a:endParaRPr lang="zh-TW" altLang="en-US" dirty="0"/>
          </a:p>
        </p:txBody>
      </p:sp>
      <p:grpSp>
        <p:nvGrpSpPr>
          <p:cNvPr id="10" name="群組 9"/>
          <p:cNvGrpSpPr/>
          <p:nvPr/>
        </p:nvGrpSpPr>
        <p:grpSpPr>
          <a:xfrm>
            <a:off x="2499704" y="1396223"/>
            <a:ext cx="825073" cy="825073"/>
            <a:chOff x="878380" y="1419275"/>
            <a:chExt cx="825073" cy="825073"/>
          </a:xfrm>
        </p:grpSpPr>
        <p:pic>
          <p:nvPicPr>
            <p:cNvPr id="9" name="圖片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8380" y="1419275"/>
              <a:ext cx="825073" cy="825073"/>
            </a:xfrm>
            <a:prstGeom prst="rect">
              <a:avLst/>
            </a:prstGeom>
          </p:spPr>
        </p:pic>
        <p:sp>
          <p:nvSpPr>
            <p:cNvPr id="7" name="文字方塊 6"/>
            <p:cNvSpPr txBox="1"/>
            <p:nvPr/>
          </p:nvSpPr>
          <p:spPr>
            <a:xfrm>
              <a:off x="952820" y="1842968"/>
              <a:ext cx="641615" cy="30777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TW" altLang="en-US" b="1" dirty="0" smtClean="0"/>
                <a:t>寶箱</a:t>
              </a:r>
              <a:r>
                <a:rPr lang="en-US" altLang="zh-TW" b="1" dirty="0" smtClean="0"/>
                <a:t>4</a:t>
              </a:r>
              <a:endParaRPr lang="zh-TW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6717317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xmlns="" id="{15A0BCC1-0C33-8045-B8A3-A99C2D270A0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14</a:t>
            </a:fld>
            <a:endParaRPr lang="zh-TW" altLang="en-US" dirty="0">
              <a:sym typeface="Arial"/>
            </a:endParaRPr>
          </a:p>
        </p:txBody>
      </p:sp>
      <p:sp>
        <p:nvSpPr>
          <p:cNvPr id="5" name="標題 4">
            <a:extLst>
              <a:ext uri="{FF2B5EF4-FFF2-40B4-BE49-F238E27FC236}">
                <a16:creationId xmlns:a16="http://schemas.microsoft.com/office/drawing/2014/main" xmlns="" id="{8CF5450E-8D94-714D-9E53-78684FDB6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TW" altLang="en-US" sz="2400" dirty="0"/>
              <a:t>搜尋解答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F26F5BF7-EC4E-49AD-86CE-1C639AD16261}"/>
              </a:ext>
            </a:extLst>
          </p:cNvPr>
          <p:cNvSpPr/>
          <p:nvPr/>
        </p:nvSpPr>
        <p:spPr>
          <a:xfrm>
            <a:off x="3260589" y="892106"/>
            <a:ext cx="5453205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zh-TW" altLang="en-US" dirty="0">
                <a:ln w="0"/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求得陣列之後，我們</a:t>
            </a:r>
            <a:r>
              <a:rPr lang="zh-TW" altLang="en-US" dirty="0" smtClean="0">
                <a:ln w="0"/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需遍歷每個</a:t>
            </a:r>
            <a:r>
              <a:rPr lang="zh-TW" altLang="en-US" dirty="0">
                <a:ln w="0"/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藏寶箱</a:t>
            </a:r>
            <a:r>
              <a:rPr lang="zh-TW" altLang="en-US" dirty="0" smtClean="0">
                <a:ln w="0"/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，來</a:t>
            </a:r>
            <a:r>
              <a:rPr lang="zh-TW" altLang="en-US" dirty="0">
                <a:ln w="0"/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求得最高價值寶箱</a:t>
            </a:r>
            <a:r>
              <a:rPr lang="zh-TW" altLang="en-US" dirty="0" smtClean="0">
                <a:ln w="0"/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dirty="0">
              <a:ln w="0"/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xmlns="" id="{94305591-D3A4-4631-8185-6D46F8269F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7073288"/>
              </p:ext>
            </p:extLst>
          </p:nvPr>
        </p:nvGraphicFramePr>
        <p:xfrm>
          <a:off x="1868501" y="2251725"/>
          <a:ext cx="6095999" cy="186029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xmlns="" val="96326412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xmlns="" val="1873087440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xmlns="" val="724782309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xmlns="" val="1652349000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xmlns="" val="68682366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xmlns="" val="216555216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xmlns="" val="147650030"/>
                    </a:ext>
                  </a:extLst>
                </a:gridCol>
              </a:tblGrid>
              <a:tr h="37693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/>
                        <a:t>i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416706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add[</a:t>
                      </a:r>
                      <a:r>
                        <a:rPr lang="en-US" altLang="zh-TW" sz="1800" dirty="0" err="1"/>
                        <a:t>i</a:t>
                      </a:r>
                      <a:r>
                        <a:rPr lang="en-US" altLang="zh-TW" sz="1800" dirty="0"/>
                        <a:t>]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3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0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0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rgbClr val="FF0000"/>
                          </a:solidFill>
                        </a:rPr>
                        <a:t>-2</a:t>
                      </a:r>
                      <a:endParaRPr lang="zh-TW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800" u="none" strike="noStrike" cap="none" dirty="0">
                          <a:sym typeface="Arial"/>
                        </a:rPr>
                        <a:t>-3</a:t>
                      </a:r>
                      <a:endParaRPr lang="zh-TW" altLang="en-US" sz="18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2389948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multi[</a:t>
                      </a:r>
                      <a:r>
                        <a:rPr lang="en-US" altLang="zh-TW" sz="1800" dirty="0" err="1"/>
                        <a:t>i</a:t>
                      </a:r>
                      <a:r>
                        <a:rPr lang="en-US" altLang="zh-TW" sz="1800" dirty="0"/>
                        <a:t>]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1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2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1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1</a:t>
                      </a:r>
                      <a:endParaRPr lang="zh-TW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761500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err="1"/>
                        <a:t>divi</a:t>
                      </a:r>
                      <a:r>
                        <a:rPr lang="en-US" altLang="zh-TW" sz="1800" dirty="0"/>
                        <a:t>[</a:t>
                      </a:r>
                      <a:r>
                        <a:rPr lang="en-US" altLang="zh-TW" sz="1800" dirty="0" err="1"/>
                        <a:t>i</a:t>
                      </a:r>
                      <a:r>
                        <a:rPr lang="en-US" altLang="zh-TW" sz="1800" dirty="0"/>
                        <a:t>]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1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1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1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4</a:t>
                      </a:r>
                      <a:endParaRPr lang="zh-TW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788050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 smtClean="0"/>
                        <a:t>total</a:t>
                      </a:r>
                      <a:endParaRPr lang="zh-TW" altLang="en-US" sz="1800" b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5</a:t>
                      </a:r>
                      <a:endParaRPr lang="zh-TW" altLang="en-US" sz="18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10</a:t>
                      </a:r>
                      <a:endParaRPr lang="zh-TW" altLang="en-US" sz="18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10</a:t>
                      </a:r>
                      <a:endParaRPr lang="zh-TW" altLang="en-US" sz="18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70C0"/>
                          </a:solidFill>
                        </a:rPr>
                        <a:t>12</a:t>
                      </a:r>
                      <a:endParaRPr lang="zh-TW" altLang="en-US" sz="18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</a:t>
                      </a:r>
                      <a:endParaRPr lang="zh-TW" altLang="en-US" sz="18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3423066" y="1466168"/>
            <a:ext cx="4007224" cy="7386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b="1" dirty="0">
                <a:ln w="0"/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硬幣數</a:t>
            </a:r>
            <a:r>
              <a:rPr lang="en-US" altLang="zh-TW" b="1" dirty="0">
                <a:ln w="0"/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(pre + add[</a:t>
            </a:r>
            <a:r>
              <a:rPr lang="en-US" altLang="zh-TW" b="1" dirty="0" err="1">
                <a:ln w="0"/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en-US" altLang="zh-TW" b="1" dirty="0">
                <a:ln w="0"/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])</a:t>
            </a:r>
            <a:r>
              <a:rPr lang="zh-TW" altLang="en-US" b="1" dirty="0">
                <a:ln w="0"/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b="1" dirty="0">
                <a:ln w="0"/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5 - 2</a:t>
            </a:r>
            <a:r>
              <a:rPr lang="zh-TW" altLang="en-US" b="1" dirty="0">
                <a:ln w="0"/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b="1" dirty="0">
              <a:ln w="0"/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b="1" dirty="0">
                <a:ln w="0"/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每個硬幣價值</a:t>
            </a:r>
            <a:r>
              <a:rPr lang="en-US" altLang="zh-TW" b="1" dirty="0">
                <a:ln w="0"/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(pre * multi[</a:t>
            </a:r>
            <a:r>
              <a:rPr lang="en-US" altLang="zh-TW" b="1" dirty="0" err="1">
                <a:ln w="0"/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en-US" altLang="zh-TW" b="1" dirty="0">
                <a:ln w="0"/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 / </a:t>
            </a:r>
            <a:r>
              <a:rPr lang="en-US" altLang="zh-TW" b="1" dirty="0" err="1">
                <a:ln w="0"/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divi</a:t>
            </a:r>
            <a:r>
              <a:rPr lang="en-US" altLang="zh-TW" b="1" dirty="0">
                <a:ln w="0"/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[</a:t>
            </a:r>
            <a:r>
              <a:rPr lang="en-US" altLang="zh-TW" b="1" dirty="0" err="1">
                <a:ln w="0"/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en-US" altLang="zh-TW" b="1" dirty="0">
                <a:ln w="0"/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])</a:t>
            </a:r>
            <a:r>
              <a:rPr lang="zh-TW" altLang="en-US" b="1" dirty="0">
                <a:ln w="0"/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b="1" dirty="0">
                <a:ln w="0"/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 * 2 / 1 </a:t>
            </a:r>
          </a:p>
          <a:p>
            <a:r>
              <a:rPr lang="zh-TW" altLang="en-US" b="1" dirty="0">
                <a:ln w="0"/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總價值：</a:t>
            </a:r>
            <a:r>
              <a:rPr lang="en-US" altLang="zh-TW" b="1" dirty="0">
                <a:ln w="0"/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12</a:t>
            </a:r>
            <a:endParaRPr lang="en-US" altLang="zh-TW" b="1" dirty="0">
              <a:ln w="0"/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366206" y="4196920"/>
            <a:ext cx="607039" cy="254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max</a:t>
            </a:r>
            <a:endParaRPr lang="zh-TW" altLang="en-US" dirty="0"/>
          </a:p>
        </p:txBody>
      </p:sp>
      <p:grpSp>
        <p:nvGrpSpPr>
          <p:cNvPr id="10" name="群組 9"/>
          <p:cNvGrpSpPr/>
          <p:nvPr/>
        </p:nvGrpSpPr>
        <p:grpSpPr>
          <a:xfrm>
            <a:off x="2499704" y="1396223"/>
            <a:ext cx="825073" cy="825073"/>
            <a:chOff x="878380" y="1419275"/>
            <a:chExt cx="825073" cy="825073"/>
          </a:xfrm>
        </p:grpSpPr>
        <p:pic>
          <p:nvPicPr>
            <p:cNvPr id="9" name="圖片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8380" y="1419275"/>
              <a:ext cx="825073" cy="825073"/>
            </a:xfrm>
            <a:prstGeom prst="rect">
              <a:avLst/>
            </a:prstGeom>
          </p:spPr>
        </p:pic>
        <p:sp>
          <p:nvSpPr>
            <p:cNvPr id="7" name="文字方塊 6"/>
            <p:cNvSpPr txBox="1"/>
            <p:nvPr/>
          </p:nvSpPr>
          <p:spPr>
            <a:xfrm>
              <a:off x="952820" y="1842968"/>
              <a:ext cx="641615" cy="30777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TW" altLang="en-US" b="1" dirty="0" smtClean="0"/>
                <a:t>寶箱</a:t>
              </a:r>
              <a:r>
                <a:rPr lang="en-US" altLang="zh-TW" b="1" dirty="0"/>
                <a:t>5</a:t>
              </a:r>
              <a:endParaRPr lang="zh-TW" altLang="en-US" b="1" dirty="0"/>
            </a:p>
          </p:txBody>
        </p:sp>
      </p:grpSp>
      <p:sp>
        <p:nvSpPr>
          <p:cNvPr id="11" name="橢圓 10"/>
          <p:cNvSpPr/>
          <p:nvPr/>
        </p:nvSpPr>
        <p:spPr>
          <a:xfrm>
            <a:off x="6454588" y="2235568"/>
            <a:ext cx="407254" cy="400055"/>
          </a:xfrm>
          <a:prstGeom prst="ellipse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/>
          <p:cNvSpPr/>
          <p:nvPr/>
        </p:nvSpPr>
        <p:spPr>
          <a:xfrm>
            <a:off x="6460992" y="3709616"/>
            <a:ext cx="407254" cy="400055"/>
          </a:xfrm>
          <a:prstGeom prst="ellipse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7531223" y="4237945"/>
            <a:ext cx="11133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chemeClr val="accent2">
                    <a:lumMod val="50000"/>
                  </a:schemeClr>
                </a:solidFill>
              </a:rPr>
              <a:t>ANS : 5 12</a:t>
            </a:r>
            <a:endParaRPr lang="zh-TW" alt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24006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群組 51"/>
          <p:cNvGrpSpPr/>
          <p:nvPr/>
        </p:nvGrpSpPr>
        <p:grpSpPr>
          <a:xfrm>
            <a:off x="1751960" y="64456"/>
            <a:ext cx="3342555" cy="4822589"/>
            <a:chOff x="1751960" y="64456"/>
            <a:chExt cx="3342555" cy="4822589"/>
          </a:xfrm>
        </p:grpSpPr>
        <p:sp>
          <p:nvSpPr>
            <p:cNvPr id="18" name="矩形 17"/>
            <p:cNvSpPr/>
            <p:nvPr/>
          </p:nvSpPr>
          <p:spPr>
            <a:xfrm>
              <a:off x="1751960" y="64456"/>
              <a:ext cx="3342555" cy="48225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14" name="圖片 13"/>
            <p:cNvPicPr>
              <a:picLocks noChangeAspect="1"/>
            </p:cNvPicPr>
            <p:nvPr/>
          </p:nvPicPr>
          <p:blipFill rotWithShape="1">
            <a:blip r:embed="rId2"/>
            <a:srcRect l="569" r="1"/>
            <a:stretch/>
          </p:blipFill>
          <p:spPr>
            <a:xfrm>
              <a:off x="1866936" y="64456"/>
              <a:ext cx="3227579" cy="3931945"/>
            </a:xfrm>
            <a:prstGeom prst="rect">
              <a:avLst/>
            </a:prstGeom>
          </p:spPr>
        </p:pic>
        <p:pic>
          <p:nvPicPr>
            <p:cNvPr id="16" name="圖片 15"/>
            <p:cNvPicPr>
              <a:picLocks noChangeAspect="1"/>
            </p:cNvPicPr>
            <p:nvPr/>
          </p:nvPicPr>
          <p:blipFill rotWithShape="1">
            <a:blip r:embed="rId3"/>
            <a:srcRect l="782" t="1047" r="3916" b="72420"/>
            <a:stretch/>
          </p:blipFill>
          <p:spPr>
            <a:xfrm>
              <a:off x="1866936" y="3506903"/>
              <a:ext cx="2759848" cy="944004"/>
            </a:xfrm>
            <a:prstGeom prst="rect">
              <a:avLst/>
            </a:prstGeom>
          </p:spPr>
        </p:pic>
        <p:pic>
          <p:nvPicPr>
            <p:cNvPr id="17" name="圖片 16"/>
            <p:cNvPicPr>
              <a:picLocks noChangeAspect="1"/>
            </p:cNvPicPr>
            <p:nvPr/>
          </p:nvPicPr>
          <p:blipFill rotWithShape="1">
            <a:blip r:embed="rId3"/>
            <a:srcRect l="782" t="94615" b="1436"/>
            <a:stretch/>
          </p:blipFill>
          <p:spPr>
            <a:xfrm>
              <a:off x="1866936" y="4720982"/>
              <a:ext cx="2923924" cy="143011"/>
            </a:xfrm>
            <a:prstGeom prst="rect">
              <a:avLst/>
            </a:prstGeom>
          </p:spPr>
        </p:pic>
      </p:grpSp>
      <p:sp>
        <p:nvSpPr>
          <p:cNvPr id="32" name="矩形 31"/>
          <p:cNvSpPr/>
          <p:nvPr/>
        </p:nvSpPr>
        <p:spPr>
          <a:xfrm>
            <a:off x="5449976" y="2299906"/>
            <a:ext cx="2610575" cy="24854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xmlns="" id="{15A0BCC1-0C33-8045-B8A3-A99C2D270A0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15</a:t>
            </a:fld>
            <a:endParaRPr lang="zh-TW" altLang="en-US" dirty="0">
              <a:sym typeface="Arial"/>
            </a:endParaRPr>
          </a:p>
        </p:txBody>
      </p:sp>
      <p:sp>
        <p:nvSpPr>
          <p:cNvPr id="5" name="標題 4">
            <a:extLst>
              <a:ext uri="{FF2B5EF4-FFF2-40B4-BE49-F238E27FC236}">
                <a16:creationId xmlns:a16="http://schemas.microsoft.com/office/drawing/2014/main" xmlns="" id="{8CF5450E-8D94-714D-9E53-78684FDB6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941" y="788531"/>
            <a:ext cx="856612" cy="33454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zh-TW" altLang="en-US" sz="4400" dirty="0" smtClean="0"/>
              <a:t>參</a:t>
            </a:r>
            <a:r>
              <a:rPr kumimoji="1" lang="en-US" altLang="zh-TW" sz="4400" dirty="0" smtClean="0"/>
              <a:t/>
            </a:r>
            <a:br>
              <a:rPr kumimoji="1" lang="en-US" altLang="zh-TW" sz="4400" dirty="0" smtClean="0"/>
            </a:br>
            <a:r>
              <a:rPr kumimoji="1" lang="zh-TW" altLang="en-US" sz="4400" dirty="0" smtClean="0"/>
              <a:t>考</a:t>
            </a:r>
            <a:r>
              <a:rPr kumimoji="1" lang="en-US" altLang="zh-TW" sz="4400" dirty="0" smtClean="0"/>
              <a:t/>
            </a:r>
            <a:br>
              <a:rPr kumimoji="1" lang="en-US" altLang="zh-TW" sz="4400" dirty="0" smtClean="0"/>
            </a:br>
            <a:r>
              <a:rPr kumimoji="1" lang="zh-TW" altLang="en-US" sz="4400" dirty="0" smtClean="0"/>
              <a:t>解</a:t>
            </a:r>
            <a:r>
              <a:rPr kumimoji="1" lang="en-US" altLang="zh-TW" sz="4400" dirty="0" smtClean="0"/>
              <a:t/>
            </a:r>
            <a:br>
              <a:rPr kumimoji="1" lang="en-US" altLang="zh-TW" sz="4400" dirty="0" smtClean="0"/>
            </a:br>
            <a:r>
              <a:rPr kumimoji="1" lang="zh-TW" altLang="en-US" sz="4400" dirty="0" smtClean="0"/>
              <a:t>答</a:t>
            </a:r>
            <a:endParaRPr kumimoji="1" lang="zh-TW" altLang="en-US" sz="4400" dirty="0"/>
          </a:p>
        </p:txBody>
      </p:sp>
      <p:sp>
        <p:nvSpPr>
          <p:cNvPr id="22" name="矩形 21"/>
          <p:cNvSpPr/>
          <p:nvPr/>
        </p:nvSpPr>
        <p:spPr>
          <a:xfrm>
            <a:off x="2176292" y="4435179"/>
            <a:ext cx="2614567" cy="31472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右大括弧 22"/>
          <p:cNvSpPr/>
          <p:nvPr/>
        </p:nvSpPr>
        <p:spPr>
          <a:xfrm>
            <a:off x="4525896" y="268940"/>
            <a:ext cx="264964" cy="1467651"/>
          </a:xfrm>
          <a:prstGeom prst="rightBrace">
            <a:avLst>
              <a:gd name="adj1" fmla="val 28633"/>
              <a:gd name="adj2" fmla="val 50000"/>
            </a:avLst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文字方塊 24"/>
          <p:cNvSpPr txBox="1"/>
          <p:nvPr/>
        </p:nvSpPr>
        <p:spPr>
          <a:xfrm>
            <a:off x="4875521" y="741155"/>
            <a:ext cx="741644" cy="5232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solidFill>
                  <a:schemeClr val="accent3">
                    <a:lumMod val="75000"/>
                  </a:schemeClr>
                </a:solidFill>
              </a:rPr>
              <a:t>定義、初始化</a:t>
            </a:r>
            <a:endParaRPr lang="zh-TW" altLang="en-US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grpSp>
        <p:nvGrpSpPr>
          <p:cNvPr id="51" name="群組 50"/>
          <p:cNvGrpSpPr/>
          <p:nvPr/>
        </p:nvGrpSpPr>
        <p:grpSpPr>
          <a:xfrm>
            <a:off x="5518848" y="2351315"/>
            <a:ext cx="2474260" cy="2374366"/>
            <a:chOff x="5518848" y="2351315"/>
            <a:chExt cx="2474260" cy="2374366"/>
          </a:xfrm>
        </p:grpSpPr>
        <p:grpSp>
          <p:nvGrpSpPr>
            <p:cNvPr id="21" name="群組 20"/>
            <p:cNvGrpSpPr/>
            <p:nvPr/>
          </p:nvGrpSpPr>
          <p:grpSpPr>
            <a:xfrm>
              <a:off x="5518848" y="2351315"/>
              <a:ext cx="2474260" cy="2374366"/>
              <a:chOff x="5793761" y="1813432"/>
              <a:chExt cx="2474260" cy="2374366"/>
            </a:xfrm>
          </p:grpSpPr>
          <p:sp>
            <p:nvSpPr>
              <p:cNvPr id="19" name="矩形 18"/>
              <p:cNvSpPr/>
              <p:nvPr/>
            </p:nvSpPr>
            <p:spPr>
              <a:xfrm>
                <a:off x="5793761" y="1813432"/>
                <a:ext cx="2474260" cy="237436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pic>
            <p:nvPicPr>
              <p:cNvPr id="15" name="圖片 14"/>
              <p:cNvPicPr>
                <a:picLocks noChangeAspect="1"/>
              </p:cNvPicPr>
              <p:nvPr/>
            </p:nvPicPr>
            <p:blipFill rotWithShape="1">
              <a:blip r:embed="rId3"/>
              <a:srcRect l="6971" t="27399" r="2585" b="5843"/>
              <a:stretch/>
            </p:blipFill>
            <p:spPr>
              <a:xfrm>
                <a:off x="5793761" y="1890272"/>
                <a:ext cx="2474260" cy="2243738"/>
              </a:xfrm>
              <a:prstGeom prst="rect">
                <a:avLst/>
              </a:prstGeom>
            </p:spPr>
          </p:pic>
        </p:grpSp>
        <p:sp>
          <p:nvSpPr>
            <p:cNvPr id="50" name="矩形 49"/>
            <p:cNvSpPr/>
            <p:nvPr/>
          </p:nvSpPr>
          <p:spPr>
            <a:xfrm>
              <a:off x="6739895" y="3473407"/>
              <a:ext cx="129631" cy="1688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6" name="右大括弧 25"/>
          <p:cNvSpPr/>
          <p:nvPr/>
        </p:nvSpPr>
        <p:spPr>
          <a:xfrm>
            <a:off x="3917577" y="2720323"/>
            <a:ext cx="231802" cy="763528"/>
          </a:xfrm>
          <a:prstGeom prst="rightBrace">
            <a:avLst>
              <a:gd name="adj1" fmla="val 28633"/>
              <a:gd name="adj2" fmla="val 50000"/>
            </a:avLst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右大括弧 26"/>
          <p:cNvSpPr/>
          <p:nvPr/>
        </p:nvSpPr>
        <p:spPr>
          <a:xfrm>
            <a:off x="3917577" y="3528640"/>
            <a:ext cx="231802" cy="763528"/>
          </a:xfrm>
          <a:prstGeom prst="rightBrace">
            <a:avLst>
              <a:gd name="adj1" fmla="val 28633"/>
              <a:gd name="adj2" fmla="val 50000"/>
            </a:avLst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文字方塊 27"/>
          <p:cNvSpPr txBox="1"/>
          <p:nvPr/>
        </p:nvSpPr>
        <p:spPr>
          <a:xfrm>
            <a:off x="4216902" y="2945202"/>
            <a:ext cx="589244" cy="30777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solidFill>
                  <a:schemeClr val="accent6">
                    <a:lumMod val="75000"/>
                  </a:schemeClr>
                </a:solidFill>
              </a:rPr>
              <a:t>加減</a:t>
            </a:r>
            <a:endParaRPr lang="zh-TW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4216902" y="3756515"/>
            <a:ext cx="589244" cy="30777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chemeClr val="accent6">
                    <a:lumMod val="75000"/>
                  </a:schemeClr>
                </a:solidFill>
              </a:rPr>
              <a:t>乘除</a:t>
            </a:r>
          </a:p>
        </p:txBody>
      </p:sp>
      <p:sp>
        <p:nvSpPr>
          <p:cNvPr id="30" name="右大括弧 29"/>
          <p:cNvSpPr/>
          <p:nvPr/>
        </p:nvSpPr>
        <p:spPr>
          <a:xfrm>
            <a:off x="7382292" y="2428155"/>
            <a:ext cx="315411" cy="2075136"/>
          </a:xfrm>
          <a:prstGeom prst="rightBrace">
            <a:avLst>
              <a:gd name="adj1" fmla="val 28633"/>
              <a:gd name="adj2" fmla="val 50000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文字方塊 30"/>
          <p:cNvSpPr txBox="1"/>
          <p:nvPr/>
        </p:nvSpPr>
        <p:spPr>
          <a:xfrm>
            <a:off x="7765146" y="3168758"/>
            <a:ext cx="1272987" cy="5232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solidFill>
                  <a:schemeClr val="accent5">
                    <a:lumMod val="75000"/>
                  </a:schemeClr>
                </a:solidFill>
              </a:rPr>
              <a:t>計算寶箱總價</a:t>
            </a:r>
            <a:endParaRPr lang="en-US" altLang="zh-TW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TW" b="1" dirty="0" smtClean="0">
                <a:solidFill>
                  <a:schemeClr val="accent5">
                    <a:lumMod val="75000"/>
                  </a:schemeClr>
                </a:solidFill>
              </a:rPr>
              <a:t>&amp;</a:t>
            </a:r>
            <a:r>
              <a:rPr lang="zh-TW" altLang="en-US" b="1" dirty="0" smtClean="0">
                <a:solidFill>
                  <a:schemeClr val="accent5">
                    <a:lumMod val="75000"/>
                  </a:schemeClr>
                </a:solidFill>
              </a:rPr>
              <a:t>搜索最大值</a:t>
            </a:r>
            <a:endParaRPr lang="zh-TW" alt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34" name="肘形接點 33"/>
          <p:cNvCxnSpPr>
            <a:stCxn id="22" idx="3"/>
            <a:endCxn id="32" idx="1"/>
          </p:cNvCxnSpPr>
          <p:nvPr/>
        </p:nvCxnSpPr>
        <p:spPr>
          <a:xfrm flipV="1">
            <a:off x="4790859" y="3542621"/>
            <a:ext cx="659117" cy="1049919"/>
          </a:xfrm>
          <a:prstGeom prst="bentConnector3">
            <a:avLst>
              <a:gd name="adj1" fmla="val 31347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8277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174660" y="1870079"/>
            <a:ext cx="1104832" cy="1489569"/>
          </a:xfrm>
          <a:prstGeom prst="rect">
            <a:avLst/>
          </a:prstGeom>
        </p:spPr>
        <p:txBody>
          <a:bodyPr vert="horz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zh-TW" altLang="en-US" sz="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題</a:t>
            </a:r>
            <a:r>
              <a:rPr lang="en-US" altLang="zh-TW" sz="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目</a:t>
            </a:r>
            <a:endParaRPr lang="en" sz="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8595300" y="474990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2</a:t>
            </a:fld>
            <a:endParaRPr lang="en" dirty="0"/>
          </a:p>
        </p:txBody>
      </p:sp>
      <p:sp>
        <p:nvSpPr>
          <p:cNvPr id="11" name="矩形 10"/>
          <p:cNvSpPr/>
          <p:nvPr/>
        </p:nvSpPr>
        <p:spPr>
          <a:xfrm>
            <a:off x="1492194" y="1460701"/>
            <a:ext cx="681272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zh-TW" sz="1600" dirty="0"/>
              <a:t>探險隊在一座廢墟中找到了傳說中的藏寶箱，當他們正要取走寶藏時，出現了傳說中的海盜幽靈，幽靈決定要和探險隊的成員玩一個遊戲</a:t>
            </a:r>
            <a:r>
              <a:rPr lang="zh-TW" altLang="zh-TW" sz="1600" dirty="0" smtClean="0"/>
              <a:t>。</a:t>
            </a:r>
            <a:endParaRPr lang="en-US" altLang="zh-TW" sz="1600" dirty="0" smtClean="0"/>
          </a:p>
          <a:p>
            <a:endParaRPr lang="zh-TW" altLang="zh-TW" sz="1600" dirty="0"/>
          </a:p>
          <a:p>
            <a:r>
              <a:rPr lang="zh-TW" altLang="zh-TW" sz="1600" dirty="0"/>
              <a:t>遊戲的規則如下</a:t>
            </a:r>
            <a:r>
              <a:rPr lang="zh-TW" altLang="en-US" sz="1600" dirty="0"/>
              <a:t>，</a:t>
            </a:r>
            <a:r>
              <a:rPr lang="zh-TW" altLang="zh-TW" sz="1600" dirty="0"/>
              <a:t>幽靈會先變出</a:t>
            </a:r>
            <a:r>
              <a:rPr lang="en-US" altLang="zh-TW" sz="1600" b="1" dirty="0">
                <a:solidFill>
                  <a:srgbClr val="00B050"/>
                </a:solidFill>
              </a:rPr>
              <a:t>N</a:t>
            </a:r>
            <a:r>
              <a:rPr lang="zh-TW" altLang="zh-TW" sz="1600" b="1" dirty="0">
                <a:solidFill>
                  <a:srgbClr val="00B050"/>
                </a:solidFill>
              </a:rPr>
              <a:t>個空的藏寶箱</a:t>
            </a:r>
            <a:r>
              <a:rPr lang="zh-TW" altLang="zh-TW" sz="1600" dirty="0"/>
              <a:t>，並進行以下兩種</a:t>
            </a:r>
            <a:r>
              <a:rPr lang="zh-TW" altLang="zh-TW" sz="1600" b="1" dirty="0">
                <a:solidFill>
                  <a:srgbClr val="0070C0"/>
                </a:solidFill>
              </a:rPr>
              <a:t>操作</a:t>
            </a:r>
            <a:r>
              <a:rPr lang="en-US" altLang="zh-TW" sz="1600" b="1" dirty="0">
                <a:solidFill>
                  <a:srgbClr val="0070C0"/>
                </a:solidFill>
              </a:rPr>
              <a:t>M</a:t>
            </a:r>
            <a:r>
              <a:rPr lang="zh-TW" altLang="zh-TW" sz="1600" b="1" dirty="0">
                <a:solidFill>
                  <a:srgbClr val="0070C0"/>
                </a:solidFill>
              </a:rPr>
              <a:t>次</a:t>
            </a:r>
            <a:r>
              <a:rPr lang="zh-TW" altLang="zh-TW" sz="1600" dirty="0"/>
              <a:t>：</a:t>
            </a:r>
          </a:p>
          <a:p>
            <a:pPr lvl="2"/>
            <a:r>
              <a:rPr lang="en-US" altLang="zh-TW" sz="1600" dirty="0" smtClean="0"/>
              <a:t>(</a:t>
            </a:r>
            <a:r>
              <a:rPr lang="en-US" altLang="zh-TW" sz="1600" dirty="0"/>
              <a:t>1)</a:t>
            </a:r>
            <a:r>
              <a:rPr lang="zh-TW" altLang="en-US" sz="1600" dirty="0"/>
              <a:t> </a:t>
            </a:r>
            <a:r>
              <a:rPr lang="zh-TW" altLang="zh-TW" sz="1600" dirty="0"/>
              <a:t>在連續的數個藏寶箱內</a:t>
            </a:r>
            <a:r>
              <a:rPr lang="zh-TW" altLang="zh-TW" sz="1600" b="1" dirty="0"/>
              <a:t>放入</a:t>
            </a:r>
            <a:r>
              <a:rPr lang="en-US" altLang="zh-TW" sz="1600" b="1" dirty="0"/>
              <a:t>X</a:t>
            </a:r>
            <a:r>
              <a:rPr lang="zh-TW" altLang="zh-TW" sz="1600" b="1" dirty="0"/>
              <a:t>枚硬幣</a:t>
            </a:r>
            <a:r>
              <a:rPr lang="zh-TW" altLang="zh-TW" sz="1600" dirty="0"/>
              <a:t>。</a:t>
            </a:r>
          </a:p>
          <a:p>
            <a:pPr lvl="2"/>
            <a:r>
              <a:rPr lang="en-US" altLang="zh-TW" sz="1600" dirty="0"/>
              <a:t>(2)</a:t>
            </a:r>
            <a:r>
              <a:rPr lang="zh-TW" altLang="en-US" sz="1600" dirty="0"/>
              <a:t> </a:t>
            </a:r>
            <a:r>
              <a:rPr lang="zh-TW" altLang="zh-TW" sz="1600" dirty="0"/>
              <a:t>使連續的數個藏寶箱內的硬幣</a:t>
            </a:r>
            <a:r>
              <a:rPr lang="zh-TW" altLang="zh-TW" sz="1600" b="1" dirty="0"/>
              <a:t>價值變為</a:t>
            </a:r>
            <a:r>
              <a:rPr lang="en-US" altLang="zh-TW" sz="1600" b="1" dirty="0"/>
              <a:t>X</a:t>
            </a:r>
            <a:r>
              <a:rPr lang="zh-TW" altLang="zh-TW" sz="1600" b="1" dirty="0"/>
              <a:t>倍</a:t>
            </a:r>
            <a:r>
              <a:rPr lang="zh-TW" altLang="zh-TW" sz="1600" dirty="0"/>
              <a:t>，</a:t>
            </a:r>
            <a:r>
              <a:rPr lang="zh-TW" altLang="zh-TW" sz="1600" b="1" dirty="0">
                <a:solidFill>
                  <a:srgbClr val="FF0000"/>
                </a:solidFill>
              </a:rPr>
              <a:t>包括事後放入的硬幣</a:t>
            </a:r>
            <a:r>
              <a:rPr lang="zh-TW" altLang="zh-TW" sz="1600" dirty="0" smtClean="0"/>
              <a:t>。</a:t>
            </a:r>
            <a:endParaRPr lang="en-US" altLang="zh-TW" sz="1600" dirty="0" smtClean="0"/>
          </a:p>
          <a:p>
            <a:pPr lvl="0"/>
            <a:endParaRPr lang="zh-TW" altLang="zh-TW" sz="1600" dirty="0"/>
          </a:p>
          <a:p>
            <a:r>
              <a:rPr lang="zh-TW" altLang="zh-TW" sz="1600" dirty="0"/>
              <a:t>當幽靈完成所有操作後，探險隊可以挑選一個寶箱帶走。請你幫探險隊找出價值最高的寶箱，若有數個寶箱價值相等，請輸出編號最小者。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sldNum" idx="12"/>
          </p:nvPr>
        </p:nvSpPr>
        <p:spPr>
          <a:xfrm>
            <a:off x="8595300" y="474990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3</a:t>
            </a:fld>
            <a:endParaRPr lang="en"/>
          </a:p>
        </p:txBody>
      </p:sp>
      <p:sp>
        <p:nvSpPr>
          <p:cNvPr id="7" name="矩形 6"/>
          <p:cNvSpPr/>
          <p:nvPr/>
        </p:nvSpPr>
        <p:spPr>
          <a:xfrm>
            <a:off x="1659279" y="812791"/>
            <a:ext cx="6642851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hangingPunct="0"/>
            <a:r>
              <a:rPr lang="zh-TW" altLang="zh-TW" sz="2000" b="1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輸入格式</a:t>
            </a:r>
          </a:p>
          <a:p>
            <a:r>
              <a:rPr lang="zh-TW" altLang="zh-TW" sz="1600" dirty="0"/>
              <a:t>每筆測試資料為</a:t>
            </a:r>
            <a:r>
              <a:rPr lang="en-US" altLang="zh-TW" sz="1600" dirty="0"/>
              <a:t>M</a:t>
            </a:r>
            <a:r>
              <a:rPr lang="zh-TW" altLang="zh-TW" sz="1600" dirty="0"/>
              <a:t>＋</a:t>
            </a:r>
            <a:r>
              <a:rPr lang="en-US" altLang="zh-TW" sz="1600" dirty="0"/>
              <a:t>1</a:t>
            </a:r>
            <a:r>
              <a:rPr lang="zh-TW" altLang="zh-TW" sz="1600" dirty="0"/>
              <a:t>列，第一列有兩個正整數</a:t>
            </a:r>
            <a:r>
              <a:rPr lang="en-US" altLang="zh-TW" sz="1600" dirty="0">
                <a:solidFill>
                  <a:schemeClr val="tx1"/>
                </a:solidFill>
              </a:rPr>
              <a:t>N</a:t>
            </a:r>
            <a:r>
              <a:rPr lang="zh-TW" altLang="zh-TW" sz="1600" dirty="0">
                <a:solidFill>
                  <a:schemeClr val="tx1"/>
                </a:solidFill>
              </a:rPr>
              <a:t>、</a:t>
            </a:r>
            <a:r>
              <a:rPr lang="en-US" altLang="zh-TW" sz="1600" dirty="0">
                <a:solidFill>
                  <a:schemeClr val="tx1"/>
                </a:solidFill>
              </a:rPr>
              <a:t>M</a:t>
            </a:r>
            <a:r>
              <a:rPr lang="zh-TW" altLang="zh-TW" sz="1600" dirty="0"/>
              <a:t>（</a:t>
            </a:r>
            <a:r>
              <a:rPr lang="en-US" altLang="zh-TW" sz="1600" dirty="0"/>
              <a:t>1 </a:t>
            </a:r>
            <a:r>
              <a:rPr lang="en-US" altLang="zh-TW" sz="1600" dirty="0">
                <a:sym typeface="Symbol" panose="05050102010706020507" pitchFamily="18" charset="2"/>
              </a:rPr>
              <a:t></a:t>
            </a:r>
            <a:r>
              <a:rPr lang="en-US" altLang="zh-TW" sz="1600" dirty="0"/>
              <a:t> N</a:t>
            </a:r>
            <a:r>
              <a:rPr lang="zh-TW" altLang="zh-TW" sz="1600" dirty="0"/>
              <a:t>、</a:t>
            </a:r>
            <a:r>
              <a:rPr lang="en-US" altLang="zh-TW" sz="1600" dirty="0"/>
              <a:t>M </a:t>
            </a:r>
            <a:r>
              <a:rPr lang="en-US" altLang="zh-TW" sz="1600" dirty="0">
                <a:sym typeface="Symbol" panose="05050102010706020507" pitchFamily="18" charset="2"/>
              </a:rPr>
              <a:t></a:t>
            </a:r>
            <a:r>
              <a:rPr lang="en-US" altLang="zh-TW" sz="1600" dirty="0"/>
              <a:t> 10</a:t>
            </a:r>
            <a:r>
              <a:rPr lang="en-US" altLang="zh-TW" sz="1600" baseline="30000" dirty="0"/>
              <a:t>6</a:t>
            </a:r>
            <a:r>
              <a:rPr lang="zh-TW" altLang="zh-TW" sz="1600" dirty="0"/>
              <a:t>），代表有</a:t>
            </a:r>
            <a:r>
              <a:rPr lang="en-US" altLang="zh-TW" sz="1600" dirty="0"/>
              <a:t>N</a:t>
            </a:r>
            <a:r>
              <a:rPr lang="zh-TW" altLang="zh-TW" sz="1600" dirty="0"/>
              <a:t>個空寶箱，編號為</a:t>
            </a:r>
            <a:r>
              <a:rPr lang="en-US" altLang="zh-TW" sz="1600" dirty="0"/>
              <a:t>1</a:t>
            </a:r>
            <a:r>
              <a:rPr lang="zh-TW" altLang="zh-TW" sz="1600" dirty="0"/>
              <a:t>至</a:t>
            </a:r>
            <a:r>
              <a:rPr lang="en-US" altLang="zh-TW" sz="1600" dirty="0"/>
              <a:t>N</a:t>
            </a:r>
            <a:r>
              <a:rPr lang="zh-TW" altLang="zh-TW" sz="1600" dirty="0"/>
              <a:t>，以及</a:t>
            </a:r>
            <a:r>
              <a:rPr lang="en-US" altLang="zh-TW" sz="1600" dirty="0"/>
              <a:t>M</a:t>
            </a:r>
            <a:r>
              <a:rPr lang="zh-TW" altLang="zh-TW" sz="1600" dirty="0"/>
              <a:t>個操作。緊接著</a:t>
            </a:r>
            <a:r>
              <a:rPr lang="en-US" altLang="zh-TW" sz="1600" dirty="0"/>
              <a:t>M</a:t>
            </a:r>
            <a:r>
              <a:rPr lang="zh-TW" altLang="zh-TW" sz="1600" dirty="0"/>
              <a:t>列，每列都有四個正整數</a:t>
            </a:r>
            <a:r>
              <a:rPr lang="en-US" altLang="zh-TW" sz="1600" dirty="0"/>
              <a:t>P</a:t>
            </a:r>
            <a:r>
              <a:rPr lang="zh-TW" altLang="zh-TW" sz="1600" dirty="0"/>
              <a:t>、</a:t>
            </a:r>
            <a:r>
              <a:rPr lang="en-US" altLang="zh-TW" sz="1600" dirty="0"/>
              <a:t>Q</a:t>
            </a:r>
            <a:r>
              <a:rPr lang="zh-TW" altLang="zh-TW" sz="1600" dirty="0"/>
              <a:t>、</a:t>
            </a:r>
            <a:r>
              <a:rPr lang="en-US" altLang="zh-TW" sz="1600" dirty="0"/>
              <a:t>R</a:t>
            </a:r>
            <a:r>
              <a:rPr lang="zh-TW" altLang="zh-TW" sz="1600" dirty="0"/>
              <a:t>、</a:t>
            </a:r>
            <a:r>
              <a:rPr lang="en-US" altLang="zh-TW" sz="1600" dirty="0"/>
              <a:t>S</a:t>
            </a:r>
            <a:r>
              <a:rPr lang="zh-TW" altLang="zh-TW" sz="1600" dirty="0"/>
              <a:t>（</a:t>
            </a:r>
            <a:r>
              <a:rPr lang="en-US" altLang="zh-TW" sz="1600" dirty="0"/>
              <a:t>1 </a:t>
            </a:r>
            <a:r>
              <a:rPr lang="en-US" altLang="zh-TW" sz="1600" dirty="0">
                <a:sym typeface="Symbol" panose="05050102010706020507" pitchFamily="18" charset="2"/>
              </a:rPr>
              <a:t></a:t>
            </a:r>
            <a:r>
              <a:rPr lang="en-US" altLang="zh-TW" sz="1600" dirty="0"/>
              <a:t> P</a:t>
            </a:r>
            <a:r>
              <a:rPr lang="zh-TW" altLang="zh-TW" sz="1600" dirty="0"/>
              <a:t>、</a:t>
            </a:r>
            <a:r>
              <a:rPr lang="en-US" altLang="zh-TW" sz="1600" dirty="0"/>
              <a:t>Q </a:t>
            </a:r>
            <a:r>
              <a:rPr lang="en-US" altLang="zh-TW" sz="1600" dirty="0">
                <a:sym typeface="Symbol" panose="05050102010706020507" pitchFamily="18" charset="2"/>
              </a:rPr>
              <a:t></a:t>
            </a:r>
            <a:r>
              <a:rPr lang="en-US" altLang="zh-TW" sz="1600" dirty="0"/>
              <a:t> N</a:t>
            </a:r>
            <a:r>
              <a:rPr lang="zh-TW" altLang="zh-TW" sz="1600" dirty="0"/>
              <a:t>），</a:t>
            </a:r>
            <a:r>
              <a:rPr lang="en-US" altLang="zh-TW" sz="1600" dirty="0"/>
              <a:t>R</a:t>
            </a:r>
            <a:r>
              <a:rPr lang="zh-TW" altLang="zh-TW" sz="1600" dirty="0"/>
              <a:t>只有兩種值</a:t>
            </a:r>
            <a:r>
              <a:rPr lang="en-US" altLang="zh-TW" sz="1600" dirty="0"/>
              <a:t>1</a:t>
            </a:r>
            <a:r>
              <a:rPr lang="zh-TW" altLang="zh-TW" sz="1600" dirty="0"/>
              <a:t>或</a:t>
            </a:r>
            <a:r>
              <a:rPr lang="en-US" altLang="zh-TW" sz="1600" dirty="0"/>
              <a:t>2</a:t>
            </a:r>
            <a:r>
              <a:rPr lang="zh-TW" altLang="zh-TW" sz="1600" dirty="0"/>
              <a:t>，</a:t>
            </a:r>
            <a:r>
              <a:rPr lang="zh-TW" altLang="zh-TW" sz="1600" b="1" dirty="0">
                <a:solidFill>
                  <a:srgbClr val="00B050"/>
                </a:solidFill>
              </a:rPr>
              <a:t>當</a:t>
            </a:r>
            <a:r>
              <a:rPr lang="en-US" altLang="zh-TW" sz="1600" b="1" dirty="0">
                <a:solidFill>
                  <a:srgbClr val="00B050"/>
                </a:solidFill>
              </a:rPr>
              <a:t>R</a:t>
            </a:r>
            <a:r>
              <a:rPr lang="zh-TW" altLang="zh-TW" sz="1600" b="1" dirty="0">
                <a:solidFill>
                  <a:srgbClr val="00B050"/>
                </a:solidFill>
              </a:rPr>
              <a:t>為</a:t>
            </a:r>
            <a:r>
              <a:rPr lang="en-US" altLang="zh-TW" sz="1600" b="1" dirty="0">
                <a:solidFill>
                  <a:srgbClr val="FF0000"/>
                </a:solidFill>
              </a:rPr>
              <a:t>1</a:t>
            </a:r>
            <a:r>
              <a:rPr lang="zh-TW" altLang="zh-TW" sz="1600" b="1" dirty="0">
                <a:solidFill>
                  <a:srgbClr val="00B050"/>
                </a:solidFill>
              </a:rPr>
              <a:t>時，</a:t>
            </a:r>
            <a:r>
              <a:rPr lang="zh-TW" altLang="zh-TW" sz="1600" dirty="0">
                <a:solidFill>
                  <a:srgbClr val="00B050"/>
                </a:solidFill>
              </a:rPr>
              <a:t>代表幽靈</a:t>
            </a:r>
            <a:r>
              <a:rPr lang="zh-TW" altLang="zh-TW" sz="1600" b="1" dirty="0">
                <a:solidFill>
                  <a:srgbClr val="00B050"/>
                </a:solidFill>
              </a:rPr>
              <a:t>在第</a:t>
            </a:r>
            <a:r>
              <a:rPr lang="en-US" altLang="zh-TW" sz="1600" b="1" dirty="0">
                <a:solidFill>
                  <a:srgbClr val="00B050"/>
                </a:solidFill>
              </a:rPr>
              <a:t>P</a:t>
            </a:r>
            <a:r>
              <a:rPr lang="zh-TW" altLang="zh-TW" sz="1600" b="1" dirty="0">
                <a:solidFill>
                  <a:srgbClr val="00B050"/>
                </a:solidFill>
              </a:rPr>
              <a:t>至</a:t>
            </a:r>
            <a:r>
              <a:rPr lang="en-US" altLang="zh-TW" sz="1600" b="1" dirty="0">
                <a:solidFill>
                  <a:srgbClr val="00B050"/>
                </a:solidFill>
              </a:rPr>
              <a:t>Q</a:t>
            </a:r>
            <a:r>
              <a:rPr lang="zh-TW" altLang="zh-TW" sz="1600" b="1" dirty="0">
                <a:solidFill>
                  <a:srgbClr val="00B050"/>
                </a:solidFill>
              </a:rPr>
              <a:t>個藏寶箱內放入了</a:t>
            </a:r>
            <a:r>
              <a:rPr lang="en-US" altLang="zh-TW" sz="1600" b="1" dirty="0">
                <a:solidFill>
                  <a:srgbClr val="00B050"/>
                </a:solidFill>
              </a:rPr>
              <a:t>S</a:t>
            </a:r>
            <a:r>
              <a:rPr lang="zh-TW" altLang="zh-TW" sz="1600" b="1" dirty="0">
                <a:solidFill>
                  <a:srgbClr val="00B050"/>
                </a:solidFill>
              </a:rPr>
              <a:t>枚硬幣</a:t>
            </a:r>
            <a:r>
              <a:rPr lang="zh-TW" altLang="zh-TW" sz="1600" dirty="0"/>
              <a:t>，</a:t>
            </a:r>
            <a:r>
              <a:rPr lang="zh-TW" altLang="zh-TW" sz="1600" b="1" dirty="0">
                <a:solidFill>
                  <a:schemeClr val="accent1"/>
                </a:solidFill>
              </a:rPr>
              <a:t>當</a:t>
            </a:r>
            <a:r>
              <a:rPr lang="en-US" altLang="zh-TW" sz="1600" b="1" dirty="0">
                <a:solidFill>
                  <a:schemeClr val="accent1"/>
                </a:solidFill>
              </a:rPr>
              <a:t>R</a:t>
            </a:r>
            <a:r>
              <a:rPr lang="zh-TW" altLang="zh-TW" sz="1600" b="1" dirty="0">
                <a:solidFill>
                  <a:schemeClr val="accent1"/>
                </a:solidFill>
              </a:rPr>
              <a:t>為</a:t>
            </a:r>
            <a:r>
              <a:rPr lang="en-US" altLang="zh-TW" sz="1600" b="1" dirty="0">
                <a:solidFill>
                  <a:srgbClr val="FF0000"/>
                </a:solidFill>
              </a:rPr>
              <a:t>2</a:t>
            </a:r>
            <a:r>
              <a:rPr lang="zh-TW" altLang="zh-TW" sz="1600" b="1" dirty="0">
                <a:solidFill>
                  <a:schemeClr val="accent1"/>
                </a:solidFill>
              </a:rPr>
              <a:t>時，</a:t>
            </a:r>
            <a:r>
              <a:rPr lang="zh-TW" altLang="zh-TW" sz="1600" dirty="0">
                <a:solidFill>
                  <a:schemeClr val="accent1"/>
                </a:solidFill>
              </a:rPr>
              <a:t>代表幽靈</a:t>
            </a:r>
            <a:r>
              <a:rPr lang="zh-TW" altLang="zh-TW" sz="1600" b="1" dirty="0">
                <a:solidFill>
                  <a:schemeClr val="accent1"/>
                </a:solidFill>
              </a:rPr>
              <a:t>使第</a:t>
            </a:r>
            <a:r>
              <a:rPr lang="en-US" altLang="zh-TW" sz="1600" b="1" dirty="0">
                <a:solidFill>
                  <a:schemeClr val="accent1"/>
                </a:solidFill>
              </a:rPr>
              <a:t>P</a:t>
            </a:r>
            <a:r>
              <a:rPr lang="zh-TW" altLang="zh-TW" sz="1600" b="1" dirty="0">
                <a:solidFill>
                  <a:schemeClr val="accent1"/>
                </a:solidFill>
              </a:rPr>
              <a:t>至</a:t>
            </a:r>
            <a:r>
              <a:rPr lang="en-US" altLang="zh-TW" sz="1600" b="1" dirty="0">
                <a:solidFill>
                  <a:schemeClr val="accent1"/>
                </a:solidFill>
              </a:rPr>
              <a:t>Q</a:t>
            </a:r>
            <a:r>
              <a:rPr lang="zh-TW" altLang="zh-TW" sz="1600" b="1" dirty="0">
                <a:solidFill>
                  <a:schemeClr val="accent1"/>
                </a:solidFill>
              </a:rPr>
              <a:t>個藏寶箱的硬幣價值變為</a:t>
            </a:r>
            <a:r>
              <a:rPr lang="en-US" altLang="zh-TW" sz="1600" b="1" dirty="0">
                <a:solidFill>
                  <a:schemeClr val="accent1"/>
                </a:solidFill>
              </a:rPr>
              <a:t>S</a:t>
            </a:r>
            <a:r>
              <a:rPr lang="zh-TW" altLang="zh-TW" sz="1600" b="1" dirty="0">
                <a:solidFill>
                  <a:schemeClr val="accent1"/>
                </a:solidFill>
              </a:rPr>
              <a:t>倍</a:t>
            </a:r>
            <a:r>
              <a:rPr lang="zh-TW" altLang="zh-TW" sz="1600" dirty="0"/>
              <a:t>，一個寶箱的價值不會超過</a:t>
            </a:r>
            <a:r>
              <a:rPr lang="en-US" altLang="zh-TW" sz="1600" dirty="0"/>
              <a:t>20</a:t>
            </a:r>
            <a:r>
              <a:rPr lang="zh-TW" altLang="zh-TW" sz="1600" dirty="0"/>
              <a:t>億。</a:t>
            </a:r>
          </a:p>
        </p:txBody>
      </p:sp>
      <p:sp>
        <p:nvSpPr>
          <p:cNvPr id="8" name="矩形 7"/>
          <p:cNvSpPr/>
          <p:nvPr/>
        </p:nvSpPr>
        <p:spPr>
          <a:xfrm>
            <a:off x="1659279" y="2773126"/>
            <a:ext cx="3350711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zh-TW" sz="2000" b="1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輸出格式</a:t>
            </a:r>
          </a:p>
          <a:p>
            <a:r>
              <a:rPr lang="zh-TW" altLang="zh-TW" sz="1600" dirty="0"/>
              <a:t>對每筆資料請輸出一列共兩個數字，為最高價值寶箱的編號以及其價值。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0885007"/>
              </p:ext>
            </p:extLst>
          </p:nvPr>
        </p:nvGraphicFramePr>
        <p:xfrm>
          <a:off x="5257735" y="2856023"/>
          <a:ext cx="2710608" cy="1310640"/>
        </p:xfrm>
        <a:graphic>
          <a:graphicData uri="http://schemas.openxmlformats.org/drawingml/2006/table">
            <a:tbl>
              <a:tblPr firstRow="1" firstCol="1" bandRow="1">
                <a:tableStyleId>{94D8F710-FA4E-40ED-AFA7-559E44A3C38B}</a:tableStyleId>
              </a:tblPr>
              <a:tblGrid>
                <a:gridCol w="136804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4256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94176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600" b="1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輸入範例</a:t>
                      </a:r>
                      <a:endParaRPr lang="zh-TW" sz="16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zh-TW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5 4</a:t>
                      </a:r>
                      <a:endParaRPr lang="zh-TW" altLang="zh-TW" sz="1400" b="0" i="0" u="none" strike="noStrike" cap="none" dirty="0">
                        <a:solidFill>
                          <a:schemeClr val="tx1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r>
                        <a:rPr lang="en-US" altLang="zh-TW" sz="1400" b="0" i="0" u="none" strike="noStrike" cap="none" dirty="0">
                          <a:solidFill>
                            <a:schemeClr val="accent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3 5 2 2</a:t>
                      </a:r>
                      <a:endParaRPr lang="zh-TW" altLang="zh-TW" sz="1400" b="0" i="0" u="none" strike="noStrike" cap="none" dirty="0">
                        <a:solidFill>
                          <a:schemeClr val="accent1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r>
                        <a:rPr lang="en-US" altLang="zh-TW" sz="1400" b="0" i="0" u="none" strike="noStrike" cap="none" dirty="0">
                          <a:solidFill>
                            <a:srgbClr val="00B05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1 4 1 2</a:t>
                      </a:r>
                      <a:endParaRPr lang="zh-TW" altLang="zh-TW" sz="1400" b="0" i="0" u="none" strike="noStrike" cap="none" dirty="0">
                        <a:solidFill>
                          <a:srgbClr val="00B05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r>
                        <a:rPr lang="en-US" altLang="zh-TW" sz="1400" b="0" i="0" u="none" strike="noStrike" cap="none" dirty="0">
                          <a:solidFill>
                            <a:schemeClr val="accent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5 5 2 2</a:t>
                      </a:r>
                      <a:endParaRPr lang="zh-TW" altLang="zh-TW" sz="1400" b="0" i="0" u="none" strike="noStrike" cap="none" dirty="0">
                        <a:solidFill>
                          <a:schemeClr val="accent1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r>
                        <a:rPr lang="en-US" altLang="zh-TW" sz="1400" b="0" i="0" u="none" strike="noStrike" cap="none" dirty="0">
                          <a:solidFill>
                            <a:srgbClr val="00B05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2 5 1 3</a:t>
                      </a:r>
                      <a:endParaRPr lang="zh-TW" altLang="zh-TW" sz="1800" kern="100" dirty="0">
                        <a:solidFill>
                          <a:srgbClr val="00B05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600" b="1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輸出範例</a:t>
                      </a:r>
                      <a:endParaRPr lang="en-US" altLang="zh-TW" sz="1600" b="1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zh-TW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5 12</a:t>
                      </a:r>
                      <a:endParaRPr lang="zh-TW" altLang="zh-TW" sz="18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1985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ctrTitle"/>
          </p:nvPr>
        </p:nvSpPr>
        <p:spPr>
          <a:xfrm>
            <a:off x="4779000" y="987034"/>
            <a:ext cx="3234300" cy="1159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zh-TW" altLang="en-US" sz="5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解題重點</a:t>
            </a:r>
            <a:r>
              <a:rPr lang="en-US" altLang="zh-TW" sz="5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endParaRPr lang="en" sz="5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3" name="Shape 73"/>
          <p:cNvSpPr txBox="1">
            <a:spLocks noGrp="1"/>
          </p:cNvSpPr>
          <p:nvPr>
            <p:ph type="subTitle" idx="4294967295"/>
          </p:nvPr>
        </p:nvSpPr>
        <p:spPr>
          <a:xfrm>
            <a:off x="4893956" y="2146834"/>
            <a:ext cx="3234300" cy="1848851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>
              <a:lnSpc>
                <a:spcPts val="3000"/>
              </a:lnSpc>
              <a:spcBef>
                <a:spcPts val="0"/>
              </a:spcBef>
              <a:buNone/>
            </a:pP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重點一</a:t>
            </a:r>
            <a:r>
              <a:rPr lang="zh-TW" altLang="en-US" sz="25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</a:t>
            </a:r>
            <a:endParaRPr lang="en-US" altLang="zh-TW" sz="25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3000"/>
              </a:lnSpc>
              <a:spcBef>
                <a:spcPts val="0"/>
              </a:spcBef>
              <a:buNone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</a:t>
            </a:r>
            <a:r>
              <a:rPr lang="en-US" altLang="zh-TW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</a:t>
            </a:r>
            <a:r>
              <a:rPr lang="en-US" altLang="zh-TW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reedy</a:t>
            </a:r>
          </a:p>
          <a:p>
            <a:pPr>
              <a:lnSpc>
                <a:spcPts val="3000"/>
              </a:lnSpc>
              <a:spcBef>
                <a:spcPts val="0"/>
              </a:spcBef>
              <a:buNone/>
            </a:pP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重點二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 rtl="0">
              <a:lnSpc>
                <a:spcPts val="3000"/>
              </a:lnSpc>
              <a:spcBef>
                <a:spcPts val="0"/>
              </a:spcBef>
              <a:buNone/>
            </a:pPr>
            <a:r>
              <a:rPr lang="zh-TW" altLang="en-US" sz="25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</a:t>
            </a:r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搜尋解答</a:t>
            </a:r>
            <a:endParaRPr lang="en" sz="20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4" name="Shape 74"/>
          <p:cNvSpPr txBox="1">
            <a:spLocks noGrp="1"/>
          </p:cNvSpPr>
          <p:nvPr>
            <p:ph type="sldNum" idx="12"/>
          </p:nvPr>
        </p:nvSpPr>
        <p:spPr>
          <a:xfrm>
            <a:off x="8595300" y="474990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4</a:t>
            </a:fld>
            <a:endParaRPr lang="en"/>
          </a:p>
        </p:txBody>
      </p:sp>
      <p:sp>
        <p:nvSpPr>
          <p:cNvPr id="6" name="矩形 5"/>
          <p:cNvSpPr/>
          <p:nvPr/>
        </p:nvSpPr>
        <p:spPr>
          <a:xfrm>
            <a:off x="4533579" y="4224837"/>
            <a:ext cx="408477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Icon made by </a:t>
            </a:r>
            <a:r>
              <a:rPr lang="en-US" altLang="zh-TW" dirty="0" err="1"/>
              <a:t>smalllikeart</a:t>
            </a:r>
            <a:r>
              <a:rPr lang="zh-TW" altLang="en-US" dirty="0"/>
              <a:t> </a:t>
            </a:r>
            <a:r>
              <a:rPr lang="en-US" altLang="zh-TW" dirty="0"/>
              <a:t>from </a:t>
            </a:r>
            <a:r>
              <a:rPr lang="en-US" altLang="zh-TW" dirty="0">
                <a:hlinkClick r:id="rId3"/>
              </a:rPr>
              <a:t>www.flaticon.com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quarter" idx="1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6083" y="1244028"/>
            <a:ext cx="2636397" cy="2636397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680652" y="2189950"/>
            <a:ext cx="714615" cy="23052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xmlns="" id="{15A0BCC1-0C33-8045-B8A3-A99C2D270A0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5</a:t>
            </a:fld>
            <a:endParaRPr lang="zh-TW" altLang="en-US" dirty="0">
              <a:sym typeface="Arial"/>
            </a:endParaRPr>
          </a:p>
        </p:txBody>
      </p:sp>
      <p:sp>
        <p:nvSpPr>
          <p:cNvPr id="5" name="標題 4">
            <a:extLst>
              <a:ext uri="{FF2B5EF4-FFF2-40B4-BE49-F238E27FC236}">
                <a16:creationId xmlns:a16="http://schemas.microsoft.com/office/drawing/2014/main" xmlns="" id="{8CF5450E-8D94-714D-9E53-78684FDB6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sz="2400" dirty="0"/>
              <a:t>Greedy</a:t>
            </a:r>
            <a:endParaRPr kumimoji="1" lang="zh-TW" altLang="en-US" sz="2400" dirty="0"/>
          </a:p>
        </p:txBody>
      </p:sp>
      <p:sp>
        <p:nvSpPr>
          <p:cNvPr id="3" name="文字方塊 2"/>
          <p:cNvSpPr txBox="1"/>
          <p:nvPr/>
        </p:nvSpPr>
        <p:spPr>
          <a:xfrm>
            <a:off x="1778303" y="1419275"/>
            <a:ext cx="651276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（一）使用三個陣列</a:t>
            </a:r>
            <a: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add, multi, </a:t>
            </a:r>
            <a:r>
              <a:rPr lang="en-US" altLang="zh-TW" sz="1600" b="1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divi</a:t>
            </a:r>
            <a:r>
              <a:rPr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來記錄當前寶箱所需進行的操作。</a:t>
            </a:r>
            <a:endParaRPr lang="en-US" altLang="zh-TW" sz="16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（二）若完全記錄每筆操作，則時間複雜度為</a:t>
            </a:r>
            <a: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O(</a:t>
            </a:r>
            <a:r>
              <a:rPr lang="en-US" altLang="zh-TW" sz="1600" b="1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NxM</a:t>
            </a:r>
            <a: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，會超時。</a:t>
            </a:r>
            <a:endParaRPr lang="en-US" altLang="zh-TW" sz="16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b="1" dirty="0">
                <a:solidFill>
                  <a:srgbClr val="24272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（三）我們只需</a:t>
            </a:r>
            <a:r>
              <a:rPr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紀錄「變化」，意即紀錄每個操作的開始時間以及結束</a:t>
            </a:r>
            <a:endParaRPr lang="en-US" altLang="zh-TW" sz="16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時間即可。如</a:t>
            </a:r>
            <a: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，則只需將</a:t>
            </a:r>
            <a:r>
              <a:rPr lang="en-US" altLang="zh-TW" sz="1600" b="1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add[1]+2</a:t>
            </a:r>
            <a:r>
              <a:rPr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，並將</a:t>
            </a:r>
            <a:r>
              <a:rPr lang="en-US" altLang="zh-TW" sz="1600" b="1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add[5]-2</a:t>
            </a:r>
            <a:r>
              <a:rPr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即可。</a:t>
            </a:r>
            <a:endParaRPr lang="en-US" altLang="zh-TW" sz="16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xmlns="" id="{B3252777-FD8F-4512-A773-A036835D38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2357313"/>
              </p:ext>
            </p:extLst>
          </p:nvPr>
        </p:nvGraphicFramePr>
        <p:xfrm>
          <a:off x="1986687" y="2647008"/>
          <a:ext cx="6096000" cy="1483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xmlns="" val="205539229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159972481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2261713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377818620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372414351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38549436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/>
                        <a:t>i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825177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add[</a:t>
                      </a:r>
                      <a:r>
                        <a:rPr lang="en-US" altLang="zh-TW" sz="1800" dirty="0" err="1" smtClean="0"/>
                        <a:t>i</a:t>
                      </a:r>
                      <a:r>
                        <a:rPr lang="en-US" altLang="zh-TW" sz="1800" dirty="0" smtClean="0"/>
                        <a:t>]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0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0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0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-2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71406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multi[</a:t>
                      </a:r>
                      <a:r>
                        <a:rPr lang="en-US" altLang="zh-TW" sz="1800" dirty="0" err="1" smtClean="0"/>
                        <a:t>i</a:t>
                      </a:r>
                      <a:r>
                        <a:rPr lang="en-US" altLang="zh-TW" sz="1800" dirty="0" smtClean="0"/>
                        <a:t>]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1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1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1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1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1</a:t>
                      </a:r>
                      <a:endParaRPr lang="zh-TW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07588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err="1" smtClean="0"/>
                        <a:t>divi</a:t>
                      </a:r>
                      <a:r>
                        <a:rPr lang="en-US" altLang="zh-TW" sz="1800" dirty="0" smtClean="0"/>
                        <a:t>[</a:t>
                      </a:r>
                      <a:r>
                        <a:rPr lang="en-US" altLang="zh-TW" sz="1800" dirty="0" err="1" smtClean="0"/>
                        <a:t>i</a:t>
                      </a:r>
                      <a:r>
                        <a:rPr lang="en-US" altLang="zh-TW" sz="1800" dirty="0" smtClean="0"/>
                        <a:t>]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1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1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1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1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1</a:t>
                      </a:r>
                      <a:endParaRPr lang="zh-TW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806399042"/>
                  </a:ext>
                </a:extLst>
              </a:tr>
            </a:tbl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2996772" y="2380616"/>
            <a:ext cx="20593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>
                <a:solidFill>
                  <a:srgbClr val="FF0000"/>
                </a:solidFill>
              </a:rPr>
              <a:t>在</a:t>
            </a:r>
            <a:r>
              <a:rPr lang="en-US" altLang="zh-TW" sz="1200" dirty="0" smtClean="0">
                <a:solidFill>
                  <a:srgbClr val="FF0000"/>
                </a:solidFill>
              </a:rPr>
              <a:t>1~4</a:t>
            </a:r>
            <a:r>
              <a:rPr lang="zh-TW" altLang="en-US" sz="1200" dirty="0" smtClean="0">
                <a:solidFill>
                  <a:srgbClr val="FF0000"/>
                </a:solidFill>
              </a:rPr>
              <a:t>的寶箱都放入</a:t>
            </a:r>
            <a:r>
              <a:rPr lang="en-US" altLang="zh-TW" sz="1200" dirty="0" smtClean="0">
                <a:solidFill>
                  <a:srgbClr val="FF0000"/>
                </a:solidFill>
              </a:rPr>
              <a:t>2</a:t>
            </a:r>
            <a:r>
              <a:rPr lang="zh-TW" altLang="en-US" sz="1200" dirty="0" smtClean="0">
                <a:solidFill>
                  <a:srgbClr val="FF0000"/>
                </a:solidFill>
              </a:rPr>
              <a:t>枚硬幣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406701" y="3080911"/>
            <a:ext cx="5799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chemeClr val="accent2">
                    <a:lumMod val="75000"/>
                  </a:schemeClr>
                </a:solidFill>
              </a:rPr>
              <a:t>加減</a:t>
            </a:r>
            <a:endParaRPr lang="zh-TW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1488310" y="3446170"/>
            <a:ext cx="5799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chemeClr val="accent2">
                    <a:lumMod val="75000"/>
                  </a:schemeClr>
                </a:solidFill>
              </a:rPr>
              <a:t>乘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1488310" y="3811429"/>
            <a:ext cx="5799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chemeClr val="accent2">
                    <a:lumMod val="75000"/>
                  </a:schemeClr>
                </a:solidFill>
              </a:rPr>
              <a:t>除</a:t>
            </a:r>
          </a:p>
        </p:txBody>
      </p:sp>
      <p:sp>
        <p:nvSpPr>
          <p:cNvPr id="11" name="矩形 10"/>
          <p:cNvSpPr/>
          <p:nvPr/>
        </p:nvSpPr>
        <p:spPr>
          <a:xfrm>
            <a:off x="3150454" y="3446170"/>
            <a:ext cx="4710312" cy="618684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7345934" y="4196359"/>
            <a:ext cx="11910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b="1" dirty="0" smtClean="0">
                <a:solidFill>
                  <a:schemeClr val="accent2">
                    <a:lumMod val="75000"/>
                  </a:schemeClr>
                </a:solidFill>
              </a:rPr>
              <a:t>先初始為</a:t>
            </a:r>
            <a:r>
              <a:rPr lang="en-US" altLang="zh-TW" sz="1600" b="1" dirty="0" smtClean="0">
                <a:solidFill>
                  <a:schemeClr val="accent2">
                    <a:lumMod val="75000"/>
                  </a:schemeClr>
                </a:solidFill>
              </a:rPr>
              <a:t>1</a:t>
            </a:r>
            <a:endParaRPr lang="zh-TW" altLang="en-US" sz="1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4" name="肘形接點 13"/>
          <p:cNvCxnSpPr>
            <a:stCxn id="11" idx="2"/>
            <a:endCxn id="12" idx="1"/>
          </p:cNvCxnSpPr>
          <p:nvPr/>
        </p:nvCxnSpPr>
        <p:spPr>
          <a:xfrm rot="16200000" flipH="1">
            <a:off x="6275381" y="3295083"/>
            <a:ext cx="300782" cy="184032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6" name="橢圓 25"/>
          <p:cNvSpPr/>
          <p:nvPr/>
        </p:nvSpPr>
        <p:spPr>
          <a:xfrm>
            <a:off x="3327187" y="3027123"/>
            <a:ext cx="353465" cy="365259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7" name="橢圓 26"/>
          <p:cNvSpPr/>
          <p:nvPr/>
        </p:nvSpPr>
        <p:spPr>
          <a:xfrm>
            <a:off x="7384345" y="3012141"/>
            <a:ext cx="407254" cy="3611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0547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119718" y="1419275"/>
            <a:ext cx="729983" cy="33855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xmlns="" id="{15A0BCC1-0C33-8045-B8A3-A99C2D270A0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6</a:t>
            </a:fld>
            <a:endParaRPr lang="zh-TW" altLang="en-US" dirty="0">
              <a:sym typeface="Arial"/>
            </a:endParaRPr>
          </a:p>
        </p:txBody>
      </p:sp>
      <p:sp>
        <p:nvSpPr>
          <p:cNvPr id="5" name="標題 4">
            <a:extLst>
              <a:ext uri="{FF2B5EF4-FFF2-40B4-BE49-F238E27FC236}">
                <a16:creationId xmlns:a16="http://schemas.microsoft.com/office/drawing/2014/main" xmlns="" id="{8CF5450E-8D94-714D-9E53-78684FDB6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sz="2400" dirty="0"/>
              <a:t>Greedy</a:t>
            </a:r>
            <a:endParaRPr kumimoji="1" lang="zh-TW" altLang="en-US" sz="24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1778303" y="1419275"/>
            <a:ext cx="65127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範例測資 </a:t>
            </a:r>
            <a: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： </a:t>
            </a:r>
            <a: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r>
              <a:rPr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xmlns="" id="{20FECFF7-0995-44E6-A0ED-C7637D9C1A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7486024"/>
              </p:ext>
            </p:extLst>
          </p:nvPr>
        </p:nvGraphicFramePr>
        <p:xfrm>
          <a:off x="1931835" y="2257488"/>
          <a:ext cx="6095999" cy="1483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xmlns="" val="96326412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xmlns="" val="1873087440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xmlns="" val="724782309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xmlns="" val="1652349000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xmlns="" val="68682366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xmlns="" val="216555216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xmlns="" val="1476500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400" u="none" strike="noStrike" cap="none" dirty="0" err="1">
                          <a:sym typeface="Arial"/>
                        </a:rPr>
                        <a:t>i</a:t>
                      </a:r>
                      <a:endParaRPr lang="zh-TW" altLang="en-US" sz="1400" b="0" i="0" u="none" strike="noStrike" cap="none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400" u="none" strike="noStrike" cap="none" dirty="0">
                          <a:sym typeface="Arial"/>
                        </a:rPr>
                        <a:t>1</a:t>
                      </a:r>
                      <a:endParaRPr lang="zh-TW" altLang="en-US" sz="1400" b="0" i="0" u="none" strike="noStrike" cap="none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400" u="none" strike="noStrike" cap="none" dirty="0">
                          <a:sym typeface="Arial"/>
                        </a:rPr>
                        <a:t>2</a:t>
                      </a:r>
                      <a:endParaRPr lang="zh-TW" altLang="en-US" sz="1400" b="0" i="0" u="none" strike="noStrike" cap="none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400" u="none" strike="noStrike" cap="none" dirty="0">
                          <a:sym typeface="Arial"/>
                        </a:rPr>
                        <a:t>3</a:t>
                      </a:r>
                      <a:endParaRPr lang="zh-TW" altLang="en-US" sz="1400" b="0" i="0" u="none" strike="noStrike" cap="none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400" u="none" strike="noStrike" cap="none" dirty="0">
                          <a:sym typeface="Arial"/>
                        </a:rPr>
                        <a:t>4</a:t>
                      </a:r>
                      <a:endParaRPr lang="zh-TW" altLang="en-US" sz="1400" b="0" i="0" u="none" strike="noStrike" cap="none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400" u="none" strike="noStrike" cap="none" dirty="0">
                          <a:sym typeface="Arial"/>
                        </a:rPr>
                        <a:t>5</a:t>
                      </a:r>
                      <a:endParaRPr lang="zh-TW" altLang="en-US" sz="1400" b="0" i="0" u="none" strike="noStrike" cap="none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400" u="none" strike="noStrike" cap="none" dirty="0">
                          <a:sym typeface="Arial"/>
                        </a:rPr>
                        <a:t>6</a:t>
                      </a:r>
                      <a:endParaRPr lang="zh-TW" altLang="en-US" sz="1400" b="0" i="0" u="none" strike="noStrike" cap="none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416706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800" u="none" strike="noStrike" cap="none" dirty="0" smtClean="0">
                          <a:sym typeface="Arial"/>
                        </a:rPr>
                        <a:t>add[</a:t>
                      </a:r>
                      <a:r>
                        <a:rPr lang="en-US" altLang="zh-TW" sz="1800" u="none" strike="noStrike" cap="none" dirty="0" err="1" smtClean="0">
                          <a:sym typeface="Arial"/>
                        </a:rPr>
                        <a:t>i</a:t>
                      </a:r>
                      <a:r>
                        <a:rPr lang="en-US" altLang="zh-TW" sz="1800" u="none" strike="noStrike" cap="none" dirty="0" smtClean="0">
                          <a:sym typeface="Arial"/>
                        </a:rPr>
                        <a:t>]</a:t>
                      </a:r>
                      <a:endParaRPr lang="zh-TW" altLang="en-US" sz="1800" b="0" i="0" u="none" strike="noStrike" cap="none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800" u="none" strike="noStrike" cap="none" dirty="0">
                          <a:sym typeface="Arial"/>
                        </a:rPr>
                        <a:t>0</a:t>
                      </a:r>
                      <a:endParaRPr lang="zh-TW" altLang="en-US" sz="1800" b="0" i="0" u="none" strike="noStrike" cap="none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800" u="none" strike="noStrike" cap="none" dirty="0">
                          <a:sym typeface="Arial"/>
                        </a:rPr>
                        <a:t>0</a:t>
                      </a:r>
                      <a:endParaRPr lang="zh-TW" altLang="en-US" sz="1800" b="0" i="0" u="none" strike="noStrike" cap="none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800" u="none" strike="noStrike" cap="none" dirty="0">
                          <a:sym typeface="Arial"/>
                        </a:rPr>
                        <a:t>0</a:t>
                      </a:r>
                      <a:endParaRPr lang="zh-TW" altLang="en-US" sz="1800" b="0" i="0" u="none" strike="noStrike" cap="none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800" u="none" strike="noStrike" cap="none" dirty="0">
                          <a:sym typeface="Arial"/>
                        </a:rPr>
                        <a:t>0</a:t>
                      </a:r>
                      <a:endParaRPr lang="zh-TW" altLang="en-US" sz="1800" b="0" i="0" u="none" strike="noStrike" cap="none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800" u="none" strike="noStrike" cap="none" dirty="0">
                          <a:sym typeface="Arial"/>
                        </a:rPr>
                        <a:t>0</a:t>
                      </a:r>
                      <a:endParaRPr lang="zh-TW" altLang="en-US" sz="1800" b="0" i="0" u="none" strike="noStrike" cap="none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800" u="none" strike="noStrike" cap="none" dirty="0">
                          <a:sym typeface="Arial"/>
                        </a:rPr>
                        <a:t>0</a:t>
                      </a:r>
                      <a:endParaRPr lang="zh-TW" altLang="en-US" sz="1800" b="0" i="0" u="none" strike="noStrike" cap="none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2389948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800" u="none" strike="noStrike" cap="none" dirty="0" smtClean="0">
                          <a:sym typeface="Arial"/>
                        </a:rPr>
                        <a:t>multi[</a:t>
                      </a:r>
                      <a:r>
                        <a:rPr lang="en-US" altLang="zh-TW" sz="1800" u="none" strike="noStrike" cap="none" dirty="0" err="1" smtClean="0">
                          <a:sym typeface="Arial"/>
                        </a:rPr>
                        <a:t>i</a:t>
                      </a:r>
                      <a:r>
                        <a:rPr lang="en-US" altLang="zh-TW" sz="1800" u="none" strike="noStrike" cap="none" dirty="0" smtClean="0">
                          <a:sym typeface="Arial"/>
                        </a:rPr>
                        <a:t>]</a:t>
                      </a:r>
                      <a:endParaRPr lang="zh-TW" altLang="en-US" sz="1800" b="0" i="0" u="none" strike="noStrike" cap="none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800" u="none" strike="noStrike" cap="none" dirty="0">
                          <a:sym typeface="Arial"/>
                        </a:rPr>
                        <a:t>1</a:t>
                      </a:r>
                      <a:endParaRPr lang="zh-TW" altLang="en-US" sz="1800" b="0" i="0" u="none" strike="noStrike" cap="none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800" u="none" strike="noStrike" cap="none" dirty="0">
                          <a:sym typeface="Arial"/>
                        </a:rPr>
                        <a:t>1</a:t>
                      </a:r>
                      <a:endParaRPr lang="zh-TW" altLang="en-US" sz="1800" b="0" i="0" u="none" strike="noStrike" cap="none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800" u="none" strike="noStrike" cap="none" dirty="0">
                          <a:solidFill>
                            <a:srgbClr val="FF0000"/>
                          </a:solidFill>
                          <a:sym typeface="Arial"/>
                        </a:rPr>
                        <a:t>2</a:t>
                      </a:r>
                      <a:endParaRPr lang="zh-TW" altLang="en-US" sz="1800" b="0" i="0" u="none" strike="noStrike" cap="none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800" u="none" strike="noStrike" cap="none" dirty="0">
                          <a:sym typeface="Arial"/>
                        </a:rPr>
                        <a:t>1</a:t>
                      </a:r>
                      <a:endParaRPr lang="zh-TW" altLang="en-US" sz="1800" b="0" i="0" u="none" strike="noStrike" cap="none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800" u="none" strike="noStrike" cap="none" dirty="0">
                          <a:sym typeface="Arial"/>
                        </a:rPr>
                        <a:t>1</a:t>
                      </a:r>
                      <a:endParaRPr lang="zh-TW" altLang="en-US" sz="1800" b="0" i="0" u="none" strike="noStrike" cap="none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800" u="none" strike="noStrike" cap="none" dirty="0">
                          <a:sym typeface="Arial"/>
                        </a:rPr>
                        <a:t>1</a:t>
                      </a:r>
                      <a:endParaRPr lang="zh-TW" altLang="en-US" sz="1800" b="0" i="0" u="none" strike="noStrike" cap="none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761500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800" u="none" strike="noStrike" cap="none" dirty="0" err="1">
                          <a:sym typeface="Arial"/>
                        </a:rPr>
                        <a:t>divi</a:t>
                      </a:r>
                      <a:r>
                        <a:rPr lang="en-US" altLang="zh-TW" sz="1800" u="none" strike="noStrike" cap="none" dirty="0">
                          <a:sym typeface="Arial"/>
                        </a:rPr>
                        <a:t>[</a:t>
                      </a:r>
                      <a:r>
                        <a:rPr lang="en-US" altLang="zh-TW" sz="1800" u="none" strike="noStrike" cap="none" dirty="0" err="1">
                          <a:sym typeface="Arial"/>
                        </a:rPr>
                        <a:t>i</a:t>
                      </a:r>
                      <a:r>
                        <a:rPr lang="en-US" altLang="zh-TW" sz="1800" u="none" strike="noStrike" cap="none" dirty="0">
                          <a:sym typeface="Arial"/>
                        </a:rPr>
                        <a:t>]</a:t>
                      </a:r>
                      <a:endParaRPr lang="zh-TW" altLang="en-US" sz="1800" b="0" i="0" u="none" strike="noStrike" cap="none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800" u="none" strike="noStrike" cap="none" dirty="0">
                          <a:sym typeface="Arial"/>
                        </a:rPr>
                        <a:t>1</a:t>
                      </a:r>
                      <a:endParaRPr lang="zh-TW" altLang="en-US" sz="1800" b="0" i="0" u="none" strike="noStrike" cap="none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800" u="none" strike="noStrike" cap="none" dirty="0">
                          <a:sym typeface="Arial"/>
                        </a:rPr>
                        <a:t>1</a:t>
                      </a:r>
                      <a:endParaRPr lang="zh-TW" altLang="en-US" sz="1800" b="0" i="0" u="none" strike="noStrike" cap="none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800" u="none" strike="noStrike" cap="none" dirty="0">
                          <a:sym typeface="Arial"/>
                        </a:rPr>
                        <a:t>1</a:t>
                      </a:r>
                      <a:endParaRPr lang="zh-TW" altLang="en-US" sz="1800" b="0" i="0" u="none" strike="noStrike" cap="none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800" u="none" strike="noStrike" cap="none" dirty="0">
                          <a:sym typeface="Arial"/>
                        </a:rPr>
                        <a:t>1</a:t>
                      </a:r>
                      <a:endParaRPr lang="zh-TW" altLang="en-US" sz="1800" b="0" i="0" u="none" strike="noStrike" cap="none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800" u="none" strike="noStrike" cap="none" dirty="0">
                          <a:sym typeface="Arial"/>
                        </a:rPr>
                        <a:t>1</a:t>
                      </a:r>
                      <a:endParaRPr lang="zh-TW" altLang="en-US" sz="1800" b="0" i="0" u="none" strike="noStrike" cap="none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800" u="none" strike="noStrike" cap="none" dirty="0">
                          <a:solidFill>
                            <a:srgbClr val="FF0000"/>
                          </a:solidFill>
                          <a:sym typeface="Arial"/>
                        </a:rPr>
                        <a:t>2</a:t>
                      </a:r>
                      <a:endParaRPr lang="zh-TW" altLang="en-US" sz="1800" b="0" i="0" u="none" strike="noStrike" cap="none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788050544"/>
                  </a:ext>
                </a:extLst>
              </a:tr>
            </a:tbl>
          </a:graphicData>
        </a:graphic>
      </p:graphicFrame>
      <p:sp>
        <p:nvSpPr>
          <p:cNvPr id="4" name="文字方塊 3"/>
          <p:cNvSpPr txBox="1"/>
          <p:nvPr/>
        </p:nvSpPr>
        <p:spPr>
          <a:xfrm>
            <a:off x="3811832" y="1461448"/>
            <a:ext cx="27585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>
                <a:solidFill>
                  <a:srgbClr val="FF0000"/>
                </a:solidFill>
              </a:rPr>
              <a:t>把</a:t>
            </a:r>
            <a:r>
              <a:rPr lang="en-US" altLang="zh-TW" sz="1200" dirty="0" smtClean="0">
                <a:solidFill>
                  <a:srgbClr val="FF0000"/>
                </a:solidFill>
              </a:rPr>
              <a:t>3~5</a:t>
            </a:r>
            <a:r>
              <a:rPr lang="zh-TW" altLang="en-US" sz="1200" dirty="0" smtClean="0">
                <a:solidFill>
                  <a:srgbClr val="FF0000"/>
                </a:solidFill>
              </a:rPr>
              <a:t>的寶箱中的硬幣都變</a:t>
            </a:r>
            <a:r>
              <a:rPr lang="en-US" altLang="zh-TW" sz="1200" dirty="0" smtClean="0">
                <a:solidFill>
                  <a:srgbClr val="FF0000"/>
                </a:solidFill>
              </a:rPr>
              <a:t>2</a:t>
            </a:r>
            <a:r>
              <a:rPr lang="zh-TW" altLang="en-US" sz="1200" dirty="0" smtClean="0">
                <a:solidFill>
                  <a:srgbClr val="FF0000"/>
                </a:solidFill>
              </a:rPr>
              <a:t>倍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6" name="橢圓 5"/>
          <p:cNvSpPr/>
          <p:nvPr/>
        </p:nvSpPr>
        <p:spPr>
          <a:xfrm>
            <a:off x="4771785" y="3012141"/>
            <a:ext cx="407254" cy="361150"/>
          </a:xfrm>
          <a:prstGeom prst="ellips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7390760" y="3373291"/>
            <a:ext cx="407254" cy="361150"/>
          </a:xfrm>
          <a:prstGeom prst="ellips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右大括弧 6"/>
          <p:cNvSpPr/>
          <p:nvPr/>
        </p:nvSpPr>
        <p:spPr>
          <a:xfrm rot="5400000">
            <a:off x="5693868" y="2744819"/>
            <a:ext cx="284308" cy="2481942"/>
          </a:xfrm>
          <a:prstGeom prst="rightBrace">
            <a:avLst>
              <a:gd name="adj1" fmla="val 43468"/>
              <a:gd name="adj2" fmla="val 50000"/>
            </a:avLst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5263563" y="4206600"/>
            <a:ext cx="15291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solidFill>
                  <a:schemeClr val="accent2">
                    <a:lumMod val="75000"/>
                  </a:schemeClr>
                </a:solidFill>
              </a:rPr>
              <a:t>在</a:t>
            </a:r>
            <a:r>
              <a:rPr lang="en-US" altLang="zh-TW" b="1" dirty="0" smtClean="0">
                <a:solidFill>
                  <a:schemeClr val="accent2">
                    <a:lumMod val="75000"/>
                  </a:schemeClr>
                </a:solidFill>
              </a:rPr>
              <a:t>3~5</a:t>
            </a:r>
            <a:r>
              <a:rPr lang="zh-TW" altLang="en-US" b="1" dirty="0" smtClean="0">
                <a:solidFill>
                  <a:schemeClr val="accent2">
                    <a:lumMod val="75000"/>
                  </a:schemeClr>
                </a:solidFill>
              </a:rPr>
              <a:t>乘以</a:t>
            </a:r>
            <a:r>
              <a:rPr lang="en-US" altLang="zh-TW" b="1" dirty="0" smtClean="0">
                <a:solidFill>
                  <a:schemeClr val="accent2">
                    <a:lumMod val="75000"/>
                  </a:schemeClr>
                </a:solidFill>
              </a:rPr>
              <a:t>2</a:t>
            </a:r>
            <a:endParaRPr lang="zh-TW" alt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6914350" y="4206600"/>
            <a:ext cx="13600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b="1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zh-TW" altLang="en-US" dirty="0"/>
              <a:t>到</a:t>
            </a:r>
            <a:r>
              <a:rPr lang="en-US" altLang="zh-TW" dirty="0"/>
              <a:t>6</a:t>
            </a:r>
            <a:r>
              <a:rPr lang="zh-TW" altLang="en-US" dirty="0"/>
              <a:t>時除回來</a:t>
            </a:r>
          </a:p>
        </p:txBody>
      </p:sp>
      <p:cxnSp>
        <p:nvCxnSpPr>
          <p:cNvPr id="13" name="直線單箭頭接點 12"/>
          <p:cNvCxnSpPr>
            <a:stCxn id="9" idx="4"/>
            <a:endCxn id="10" idx="0"/>
          </p:cNvCxnSpPr>
          <p:nvPr/>
        </p:nvCxnSpPr>
        <p:spPr>
          <a:xfrm>
            <a:off x="7594387" y="3734441"/>
            <a:ext cx="0" cy="4721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29515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xmlns="" id="{15A0BCC1-0C33-8045-B8A3-A99C2D270A0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7</a:t>
            </a:fld>
            <a:endParaRPr lang="zh-TW" altLang="en-US" dirty="0">
              <a:sym typeface="Arial"/>
            </a:endParaRPr>
          </a:p>
        </p:txBody>
      </p:sp>
      <p:sp>
        <p:nvSpPr>
          <p:cNvPr id="5" name="標題 4">
            <a:extLst>
              <a:ext uri="{FF2B5EF4-FFF2-40B4-BE49-F238E27FC236}">
                <a16:creationId xmlns:a16="http://schemas.microsoft.com/office/drawing/2014/main" xmlns="" id="{8CF5450E-8D94-714D-9E53-78684FDB6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sz="2400" dirty="0"/>
              <a:t>Greedy</a:t>
            </a:r>
            <a:endParaRPr kumimoji="1" lang="zh-TW" altLang="en-US" sz="24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1778303" y="1419275"/>
            <a:ext cx="65127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範例測資 </a:t>
            </a:r>
            <a: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： </a:t>
            </a:r>
            <a: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xmlns="" id="{20FECFF7-0995-44E6-A0ED-C7637D9C1A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9064211"/>
              </p:ext>
            </p:extLst>
          </p:nvPr>
        </p:nvGraphicFramePr>
        <p:xfrm>
          <a:off x="1986687" y="2242120"/>
          <a:ext cx="6095999" cy="1483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xmlns="" val="96326412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xmlns="" val="1873087440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xmlns="" val="724782309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xmlns="" val="1652349000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xmlns="" val="68682366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xmlns="" val="216555216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xmlns="" val="1476500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400" b="1" i="0" u="none" strike="noStrike" cap="none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i</a:t>
                      </a:r>
                      <a:endParaRPr lang="zh-TW" altLang="en-US" sz="1400" b="1" i="0" u="none" strike="noStrike" cap="none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400" b="1" i="0" u="none" strike="noStrike" cap="none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1</a:t>
                      </a:r>
                      <a:endParaRPr lang="zh-TW" altLang="en-US" sz="1400" b="1" i="0" u="none" strike="noStrike" cap="none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400" b="1" i="0" u="none" strike="noStrike" cap="none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2</a:t>
                      </a:r>
                      <a:endParaRPr lang="zh-TW" altLang="en-US" sz="1400" b="1" i="0" u="none" strike="noStrike" cap="none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400" b="1" i="0" u="none" strike="noStrike" cap="none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3</a:t>
                      </a:r>
                      <a:endParaRPr lang="zh-TW" altLang="en-US" sz="1400" b="1" i="0" u="none" strike="noStrike" cap="none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400" b="1" i="0" u="none" strike="noStrike" cap="none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4</a:t>
                      </a:r>
                      <a:endParaRPr lang="zh-TW" altLang="en-US" sz="1400" b="1" i="0" u="none" strike="noStrike" cap="none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400" b="1" i="0" u="none" strike="noStrike" cap="none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5</a:t>
                      </a:r>
                      <a:endParaRPr lang="zh-TW" altLang="en-US" sz="1400" b="1" i="0" u="none" strike="noStrike" cap="none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400" b="1" i="0" u="none" strike="noStrike" cap="none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6</a:t>
                      </a:r>
                      <a:endParaRPr lang="zh-TW" altLang="en-US" sz="1400" b="1" i="0" u="none" strike="noStrike" cap="none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416706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8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add[</a:t>
                      </a:r>
                      <a:r>
                        <a:rPr lang="en-US" altLang="zh-TW" sz="1800" b="0" i="0" u="none" strike="noStrike" cap="none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i</a:t>
                      </a:r>
                      <a:r>
                        <a:rPr lang="en-US" altLang="zh-TW" sz="18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]</a:t>
                      </a:r>
                      <a:endParaRPr lang="zh-TW" altLang="en-US" sz="1800" b="0" i="0" u="none" strike="noStrike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800" b="0" i="0" u="none" strike="noStrike" cap="none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2</a:t>
                      </a:r>
                      <a:endParaRPr lang="zh-TW" altLang="en-US" sz="1800" b="0" i="0" u="none" strike="noStrike" cap="none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8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0</a:t>
                      </a:r>
                      <a:endParaRPr lang="zh-TW" altLang="en-US" sz="1800" b="0" i="0" u="none" strike="noStrike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8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0</a:t>
                      </a:r>
                      <a:endParaRPr lang="zh-TW" altLang="en-US" sz="1800" b="0" i="0" u="none" strike="noStrike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8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0</a:t>
                      </a:r>
                      <a:endParaRPr lang="zh-TW" altLang="en-US" sz="1800" b="0" i="0" u="none" strike="noStrike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800" b="0" i="0" u="none" strike="noStrike" cap="none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-2</a:t>
                      </a:r>
                      <a:endParaRPr lang="zh-TW" altLang="en-US" sz="1800" b="0" i="0" u="none" strike="noStrike" cap="none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8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0</a:t>
                      </a:r>
                      <a:endParaRPr lang="zh-TW" altLang="en-US" sz="1800" b="0" i="0" u="none" strike="noStrike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389948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8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multi[</a:t>
                      </a:r>
                      <a:r>
                        <a:rPr lang="en-US" altLang="zh-TW" sz="1800" b="0" i="0" u="none" strike="noStrike" cap="none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i</a:t>
                      </a:r>
                      <a:r>
                        <a:rPr lang="en-US" altLang="zh-TW" sz="18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]</a:t>
                      </a:r>
                      <a:endParaRPr lang="zh-TW" altLang="en-US" sz="1800" b="0" i="0" u="none" strike="noStrike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8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1</a:t>
                      </a:r>
                      <a:endParaRPr lang="zh-TW" altLang="en-US" sz="1800" b="0" i="0" u="none" strike="noStrike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8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1</a:t>
                      </a:r>
                      <a:endParaRPr lang="zh-TW" altLang="en-US" sz="1800" b="0" i="0" u="none" strike="noStrike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8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2</a:t>
                      </a:r>
                      <a:endParaRPr lang="zh-TW" altLang="en-US" sz="1800" b="0" i="0" u="none" strike="noStrike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8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1</a:t>
                      </a:r>
                      <a:endParaRPr lang="zh-TW" altLang="en-US" sz="1800" b="0" i="0" u="none" strike="noStrike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8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1</a:t>
                      </a:r>
                      <a:endParaRPr lang="zh-TW" altLang="en-US" sz="1800" b="0" i="0" u="none" strike="noStrike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8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1</a:t>
                      </a:r>
                      <a:endParaRPr lang="zh-TW" altLang="en-US" sz="1800" b="0" i="0" u="none" strike="noStrike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61500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800" b="0" i="0" u="none" strike="noStrike" cap="none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divi</a:t>
                      </a:r>
                      <a:r>
                        <a:rPr lang="en-US" altLang="zh-TW" sz="18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[</a:t>
                      </a:r>
                      <a:r>
                        <a:rPr lang="en-US" altLang="zh-TW" sz="1800" b="0" i="0" u="none" strike="noStrike" cap="none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i</a:t>
                      </a:r>
                      <a:r>
                        <a:rPr lang="en-US" altLang="zh-TW" sz="18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]</a:t>
                      </a:r>
                      <a:endParaRPr lang="zh-TW" altLang="en-US" sz="1800" b="0" i="0" u="none" strike="noStrike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8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1</a:t>
                      </a:r>
                      <a:endParaRPr lang="zh-TW" altLang="en-US" sz="1800" b="0" i="0" u="none" strike="noStrike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8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1</a:t>
                      </a:r>
                      <a:endParaRPr lang="zh-TW" altLang="en-US" sz="1800" b="0" i="0" u="none" strike="noStrike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8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1</a:t>
                      </a:r>
                      <a:endParaRPr lang="zh-TW" altLang="en-US" sz="1800" b="0" i="0" u="none" strike="noStrike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8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1</a:t>
                      </a:r>
                      <a:endParaRPr lang="zh-TW" altLang="en-US" sz="1800" b="0" i="0" u="none" strike="noStrike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8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1</a:t>
                      </a:r>
                      <a:endParaRPr lang="zh-TW" altLang="en-US" sz="1800" b="0" i="0" u="none" strike="noStrike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8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2</a:t>
                      </a:r>
                      <a:endParaRPr lang="zh-TW" altLang="en-US" sz="1800" b="0" i="0" u="none" strike="noStrike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880505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1303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xmlns="" id="{15A0BCC1-0C33-8045-B8A3-A99C2D270A0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8</a:t>
            </a:fld>
            <a:endParaRPr lang="zh-TW" altLang="en-US" dirty="0">
              <a:sym typeface="Arial"/>
            </a:endParaRPr>
          </a:p>
        </p:txBody>
      </p:sp>
      <p:sp>
        <p:nvSpPr>
          <p:cNvPr id="5" name="標題 4">
            <a:extLst>
              <a:ext uri="{FF2B5EF4-FFF2-40B4-BE49-F238E27FC236}">
                <a16:creationId xmlns:a16="http://schemas.microsoft.com/office/drawing/2014/main" xmlns="" id="{8CF5450E-8D94-714D-9E53-78684FDB6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sz="2400" dirty="0"/>
              <a:t>Greedy</a:t>
            </a:r>
            <a:endParaRPr kumimoji="1" lang="zh-TW" altLang="en-US" sz="24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1778303" y="1419275"/>
            <a:ext cx="65127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範例測資 </a:t>
            </a:r>
            <a: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： </a:t>
            </a:r>
            <a: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r>
              <a:rPr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r>
              <a:rPr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xmlns="" id="{20FECFF7-0995-44E6-A0ED-C7637D9C1A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781532"/>
              </p:ext>
            </p:extLst>
          </p:nvPr>
        </p:nvGraphicFramePr>
        <p:xfrm>
          <a:off x="1986687" y="2234436"/>
          <a:ext cx="6095999" cy="1483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xmlns="" val="96326412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xmlns="" val="1873087440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xmlns="" val="724782309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xmlns="" val="1652349000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xmlns="" val="68682366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xmlns="" val="216555216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xmlns="" val="1476500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/>
                        <a:t>i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416706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add[</a:t>
                      </a:r>
                      <a:r>
                        <a:rPr lang="en-US" altLang="zh-TW" sz="1800" dirty="0" err="1"/>
                        <a:t>i</a:t>
                      </a:r>
                      <a:r>
                        <a:rPr lang="en-US" altLang="zh-TW" sz="1800" dirty="0"/>
                        <a:t>]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2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0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0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0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-2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0</a:t>
                      </a:r>
                      <a:endParaRPr lang="zh-TW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2389948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multi[</a:t>
                      </a:r>
                      <a:r>
                        <a:rPr lang="en-US" altLang="zh-TW" sz="1800" dirty="0" err="1"/>
                        <a:t>i</a:t>
                      </a:r>
                      <a:r>
                        <a:rPr lang="en-US" altLang="zh-TW" sz="1800" dirty="0"/>
                        <a:t>]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1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1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2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1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1</a:t>
                      </a:r>
                      <a:endParaRPr lang="zh-TW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761500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err="1"/>
                        <a:t>divi</a:t>
                      </a:r>
                      <a:r>
                        <a:rPr lang="en-US" altLang="zh-TW" sz="1800" dirty="0"/>
                        <a:t>[</a:t>
                      </a:r>
                      <a:r>
                        <a:rPr lang="en-US" altLang="zh-TW" sz="1800" dirty="0" err="1"/>
                        <a:t>i</a:t>
                      </a:r>
                      <a:r>
                        <a:rPr lang="en-US" altLang="zh-TW" sz="1800" dirty="0"/>
                        <a:t>]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1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1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1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1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1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TW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7880505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71010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xmlns="" id="{15A0BCC1-0C33-8045-B8A3-A99C2D270A0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9</a:t>
            </a:fld>
            <a:endParaRPr lang="zh-TW" altLang="en-US" dirty="0">
              <a:sym typeface="Arial"/>
            </a:endParaRPr>
          </a:p>
        </p:txBody>
      </p:sp>
      <p:sp>
        <p:nvSpPr>
          <p:cNvPr id="5" name="標題 4">
            <a:extLst>
              <a:ext uri="{FF2B5EF4-FFF2-40B4-BE49-F238E27FC236}">
                <a16:creationId xmlns:a16="http://schemas.microsoft.com/office/drawing/2014/main" xmlns="" id="{8CF5450E-8D94-714D-9E53-78684FDB6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sz="2400" dirty="0"/>
              <a:t>Greedy</a:t>
            </a:r>
            <a:endParaRPr kumimoji="1" lang="zh-TW" altLang="en-US" sz="24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1778303" y="1419275"/>
            <a:ext cx="65127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範例測資 </a:t>
            </a:r>
            <a: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： </a:t>
            </a:r>
            <a: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r>
              <a:rPr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xmlns="" id="{20FECFF7-0995-44E6-A0ED-C7637D9C1A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0361942"/>
              </p:ext>
            </p:extLst>
          </p:nvPr>
        </p:nvGraphicFramePr>
        <p:xfrm>
          <a:off x="1986687" y="2242120"/>
          <a:ext cx="6095999" cy="1483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xmlns="" val="96326412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xmlns="" val="1873087440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xmlns="" val="724782309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xmlns="" val="1652349000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xmlns="" val="68682366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xmlns="" val="216555216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xmlns="" val="1476500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/>
                        <a:t>i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416706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add[</a:t>
                      </a:r>
                      <a:r>
                        <a:rPr lang="en-US" altLang="zh-TW" sz="1800" dirty="0" err="1"/>
                        <a:t>i</a:t>
                      </a:r>
                      <a:r>
                        <a:rPr lang="en-US" altLang="zh-TW" sz="1800" dirty="0"/>
                        <a:t>]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2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TW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0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0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-2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rgbClr val="FF0000"/>
                          </a:solidFill>
                        </a:rPr>
                        <a:t>-3</a:t>
                      </a:r>
                      <a:endParaRPr lang="zh-TW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2389948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multi[</a:t>
                      </a:r>
                      <a:r>
                        <a:rPr lang="en-US" altLang="zh-TW" sz="1800" dirty="0" err="1"/>
                        <a:t>i</a:t>
                      </a:r>
                      <a:r>
                        <a:rPr lang="en-US" altLang="zh-TW" sz="1800" dirty="0"/>
                        <a:t>]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1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1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2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1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2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1</a:t>
                      </a:r>
                      <a:endParaRPr lang="zh-TW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761500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err="1"/>
                        <a:t>divi</a:t>
                      </a:r>
                      <a:r>
                        <a:rPr lang="en-US" altLang="zh-TW" sz="1800" dirty="0"/>
                        <a:t>[</a:t>
                      </a:r>
                      <a:r>
                        <a:rPr lang="en-US" altLang="zh-TW" sz="1800" dirty="0" err="1"/>
                        <a:t>i</a:t>
                      </a:r>
                      <a:r>
                        <a:rPr lang="en-US" altLang="zh-TW" sz="1800" dirty="0"/>
                        <a:t>]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1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1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1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1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1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4</a:t>
                      </a:r>
                      <a:endParaRPr lang="zh-TW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7880505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1175600"/>
      </p:ext>
    </p:extLst>
  </p:cSld>
  <p:clrMapOvr>
    <a:masterClrMapping/>
  </p:clrMapOvr>
</p:sld>
</file>

<file path=ppt/theme/theme1.xml><?xml version="1.0" encoding="utf-8"?>
<a:theme xmlns:a="http://schemas.openxmlformats.org/drawingml/2006/main" name="Quintu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2664</TotalTime>
  <Words>1216</Words>
  <Application>Microsoft Office PowerPoint</Application>
  <PresentationFormat>如螢幕大小 (16:9)</PresentationFormat>
  <Paragraphs>417</Paragraphs>
  <Slides>15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4" baseType="lpstr">
      <vt:lpstr>Tinos</vt:lpstr>
      <vt:lpstr>微軟正黑體</vt:lpstr>
      <vt:lpstr>微軟正黑體</vt:lpstr>
      <vt:lpstr>新細明體</vt:lpstr>
      <vt:lpstr>Arial</vt:lpstr>
      <vt:lpstr>Symbol</vt:lpstr>
      <vt:lpstr>Times New Roman</vt:lpstr>
      <vt:lpstr>Wingdings</vt:lpstr>
      <vt:lpstr>Quintus template</vt:lpstr>
      <vt:lpstr>TOI推廣計畫 解題-幽靈寶藏</vt:lpstr>
      <vt:lpstr>題 目</vt:lpstr>
      <vt:lpstr>PowerPoint 簡報</vt:lpstr>
      <vt:lpstr>解題重點:</vt:lpstr>
      <vt:lpstr>Greedy</vt:lpstr>
      <vt:lpstr>Greedy</vt:lpstr>
      <vt:lpstr>Greedy</vt:lpstr>
      <vt:lpstr>Greedy</vt:lpstr>
      <vt:lpstr>Greedy</vt:lpstr>
      <vt:lpstr>搜尋解答</vt:lpstr>
      <vt:lpstr>搜尋解答</vt:lpstr>
      <vt:lpstr>搜尋解答</vt:lpstr>
      <vt:lpstr>搜尋解答</vt:lpstr>
      <vt:lpstr>搜尋解答</vt:lpstr>
      <vt:lpstr>參 考 解 答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TOI推廣計畫 解題-題目</dc:title>
  <cp:lastModifiedBy>雅雯 胡</cp:lastModifiedBy>
  <cp:revision>136</cp:revision>
  <cp:lastPrinted>2019-04-10T12:19:35Z</cp:lastPrinted>
  <dcterms:modified xsi:type="dcterms:W3CDTF">2019-08-27T07:13:36Z</dcterms:modified>
</cp:coreProperties>
</file>