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282" r:id="rId7"/>
    <p:sldId id="288" r:id="rId8"/>
    <p:sldId id="28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82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免費停車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22483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17" y="1119468"/>
            <a:ext cx="2533329" cy="2533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2179355" y="959048"/>
            <a:ext cx="57683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800" dirty="0"/>
          </a:p>
          <a:p>
            <a:r>
              <a:rPr lang="zh-TW" altLang="en-US" sz="1800" dirty="0"/>
              <a:t> 　　小花年輕時總是開車上班，深深了解停車位一位難求、停車場又十分昂貴的民間疾苦。他現在退休租了一塊地當起停車場主人，為了體諒年輕人賺錢不易，決定每個禮拜選幾天抽出免停車費的車位回饋社會。</a:t>
            </a:r>
            <a:endParaRPr lang="en-US" altLang="zh-TW" sz="1800" dirty="0"/>
          </a:p>
          <a:p>
            <a:endParaRPr lang="zh-TW" altLang="en-US" sz="1800" dirty="0"/>
          </a:p>
          <a:p>
            <a:r>
              <a:rPr lang="zh-TW" altLang="en-US" sz="1800" dirty="0"/>
              <a:t>　　他的抽法如下：</a:t>
            </a:r>
            <a:r>
              <a:rPr lang="zh-TW" altLang="en-US" sz="1800" dirty="0">
                <a:solidFill>
                  <a:srgbClr val="0070C0"/>
                </a:solidFill>
              </a:rPr>
              <a:t>先選出一個區間</a:t>
            </a:r>
            <a:r>
              <a:rPr lang="zh-TW" altLang="en-US" sz="1800" dirty="0"/>
              <a:t>，再由此區間中</a:t>
            </a:r>
            <a:r>
              <a:rPr lang="zh-TW" altLang="en-US" sz="1800" dirty="0">
                <a:solidFill>
                  <a:srgbClr val="00B050"/>
                </a:solidFill>
              </a:rPr>
              <a:t>剔除可以被某個數字整除的車位</a:t>
            </a:r>
            <a:r>
              <a:rPr lang="zh-TW" altLang="en-US" sz="1800" dirty="0"/>
              <a:t>，剩下的即為免費車位。為了搶到免費的停車位，請你寫一支程式迅速地找出免費車位號碼。</a:t>
            </a:r>
            <a:endParaRPr lang="zh-TW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99029"/>
            <a:ext cx="66428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en-US" sz="1600" dirty="0"/>
              <a:t>第一行輸入一個正整數</a:t>
            </a:r>
            <a:r>
              <a:rPr lang="en-US" altLang="zh-TW" sz="1600" i="1" dirty="0">
                <a:solidFill>
                  <a:srgbClr val="00B050"/>
                </a:solidFill>
              </a:rPr>
              <a:t>N</a:t>
            </a:r>
            <a:r>
              <a:rPr lang="en-US" altLang="zh-TW" sz="1600" dirty="0"/>
              <a:t>(1</a:t>
            </a:r>
            <a:r>
              <a:rPr lang="zh-TW" altLang="en-US" sz="1600" dirty="0"/>
              <a:t> </a:t>
            </a:r>
            <a:r>
              <a:rPr lang="en-US" altLang="zh-TW" sz="1600" dirty="0"/>
              <a:t>≤ </a:t>
            </a:r>
            <a:r>
              <a:rPr lang="en-US" altLang="zh-TW" sz="1600" i="1" dirty="0"/>
              <a:t>N </a:t>
            </a:r>
            <a:r>
              <a:rPr lang="zh-TW" altLang="en-US" sz="1600" dirty="0"/>
              <a:t>≤ </a:t>
            </a:r>
            <a:r>
              <a:rPr lang="en-US" altLang="zh-TW" sz="1600" dirty="0"/>
              <a:t>7)</a:t>
            </a:r>
            <a:r>
              <a:rPr lang="zh-TW" altLang="en-US" sz="1600" dirty="0"/>
              <a:t>，表示這個禮拜要選擇幾天放送優惠；</a:t>
            </a:r>
            <a:endParaRPr lang="en-US" altLang="zh-TW" sz="1600" dirty="0"/>
          </a:p>
          <a:p>
            <a:r>
              <a:rPr lang="zh-TW" altLang="en-US" sz="1600" dirty="0"/>
              <a:t>接下來的</a:t>
            </a:r>
            <a:r>
              <a:rPr lang="en-US" altLang="zh-TW" sz="1600" i="1" dirty="0"/>
              <a:t>N</a:t>
            </a:r>
            <a:r>
              <a:rPr lang="zh-TW" altLang="en-US" sz="1600" dirty="0"/>
              <a:t>行每行輸入</a:t>
            </a:r>
            <a:r>
              <a:rPr lang="en-US" altLang="zh-TW" sz="1600" dirty="0"/>
              <a:t>3</a:t>
            </a:r>
            <a:r>
              <a:rPr lang="zh-TW" altLang="en-US" sz="1600" dirty="0"/>
              <a:t>個整數</a:t>
            </a:r>
            <a:r>
              <a:rPr lang="en-US" altLang="zh-TW" sz="1600" i="1" dirty="0">
                <a:solidFill>
                  <a:schemeClr val="accent1"/>
                </a:solidFill>
              </a:rPr>
              <a:t>A</a:t>
            </a:r>
            <a:r>
              <a:rPr lang="zh-TW" altLang="en-US" sz="1600" dirty="0">
                <a:solidFill>
                  <a:schemeClr val="accent1"/>
                </a:solidFill>
              </a:rPr>
              <a:t>、</a:t>
            </a:r>
            <a:r>
              <a:rPr lang="en-US" altLang="zh-TW" sz="1600" i="1" dirty="0">
                <a:solidFill>
                  <a:schemeClr val="accent1"/>
                </a:solidFill>
              </a:rPr>
              <a:t>B</a:t>
            </a:r>
            <a:r>
              <a:rPr lang="zh-TW" altLang="en-US" sz="1600" dirty="0">
                <a:solidFill>
                  <a:schemeClr val="accent1"/>
                </a:solidFill>
              </a:rPr>
              <a:t>、</a:t>
            </a:r>
            <a:r>
              <a:rPr lang="en-US" altLang="zh-TW" sz="1600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altLang="zh-TW" sz="1600" dirty="0"/>
              <a:t>(0 ≤ </a:t>
            </a:r>
            <a:r>
              <a:rPr lang="en-US" altLang="zh-TW" sz="1600" i="1" dirty="0"/>
              <a:t>A</a:t>
            </a:r>
            <a:r>
              <a:rPr lang="zh-TW" altLang="en-US" sz="1600" i="1" dirty="0"/>
              <a:t> </a:t>
            </a:r>
            <a:r>
              <a:rPr lang="en-US" altLang="zh-TW" sz="1600" dirty="0"/>
              <a:t>&lt;</a:t>
            </a:r>
            <a:r>
              <a:rPr lang="zh-TW" altLang="en-US" sz="1600" dirty="0"/>
              <a:t> </a:t>
            </a:r>
            <a:r>
              <a:rPr lang="en-US" altLang="zh-TW" sz="1600" i="1" dirty="0"/>
              <a:t>B</a:t>
            </a:r>
            <a:r>
              <a:rPr lang="zh-TW" altLang="en-US" sz="1600" i="1" dirty="0"/>
              <a:t> </a:t>
            </a:r>
            <a:r>
              <a:rPr lang="zh-TW" altLang="en-US" sz="1600" dirty="0"/>
              <a:t>≤ </a:t>
            </a:r>
            <a:r>
              <a:rPr lang="en-US" altLang="zh-TW" sz="1600" dirty="0"/>
              <a:t>500</a:t>
            </a:r>
            <a:r>
              <a:rPr lang="zh-TW" altLang="en-US" sz="1600" dirty="0"/>
              <a:t>，</a:t>
            </a:r>
            <a:r>
              <a:rPr lang="en-US" altLang="zh-TW" sz="1600" dirty="0"/>
              <a:t>1 ≤ </a:t>
            </a:r>
            <a:r>
              <a:rPr lang="en-US" altLang="zh-TW" sz="1600" i="1" dirty="0"/>
              <a:t>C</a:t>
            </a:r>
            <a:r>
              <a:rPr lang="zh-TW" altLang="en-US" sz="1600" i="1" dirty="0"/>
              <a:t> </a:t>
            </a:r>
            <a:r>
              <a:rPr lang="zh-TW" altLang="en-US" sz="1600" dirty="0"/>
              <a:t>≤ </a:t>
            </a:r>
            <a:r>
              <a:rPr lang="en-US" altLang="zh-TW" sz="1600" i="1" dirty="0"/>
              <a:t>B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9279" y="1691581"/>
            <a:ext cx="66428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sz="1600" dirty="0"/>
              <a:t>共輸出</a:t>
            </a:r>
            <a:r>
              <a:rPr lang="en-US" altLang="zh-TW" sz="1600" i="1" dirty="0"/>
              <a:t>N</a:t>
            </a:r>
            <a:r>
              <a:rPr lang="zh-TW" altLang="en-US" sz="1600" dirty="0"/>
              <a:t>行，對於每一天的資料輸出一行符合「</a:t>
            </a:r>
            <a:r>
              <a:rPr lang="zh-TW" altLang="en-US" sz="1600" dirty="0">
                <a:solidFill>
                  <a:srgbClr val="FF0000"/>
                </a:solidFill>
              </a:rPr>
              <a:t>大於</a:t>
            </a:r>
            <a:r>
              <a:rPr lang="en-US" altLang="zh-TW" sz="1600" i="1" dirty="0">
                <a:solidFill>
                  <a:srgbClr val="FF0000"/>
                </a:solidFill>
              </a:rPr>
              <a:t>A</a:t>
            </a:r>
            <a:r>
              <a:rPr lang="zh-TW" altLang="en-US" sz="1600" dirty="0">
                <a:solidFill>
                  <a:srgbClr val="FF0000"/>
                </a:solidFill>
              </a:rPr>
              <a:t>、小於</a:t>
            </a:r>
            <a:r>
              <a:rPr lang="en-US" altLang="zh-TW" sz="1600" i="1" dirty="0">
                <a:solidFill>
                  <a:srgbClr val="FF0000"/>
                </a:solidFill>
              </a:rPr>
              <a:t>B</a:t>
            </a:r>
            <a:r>
              <a:rPr lang="zh-TW" altLang="en-US" sz="1600" dirty="0">
                <a:solidFill>
                  <a:srgbClr val="FF0000"/>
                </a:solidFill>
              </a:rPr>
              <a:t>、且不被</a:t>
            </a:r>
            <a:r>
              <a:rPr lang="en-US" altLang="zh-TW" sz="1600" i="1" dirty="0">
                <a:solidFill>
                  <a:srgbClr val="FF0000"/>
                </a:solidFill>
              </a:rPr>
              <a:t>C</a:t>
            </a:r>
            <a:r>
              <a:rPr lang="zh-TW" altLang="en-US" sz="1600" dirty="0">
                <a:solidFill>
                  <a:srgbClr val="FF0000"/>
                </a:solidFill>
              </a:rPr>
              <a:t>整除</a:t>
            </a:r>
            <a:r>
              <a:rPr lang="zh-TW" altLang="en-US" sz="1600" dirty="0"/>
              <a:t>」的所有車位號碼，以空白區隔，若無符合之車位則輸出「</a:t>
            </a:r>
            <a:r>
              <a:rPr lang="en-US" altLang="zh-TW" sz="1600" dirty="0"/>
              <a:t>No free parking spaces.</a:t>
            </a:r>
            <a:r>
              <a:rPr lang="zh-TW" altLang="en-US" sz="1600" dirty="0"/>
              <a:t>」。</a:t>
            </a:r>
            <a:endParaRPr lang="zh-TW" altLang="zh-TW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69852"/>
              </p:ext>
            </p:extLst>
          </p:nvPr>
        </p:nvGraphicFramePr>
        <p:xfrm>
          <a:off x="3198529" y="2897632"/>
          <a:ext cx="3735671" cy="15240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07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alt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5 10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6 20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100 107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zh-TW" altLang="en-US" sz="1400" b="0" i="0" u="none" strike="noStrike" cap="none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20 100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7 8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8 9 10 11 12 13 15 16 17 18 19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101 102 103 104 106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free parking spaces.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free parking spaces	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迴圈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優惠車位判斷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893956" y="421721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迴圈讀取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165073F-8E2A-400C-B2A4-AF6755A262AE}"/>
              </a:ext>
            </a:extLst>
          </p:cNvPr>
          <p:cNvGrpSpPr/>
          <p:nvPr/>
        </p:nvGrpSpPr>
        <p:grpSpPr>
          <a:xfrm>
            <a:off x="1684020" y="1584960"/>
            <a:ext cx="3893820" cy="2720340"/>
            <a:chOff x="2026920" y="1485900"/>
            <a:chExt cx="3893820" cy="27203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06B7B0A-11AD-46EA-B771-602608519281}"/>
                </a:ext>
              </a:extLst>
            </p:cNvPr>
            <p:cNvSpPr/>
            <p:nvPr/>
          </p:nvSpPr>
          <p:spPr>
            <a:xfrm>
              <a:off x="2026920" y="1485900"/>
              <a:ext cx="3893820" cy="2720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0D40C9F-67BC-4F79-8713-301E6CE00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43" t="15393" r="40263" b="48520"/>
            <a:stretch/>
          </p:blipFill>
          <p:spPr>
            <a:xfrm>
              <a:off x="2125980" y="1584960"/>
              <a:ext cx="3616960" cy="146304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D44D88A-EFBF-495D-A384-EC3396D68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90" t="88981" r="89634" b="6111"/>
            <a:stretch/>
          </p:blipFill>
          <p:spPr>
            <a:xfrm>
              <a:off x="2125980" y="3954780"/>
              <a:ext cx="382848" cy="2209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42226B6-7B49-4D67-884A-718DA28EC994}"/>
                </a:ext>
              </a:extLst>
            </p:cNvPr>
            <p:cNvSpPr txBox="1"/>
            <p:nvPr/>
          </p:nvSpPr>
          <p:spPr>
            <a:xfrm>
              <a:off x="2621280" y="3114625"/>
              <a:ext cx="1158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…</a:t>
              </a:r>
              <a:endParaRPr lang="zh-TW" altLang="en-US" sz="3600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D7C5C62-556A-41DC-A824-4E0D6470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08" t="15046" r="37525" b="47156"/>
            <a:stretch/>
          </p:blipFill>
          <p:spPr>
            <a:xfrm>
              <a:off x="2125980" y="1531620"/>
              <a:ext cx="3779520" cy="1569720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03E062F-E66F-4F6D-95AE-1B63EFD2B0D0}"/>
              </a:ext>
            </a:extLst>
          </p:cNvPr>
          <p:cNvSpPr/>
          <p:nvPr/>
        </p:nvSpPr>
        <p:spPr>
          <a:xfrm>
            <a:off x="1783080" y="1844040"/>
            <a:ext cx="1836420" cy="436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25B7FC-F6DB-45C9-9D67-8D8F8AC9C14F}"/>
              </a:ext>
            </a:extLst>
          </p:cNvPr>
          <p:cNvSpPr txBox="1"/>
          <p:nvPr/>
        </p:nvSpPr>
        <p:spPr>
          <a:xfrm>
            <a:off x="5676900" y="1892910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accent1"/>
                </a:solidFill>
              </a:rPr>
              <a:t>n</a:t>
            </a:r>
            <a:r>
              <a:rPr lang="zh-TW" altLang="en-US" sz="1600" b="1" dirty="0">
                <a:solidFill>
                  <a:schemeClr val="accent1"/>
                </a:solidFill>
              </a:rPr>
              <a:t>：有優惠的天數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295ABA-F78D-4673-9EE1-20EEFC7EFA95}"/>
              </a:ext>
            </a:extLst>
          </p:cNvPr>
          <p:cNvSpPr/>
          <p:nvPr/>
        </p:nvSpPr>
        <p:spPr>
          <a:xfrm>
            <a:off x="2278380" y="2667000"/>
            <a:ext cx="952500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01EB7D-9AA3-4C51-8488-07B6F40DCA84}"/>
              </a:ext>
            </a:extLst>
          </p:cNvPr>
          <p:cNvSpPr txBox="1"/>
          <p:nvPr/>
        </p:nvSpPr>
        <p:spPr>
          <a:xfrm>
            <a:off x="5661660" y="2619649"/>
            <a:ext cx="250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B050"/>
                </a:solidFill>
              </a:rPr>
              <a:t>每次讀取一天的條件限制，直到ｎ天都讀完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BF14D9-1455-4D85-868C-7AA908455193}"/>
              </a:ext>
            </a:extLst>
          </p:cNvPr>
          <p:cNvSpPr/>
          <p:nvPr/>
        </p:nvSpPr>
        <p:spPr>
          <a:xfrm>
            <a:off x="1783080" y="2329206"/>
            <a:ext cx="3672840" cy="1945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優惠車位判斷</a:t>
            </a:r>
            <a:r>
              <a:rPr kumimoji="1" lang="en-US" altLang="zh-TW" sz="2400" dirty="0"/>
              <a:t>(</a:t>
            </a:r>
            <a:r>
              <a:rPr kumimoji="1" lang="zh-TW" altLang="en-US" sz="2400" dirty="0"/>
              <a:t>條件選擇、取餘數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0035A5-0FE6-462A-A2BF-523803618A6B}"/>
              </a:ext>
            </a:extLst>
          </p:cNvPr>
          <p:cNvSpPr txBox="1"/>
          <p:nvPr/>
        </p:nvSpPr>
        <p:spPr>
          <a:xfrm>
            <a:off x="3129216" y="1731061"/>
            <a:ext cx="124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B050"/>
                </a:solidFill>
              </a:rPr>
              <a:t>停車位</a:t>
            </a:r>
            <a:endParaRPr lang="en-US" altLang="zh-TW" sz="1600" b="1" dirty="0">
              <a:solidFill>
                <a:srgbClr val="00B050"/>
              </a:solidFill>
            </a:endParaRPr>
          </a:p>
          <a:p>
            <a:pPr algn="ctr"/>
            <a:r>
              <a:rPr lang="zh-TW" altLang="en-US" sz="1600" b="1" dirty="0">
                <a:solidFill>
                  <a:srgbClr val="00B050"/>
                </a:solidFill>
              </a:rPr>
              <a:t>區間起始值</a:t>
            </a:r>
            <a:endParaRPr lang="zh-TW" altLang="en-US" sz="1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7915E4-D0C8-4DA3-8C94-4B8E314D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8716"/>
              </p:ext>
            </p:extLst>
          </p:nvPr>
        </p:nvGraphicFramePr>
        <p:xfrm>
          <a:off x="3963240" y="2315836"/>
          <a:ext cx="2128155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25631">
                  <a:extLst>
                    <a:ext uri="{9D8B030D-6E8A-4147-A177-3AD203B41FA5}">
                      <a16:colId xmlns:a16="http://schemas.microsoft.com/office/drawing/2014/main" val="1094339470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1264822542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1253033020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3594896990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58652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B050"/>
                          </a:solidFill>
                        </a:rPr>
                        <a:t>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…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B050"/>
                          </a:solidFill>
                        </a:rPr>
                        <a:t>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332647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87F9C009-A1C4-4C70-B5A6-BD3384704870}"/>
              </a:ext>
            </a:extLst>
          </p:cNvPr>
          <p:cNvSpPr/>
          <p:nvPr/>
        </p:nvSpPr>
        <p:spPr>
          <a:xfrm>
            <a:off x="4494480" y="2074926"/>
            <a:ext cx="182880" cy="197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AD065E4-00DF-41E5-A305-A71A8B8FB0BD}"/>
              </a:ext>
            </a:extLst>
          </p:cNvPr>
          <p:cNvSpPr/>
          <p:nvPr/>
        </p:nvSpPr>
        <p:spPr>
          <a:xfrm>
            <a:off x="4935877" y="2074926"/>
            <a:ext cx="182880" cy="197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D1CC4B9C-0EC6-4F3F-B5A2-A571F8701263}"/>
              </a:ext>
            </a:extLst>
          </p:cNvPr>
          <p:cNvSpPr/>
          <p:nvPr/>
        </p:nvSpPr>
        <p:spPr>
          <a:xfrm>
            <a:off x="5377274" y="2076774"/>
            <a:ext cx="182880" cy="197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BB3144-4EBE-4CE9-9466-012C4A3758BD}"/>
              </a:ext>
            </a:extLst>
          </p:cNvPr>
          <p:cNvSpPr/>
          <p:nvPr/>
        </p:nvSpPr>
        <p:spPr>
          <a:xfrm>
            <a:off x="5650128" y="17310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B050"/>
                </a:solidFill>
              </a:rPr>
              <a:t>停車位</a:t>
            </a:r>
            <a:endParaRPr lang="en-US" altLang="zh-TW" sz="1600" b="1" dirty="0">
              <a:solidFill>
                <a:srgbClr val="00B050"/>
              </a:solidFill>
            </a:endParaRPr>
          </a:p>
          <a:p>
            <a:pPr algn="ctr"/>
            <a:r>
              <a:rPr lang="zh-TW" altLang="en-US" sz="1600" b="1" dirty="0">
                <a:solidFill>
                  <a:srgbClr val="00B050"/>
                </a:solidFill>
              </a:rPr>
              <a:t>區間終點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838A2C-E777-49D6-85C1-0DF301F999AD}"/>
              </a:ext>
            </a:extLst>
          </p:cNvPr>
          <p:cNvSpPr txBox="1"/>
          <p:nvPr/>
        </p:nvSpPr>
        <p:spPr>
          <a:xfrm>
            <a:off x="4389672" y="1528419"/>
            <a:ext cx="124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70C0"/>
                </a:solidFill>
              </a:rPr>
              <a:t>可能有優惠的區間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9F297C-EEC1-4696-8E04-C34D5FAE6529}"/>
              </a:ext>
            </a:extLst>
          </p:cNvPr>
          <p:cNvSpPr txBox="1"/>
          <p:nvPr/>
        </p:nvSpPr>
        <p:spPr>
          <a:xfrm>
            <a:off x="5428711" y="3426425"/>
            <a:ext cx="312118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若此停車格編號不被</a:t>
            </a:r>
            <a:r>
              <a:rPr lang="en-US" altLang="zh-TW" b="1" dirty="0"/>
              <a:t>c</a:t>
            </a:r>
            <a:r>
              <a:rPr lang="zh-TW" altLang="en-US" b="1" dirty="0"/>
              <a:t>整除，則印出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11A1DD-B4AE-4773-9488-8F75E2743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3" t="52110" r="31476" b="21783"/>
          <a:stretch/>
        </p:blipFill>
        <p:spPr>
          <a:xfrm>
            <a:off x="1556175" y="3013371"/>
            <a:ext cx="3763153" cy="108418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AEF9297-14B9-48F1-BCD9-86740C7D2179}"/>
              </a:ext>
            </a:extLst>
          </p:cNvPr>
          <p:cNvSpPr/>
          <p:nvPr/>
        </p:nvSpPr>
        <p:spPr>
          <a:xfrm>
            <a:off x="2019300" y="3726589"/>
            <a:ext cx="1431240" cy="24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3C66B3-9283-48DB-8BC1-76FD46363EEF}"/>
              </a:ext>
            </a:extLst>
          </p:cNvPr>
          <p:cNvSpPr txBox="1"/>
          <p:nvPr/>
        </p:nvSpPr>
        <p:spPr>
          <a:xfrm>
            <a:off x="5428711" y="3013371"/>
            <a:ext cx="29565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遍歷停車位中可能有優惠的區間</a:t>
            </a:r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優惠車位判斷</a:t>
            </a:r>
            <a:r>
              <a:rPr kumimoji="1" lang="en-US" altLang="zh-TW" sz="2400" dirty="0"/>
              <a:t>(</a:t>
            </a:r>
            <a:r>
              <a:rPr kumimoji="1" lang="zh-TW" altLang="en-US" sz="2400" dirty="0"/>
              <a:t>條件選擇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11A1DD-B4AE-4773-9488-8F75E2743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3" t="40630" r="1384" b="16441"/>
          <a:stretch/>
        </p:blipFill>
        <p:spPr>
          <a:xfrm>
            <a:off x="1473990" y="1680396"/>
            <a:ext cx="5766645" cy="178270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4B472-C7B5-4C3C-989F-7217C5A70507}"/>
              </a:ext>
            </a:extLst>
          </p:cNvPr>
          <p:cNvSpPr txBox="1"/>
          <p:nvPr/>
        </p:nvSpPr>
        <p:spPr>
          <a:xfrm>
            <a:off x="5314411" y="2607088"/>
            <a:ext cx="348668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若此停車格編號可以被</a:t>
            </a:r>
            <a:r>
              <a:rPr lang="en-US" altLang="zh-TW" b="1" dirty="0"/>
              <a:t>c</a:t>
            </a:r>
            <a:r>
              <a:rPr lang="zh-TW" altLang="en-US" b="1" dirty="0"/>
              <a:t>整除，表示無優惠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accent6"/>
                </a:solidFill>
              </a:rPr>
              <a:t>Tips:</a:t>
            </a:r>
            <a:r>
              <a:rPr lang="zh-TW" altLang="en-US" b="1" dirty="0">
                <a:solidFill>
                  <a:schemeClr val="accent6"/>
                </a:solidFill>
              </a:rPr>
              <a:t>用變數</a:t>
            </a:r>
            <a:r>
              <a:rPr lang="en-US" altLang="zh-TW" b="1" dirty="0">
                <a:solidFill>
                  <a:schemeClr val="accent6"/>
                </a:solidFill>
              </a:rPr>
              <a:t>k</a:t>
            </a:r>
            <a:r>
              <a:rPr lang="zh-TW" altLang="en-US" b="1" dirty="0">
                <a:solidFill>
                  <a:schemeClr val="accent6"/>
                </a:solidFill>
              </a:rPr>
              <a:t>紀錄共有幾個無優惠的車位</a:t>
            </a:r>
            <a:endParaRPr lang="en-US" altLang="zh-TW" b="1" dirty="0">
              <a:solidFill>
                <a:schemeClr val="accent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AE1B25-9DB2-439A-8323-14DEAABBF255}"/>
              </a:ext>
            </a:extLst>
          </p:cNvPr>
          <p:cNvSpPr/>
          <p:nvPr/>
        </p:nvSpPr>
        <p:spPr>
          <a:xfrm>
            <a:off x="1888125" y="2815403"/>
            <a:ext cx="1350375" cy="2514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67D99E5-1627-4E07-B3C0-F117CBDF3192}"/>
              </a:ext>
            </a:extLst>
          </p:cNvPr>
          <p:cNvCxnSpPr>
            <a:cxnSpLocks/>
          </p:cNvCxnSpPr>
          <p:nvPr/>
        </p:nvCxnSpPr>
        <p:spPr>
          <a:xfrm flipV="1">
            <a:off x="3238500" y="2990663"/>
            <a:ext cx="20759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F51983-7826-4DF0-BE1F-5E8A7E8692E3}"/>
              </a:ext>
            </a:extLst>
          </p:cNvPr>
          <p:cNvSpPr txBox="1"/>
          <p:nvPr/>
        </p:nvSpPr>
        <p:spPr>
          <a:xfrm>
            <a:off x="3310410" y="3553078"/>
            <a:ext cx="413765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如果</a:t>
            </a:r>
            <a:r>
              <a:rPr lang="zh-TW" altLang="en-US" b="1" dirty="0">
                <a:solidFill>
                  <a:schemeClr val="accent6"/>
                </a:solidFill>
              </a:rPr>
              <a:t>無優惠的車位數</a:t>
            </a:r>
            <a:r>
              <a:rPr lang="en-US" altLang="zh-TW" b="1" dirty="0">
                <a:solidFill>
                  <a:schemeClr val="accent6"/>
                </a:solidFill>
              </a:rPr>
              <a:t>(k)</a:t>
            </a:r>
            <a:r>
              <a:rPr lang="en-US" altLang="zh-TW" b="1" dirty="0"/>
              <a:t>=</a:t>
            </a:r>
            <a:r>
              <a:rPr lang="zh-TW" altLang="en-US" b="1" dirty="0"/>
              <a:t>在區間中的車位數</a:t>
            </a:r>
            <a:r>
              <a:rPr lang="en-US" altLang="zh-TW" b="1" dirty="0"/>
              <a:t>(b-a-1)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zh-TW" altLang="en-US" b="1" dirty="0"/>
              <a:t>則印出</a:t>
            </a:r>
            <a:r>
              <a:rPr lang="en-US" altLang="zh-TW" b="1" dirty="0"/>
              <a:t>”No free parking space.”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1228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55DC317-3B83-4CD3-938A-DB769090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57" y="542717"/>
            <a:ext cx="6330448" cy="394860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1792628" y="1840328"/>
            <a:ext cx="173381" cy="2419252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2274523" y="2662903"/>
            <a:ext cx="176732" cy="100788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967345" y="2865288"/>
            <a:ext cx="109881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70C0"/>
                </a:solidFill>
              </a:rPr>
              <a:t>迴圈讀取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53892" y="2843681"/>
            <a:ext cx="109748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C00000"/>
                </a:solidFill>
              </a:rPr>
              <a:t>優惠車位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pPr algn="ctr"/>
            <a:r>
              <a:rPr lang="zh-TW" altLang="en-US" sz="1800" b="1" dirty="0">
                <a:solidFill>
                  <a:srgbClr val="C00000"/>
                </a:solidFill>
              </a:rPr>
              <a:t>判斷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198307" y="4072058"/>
            <a:ext cx="2588570" cy="30777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印完一天的資料後記得要換行</a:t>
            </a:r>
          </a:p>
        </p:txBody>
      </p:sp>
      <p:sp>
        <p:nvSpPr>
          <p:cNvPr id="13" name="右大括弧 12"/>
          <p:cNvSpPr/>
          <p:nvPr/>
        </p:nvSpPr>
        <p:spPr>
          <a:xfrm>
            <a:off x="7748252" y="1841606"/>
            <a:ext cx="176732" cy="241797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>
            <a:off x="5931079" y="2662903"/>
            <a:ext cx="173380" cy="1007889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5819AC8E-671D-469D-87D5-CA8B6C7DB68A}"/>
              </a:ext>
            </a:extLst>
          </p:cNvPr>
          <p:cNvSpPr/>
          <p:nvPr/>
        </p:nvSpPr>
        <p:spPr>
          <a:xfrm>
            <a:off x="2283637" y="3855980"/>
            <a:ext cx="180149" cy="225077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866F9EBB-26C8-4AF6-8637-BE5CF95ABD5B}"/>
              </a:ext>
            </a:extLst>
          </p:cNvPr>
          <p:cNvSpPr/>
          <p:nvPr/>
        </p:nvSpPr>
        <p:spPr>
          <a:xfrm>
            <a:off x="3833075" y="3846981"/>
            <a:ext cx="176732" cy="225077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369</Words>
  <Application>Microsoft Office PowerPoint</Application>
  <PresentationFormat>如螢幕大小 (16:9)</PresentationFormat>
  <Paragraphs>64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Tinos</vt:lpstr>
      <vt:lpstr>微軟正黑體</vt:lpstr>
      <vt:lpstr>微軟正黑體</vt:lpstr>
      <vt:lpstr>新細明體</vt:lpstr>
      <vt:lpstr>Arial</vt:lpstr>
      <vt:lpstr>Times New Roman</vt:lpstr>
      <vt:lpstr>Wingdings</vt:lpstr>
      <vt:lpstr>Quintus template</vt:lpstr>
      <vt:lpstr>TOI推廣計畫 解題-免費停車</vt:lpstr>
      <vt:lpstr>題 目</vt:lpstr>
      <vt:lpstr>PowerPoint 簡報</vt:lpstr>
      <vt:lpstr>解題重點:</vt:lpstr>
      <vt:lpstr>迴圈讀取</vt:lpstr>
      <vt:lpstr>優惠車位判斷(條件選擇、取餘數)</vt:lpstr>
      <vt:lpstr>優惠車位判斷(條件選擇)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106</cp:revision>
  <cp:lastPrinted>2019-04-10T12:19:35Z</cp:lastPrinted>
  <dcterms:modified xsi:type="dcterms:W3CDTF">2019-11-03T03:38:47Z</dcterms:modified>
</cp:coreProperties>
</file>