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8" r:id="rId4"/>
    <p:sldId id="288" r:id="rId5"/>
    <p:sldId id="274" r:id="rId6"/>
    <p:sldId id="289" r:id="rId7"/>
    <p:sldId id="28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88"/>
            <p14:sldId id="274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-PPAP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22483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611C51-C76B-4591-ABB8-4C6E6FBF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730" y="1955475"/>
            <a:ext cx="2084070" cy="208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6C9B4F-DF83-46E4-A30F-A5B4EAA2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36729">
            <a:off x="5060233" y="1008796"/>
            <a:ext cx="1154430" cy="11544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A88806-3961-4870-AC92-1749803F8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12081">
            <a:off x="7482202" y="1044149"/>
            <a:ext cx="1177495" cy="1177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6E0EE0-108B-403F-9714-2DC53EF951D8}"/>
              </a:ext>
            </a:extLst>
          </p:cNvPr>
          <p:cNvSpPr/>
          <p:nvPr/>
        </p:nvSpPr>
        <p:spPr>
          <a:xfrm>
            <a:off x="1478280" y="486826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在菜市場工作的小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聽到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《Pen-Pineapple-Apple-Pen》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這首歌後為之瘋狂，於是決定在菜市場發放號碼牌，再依照號碼牌上的數字分送出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Pen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Pineapple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Pineapple pen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。每一輪每一種物品的發放數量都是前一輪加一個（四種物品循環算一輪），也就是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發放到第</a:t>
            </a:r>
            <a:r>
              <a:rPr lang="en-US" altLang="zh-TW" sz="1600" i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輪時每一種都會送出</a:t>
            </a:r>
            <a:r>
              <a:rPr lang="en-US" altLang="zh-TW" sz="1600" i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，舉例說明前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27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個發放的物品如下：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38CC36-AD4C-4BF3-8E38-8EC2DFFA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1810265"/>
            <a:ext cx="6629400" cy="19184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005B52-D023-4F9C-9D6D-78A9491DE95F}"/>
              </a:ext>
            </a:extLst>
          </p:cNvPr>
          <p:cNvSpPr/>
          <p:nvPr/>
        </p:nvSpPr>
        <p:spPr>
          <a:xfrm>
            <a:off x="1552575" y="3728685"/>
            <a:ext cx="6785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若拿到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號的號碼牌，之後便可領到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Pineapple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。為了預知自己會拿到的物品，請你寫一支程式判斷當前拿到的號碼牌會得到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Pen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Pineapple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Apple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Pineapple pen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8D6FB-8E08-4749-9840-A0F186829422}"/>
              </a:ext>
            </a:extLst>
          </p:cNvPr>
          <p:cNvSpPr/>
          <p:nvPr/>
        </p:nvSpPr>
        <p:spPr>
          <a:xfrm>
            <a:off x="1691640" y="2903220"/>
            <a:ext cx="1546860" cy="23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82139" y="898089"/>
            <a:ext cx="664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zh-TW" altLang="en-US" sz="1600" dirty="0"/>
              <a:t>輸入一個正整數</a:t>
            </a:r>
            <a:r>
              <a:rPr lang="en-US" altLang="zh-TW" sz="1600" i="1" dirty="0"/>
              <a:t>N</a:t>
            </a:r>
            <a:r>
              <a:rPr lang="en-US" altLang="zh-TW" sz="1600" dirty="0"/>
              <a:t>(1≤ </a:t>
            </a:r>
            <a:r>
              <a:rPr lang="en-US" altLang="zh-TW" sz="1600" i="1" dirty="0"/>
              <a:t>N </a:t>
            </a:r>
            <a:r>
              <a:rPr lang="zh-TW" altLang="en-US" sz="1600" dirty="0"/>
              <a:t>≤ </a:t>
            </a:r>
            <a:r>
              <a:rPr lang="en-US" altLang="zh-TW" sz="1600" dirty="0"/>
              <a:t>10000)</a:t>
            </a:r>
            <a:r>
              <a:rPr lang="zh-TW" altLang="en-US" sz="1600" dirty="0"/>
              <a:t>，代表拿到的號碼牌的數字。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2139" y="1544420"/>
            <a:ext cx="664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  <a:endParaRPr lang="zh-TW" altLang="en-US" dirty="0"/>
          </a:p>
          <a:p>
            <a:r>
              <a:rPr lang="zh-TW" altLang="en-US" sz="1600" dirty="0"/>
              <a:t> 根據拿到的號碼，輸出</a:t>
            </a:r>
            <a:r>
              <a:rPr lang="en-US" altLang="zh-TW" sz="1600" dirty="0"/>
              <a:t>Pen</a:t>
            </a:r>
            <a:r>
              <a:rPr lang="zh-TW" altLang="en-US" sz="1600" dirty="0"/>
              <a:t>、</a:t>
            </a:r>
            <a:r>
              <a:rPr lang="en-US" altLang="zh-TW" sz="1600" dirty="0"/>
              <a:t>Pineapple</a:t>
            </a:r>
            <a:r>
              <a:rPr lang="zh-TW" altLang="en-US" sz="1600" dirty="0"/>
              <a:t>、</a:t>
            </a:r>
            <a:r>
              <a:rPr lang="en-US" altLang="zh-TW" sz="1600" dirty="0"/>
              <a:t>Apple</a:t>
            </a:r>
            <a:r>
              <a:rPr lang="zh-TW" altLang="en-US" sz="1600" dirty="0"/>
              <a:t>或</a:t>
            </a:r>
            <a:r>
              <a:rPr lang="en-US" altLang="zh-TW" sz="1600" dirty="0"/>
              <a:t>Pineapple pen</a:t>
            </a:r>
            <a:r>
              <a:rPr lang="zh-TW" altLang="en-US" sz="1600" dirty="0"/>
              <a:t>。</a:t>
            </a:r>
            <a:endParaRPr lang="zh-TW" altLang="zh-TW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0636"/>
              </p:ext>
            </p:extLst>
          </p:nvPr>
        </p:nvGraphicFramePr>
        <p:xfrm>
          <a:off x="3044317" y="2487930"/>
          <a:ext cx="3694166" cy="1708511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87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Pen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4076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r>
                        <a:rPr lang="en-US" alt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08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迴圈計算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B558A-E1CA-43E3-9BFD-918E68BE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55" y="2069345"/>
            <a:ext cx="6629400" cy="19184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D709D67-777D-4F44-839D-E39EADCA2A56}"/>
              </a:ext>
            </a:extLst>
          </p:cNvPr>
          <p:cNvSpPr txBox="1"/>
          <p:nvPr/>
        </p:nvSpPr>
        <p:spPr>
          <a:xfrm>
            <a:off x="1754294" y="1504074"/>
            <a:ext cx="252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每一輪的數量都是前一輪</a:t>
            </a:r>
            <a:r>
              <a:rPr lang="en-US" altLang="zh-TW" b="1" dirty="0">
                <a:solidFill>
                  <a:srgbClr val="FF0000"/>
                </a:solidFill>
              </a:rPr>
              <a:t>+4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E7A885-4F1B-4FC1-806E-A411FFCC05C8}"/>
              </a:ext>
            </a:extLst>
          </p:cNvPr>
          <p:cNvSpPr txBox="1"/>
          <p:nvPr/>
        </p:nvSpPr>
        <p:spPr>
          <a:xfrm>
            <a:off x="1341120" y="210984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F13853D4-6D4F-4A51-AFF3-E41A44732C48}"/>
              </a:ext>
            </a:extLst>
          </p:cNvPr>
          <p:cNvSpPr/>
          <p:nvPr/>
        </p:nvSpPr>
        <p:spPr>
          <a:xfrm>
            <a:off x="1645920" y="2110066"/>
            <a:ext cx="108375" cy="30777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3E620F0E-072B-41DA-A5C7-EED3D8FBDEC1}"/>
              </a:ext>
            </a:extLst>
          </p:cNvPr>
          <p:cNvSpPr/>
          <p:nvPr/>
        </p:nvSpPr>
        <p:spPr>
          <a:xfrm>
            <a:off x="1645919" y="2512204"/>
            <a:ext cx="108375" cy="40865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21F7A1-EA4D-47A6-8F8E-B752DDE744B9}"/>
              </a:ext>
            </a:extLst>
          </p:cNvPr>
          <p:cNvSpPr txBox="1"/>
          <p:nvPr/>
        </p:nvSpPr>
        <p:spPr>
          <a:xfrm>
            <a:off x="1341120" y="2562641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8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DBF66125-227E-47EA-AD58-8AA132A566B7}"/>
              </a:ext>
            </a:extLst>
          </p:cNvPr>
          <p:cNvSpPr/>
          <p:nvPr/>
        </p:nvSpPr>
        <p:spPr>
          <a:xfrm>
            <a:off x="1630678" y="2981816"/>
            <a:ext cx="131235" cy="640372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118407-9E28-4972-BB5D-84BB94EC4B5B}"/>
              </a:ext>
            </a:extLst>
          </p:cNvPr>
          <p:cNvSpPr txBox="1"/>
          <p:nvPr/>
        </p:nvSpPr>
        <p:spPr>
          <a:xfrm>
            <a:off x="1274233" y="3148113"/>
            <a:ext cx="44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AE611059-108D-4479-AF0D-1E8ACDF884F4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1341120" y="2263730"/>
            <a:ext cx="12700" cy="452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D703E6C2-35BB-4E6F-A796-0A6ED6F2413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1274234" y="2716530"/>
            <a:ext cx="66887" cy="585472"/>
          </a:xfrm>
          <a:prstGeom prst="curvedConnector3">
            <a:avLst>
              <a:gd name="adj1" fmla="val 4417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6618D3-D549-425C-809E-8555CF33DBF9}"/>
              </a:ext>
            </a:extLst>
          </p:cNvPr>
          <p:cNvSpPr txBox="1"/>
          <p:nvPr/>
        </p:nvSpPr>
        <p:spPr>
          <a:xfrm>
            <a:off x="716289" y="2336241"/>
            <a:ext cx="416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+4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09A86C-0702-417F-B8B5-5D499E6A0527}"/>
              </a:ext>
            </a:extLst>
          </p:cNvPr>
          <p:cNvSpPr txBox="1"/>
          <p:nvPr/>
        </p:nvSpPr>
        <p:spPr>
          <a:xfrm>
            <a:off x="629923" y="2855377"/>
            <a:ext cx="416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+4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7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05CCE0-3DD1-462A-B07D-A92F10CB3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" t="20957" r="47819" b="30802"/>
          <a:stretch/>
        </p:blipFill>
        <p:spPr>
          <a:xfrm>
            <a:off x="4325738" y="442889"/>
            <a:ext cx="2007209" cy="212213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8F3243C-7F8D-414F-83DB-554336CF46D0}"/>
              </a:ext>
            </a:extLst>
          </p:cNvPr>
          <p:cNvSpPr txBox="1"/>
          <p:nvPr/>
        </p:nvSpPr>
        <p:spPr>
          <a:xfrm>
            <a:off x="1389281" y="842238"/>
            <a:ext cx="2865456" cy="132343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n</a:t>
            </a:r>
            <a:r>
              <a:rPr lang="zh-TW" altLang="en-US" sz="1600" b="1" dirty="0"/>
              <a:t>：號碼牌上的數字</a:t>
            </a:r>
            <a:endParaRPr lang="en-US" altLang="zh-TW" sz="1600" b="1" dirty="0"/>
          </a:p>
          <a:p>
            <a:r>
              <a:rPr lang="en-US" altLang="zh-TW" sz="1600" b="1" dirty="0">
                <a:solidFill>
                  <a:srgbClr val="00B050"/>
                </a:solidFill>
              </a:rPr>
              <a:t>k</a:t>
            </a:r>
            <a:r>
              <a:rPr lang="zh-TW" altLang="en-US" sz="1600" b="1" dirty="0"/>
              <a:t>：第幾輪</a:t>
            </a:r>
            <a:endParaRPr lang="en-US" altLang="zh-TW" sz="1600" b="1" dirty="0"/>
          </a:p>
          <a:p>
            <a:r>
              <a:rPr lang="en-US" altLang="zh-TW" sz="1600" b="1" dirty="0">
                <a:solidFill>
                  <a:srgbClr val="0070C0"/>
                </a:solidFill>
              </a:rPr>
              <a:t>s</a:t>
            </a:r>
            <a:r>
              <a:rPr lang="zh-TW" altLang="en-US" sz="1600" b="1" dirty="0"/>
              <a:t>：每一輪的數量</a:t>
            </a:r>
            <a:endParaRPr lang="en-US" altLang="zh-TW" sz="1600" b="1" dirty="0"/>
          </a:p>
          <a:p>
            <a:r>
              <a:rPr lang="en-US" altLang="zh-TW" sz="1600" b="1" dirty="0" err="1">
                <a:solidFill>
                  <a:srgbClr val="FF0000"/>
                </a:solidFill>
              </a:rPr>
              <a:t>tmp</a:t>
            </a:r>
            <a:r>
              <a:rPr lang="zh-TW" altLang="en-US" sz="1600" b="1" dirty="0"/>
              <a:t>：加上當輪數量後的數字</a:t>
            </a:r>
            <a:endParaRPr lang="en-US" altLang="zh-TW" sz="1600" b="1" dirty="0"/>
          </a:p>
          <a:p>
            <a:r>
              <a:rPr lang="en-US" altLang="zh-TW" sz="1600" b="1" dirty="0" err="1"/>
              <a:t>ans</a:t>
            </a:r>
            <a:r>
              <a:rPr lang="zh-TW" altLang="en-US" sz="1600" b="1" dirty="0"/>
              <a:t>：</a:t>
            </a:r>
            <a:endParaRPr lang="en-US" altLang="zh-TW" sz="16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C92EDF-2E30-4106-92EE-D07B648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54" y="2571750"/>
            <a:ext cx="6629400" cy="19184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C406F9-7B21-4DAB-8233-957C322AA06B}"/>
              </a:ext>
            </a:extLst>
          </p:cNvPr>
          <p:cNvSpPr txBox="1"/>
          <p:nvPr/>
        </p:nvSpPr>
        <p:spPr>
          <a:xfrm>
            <a:off x="1389281" y="2571750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3EE35B65-8FCF-4F8C-90E1-ADC3BDEAB50A}"/>
              </a:ext>
            </a:extLst>
          </p:cNvPr>
          <p:cNvSpPr/>
          <p:nvPr/>
        </p:nvSpPr>
        <p:spPr>
          <a:xfrm>
            <a:off x="1694081" y="2571975"/>
            <a:ext cx="108375" cy="307777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6C11733C-7A71-4B3C-875A-31818298C21B}"/>
              </a:ext>
            </a:extLst>
          </p:cNvPr>
          <p:cNvSpPr/>
          <p:nvPr/>
        </p:nvSpPr>
        <p:spPr>
          <a:xfrm>
            <a:off x="1694080" y="2974113"/>
            <a:ext cx="108375" cy="408652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56AC04-DB6A-4E2E-AB10-A5C40A232211}"/>
              </a:ext>
            </a:extLst>
          </p:cNvPr>
          <p:cNvSpPr txBox="1"/>
          <p:nvPr/>
        </p:nvSpPr>
        <p:spPr>
          <a:xfrm>
            <a:off x="1389281" y="3024550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8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E951BF29-B9A5-47E1-87B1-11BB328A74E8}"/>
              </a:ext>
            </a:extLst>
          </p:cNvPr>
          <p:cNvSpPr/>
          <p:nvPr/>
        </p:nvSpPr>
        <p:spPr>
          <a:xfrm>
            <a:off x="1678839" y="3443725"/>
            <a:ext cx="131235" cy="640372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8F74A8-31C1-43D6-8B09-8907209F545C}"/>
              </a:ext>
            </a:extLst>
          </p:cNvPr>
          <p:cNvSpPr txBox="1"/>
          <p:nvPr/>
        </p:nvSpPr>
        <p:spPr>
          <a:xfrm>
            <a:off x="1322394" y="3610022"/>
            <a:ext cx="44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12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4A2A31-8E03-4686-9B70-B78289858476}"/>
              </a:ext>
            </a:extLst>
          </p:cNvPr>
          <p:cNvSpPr/>
          <p:nvPr/>
        </p:nvSpPr>
        <p:spPr>
          <a:xfrm>
            <a:off x="2682240" y="2571750"/>
            <a:ext cx="18288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45223C7-2B29-469D-881B-331AE04096CD}"/>
              </a:ext>
            </a:extLst>
          </p:cNvPr>
          <p:cNvSpPr/>
          <p:nvPr/>
        </p:nvSpPr>
        <p:spPr>
          <a:xfrm>
            <a:off x="2689861" y="2878038"/>
            <a:ext cx="18288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E24145A-D92C-4B84-8ED0-025E95B29B49}"/>
              </a:ext>
            </a:extLst>
          </p:cNvPr>
          <p:cNvSpPr/>
          <p:nvPr/>
        </p:nvSpPr>
        <p:spPr>
          <a:xfrm>
            <a:off x="2674622" y="3354441"/>
            <a:ext cx="18288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62B3024-8850-4C1B-815E-BC3D5ADB576B}"/>
              </a:ext>
            </a:extLst>
          </p:cNvPr>
          <p:cNvSpPr/>
          <p:nvPr/>
        </p:nvSpPr>
        <p:spPr>
          <a:xfrm>
            <a:off x="2689861" y="4137132"/>
            <a:ext cx="18288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BA6EC4B-5508-46EB-9EA4-A238BB646095}"/>
              </a:ext>
            </a:extLst>
          </p:cNvPr>
          <p:cNvSpPr/>
          <p:nvPr/>
        </p:nvSpPr>
        <p:spPr>
          <a:xfrm>
            <a:off x="1428230" y="2571750"/>
            <a:ext cx="182880" cy="3077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26052A3-C8DD-43E0-A538-E4A5814EF142}"/>
              </a:ext>
            </a:extLst>
          </p:cNvPr>
          <p:cNvSpPr/>
          <p:nvPr/>
        </p:nvSpPr>
        <p:spPr>
          <a:xfrm>
            <a:off x="1432883" y="3031926"/>
            <a:ext cx="182880" cy="3077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E7BA885-6FFF-432D-B116-02DB63BCB1CB}"/>
              </a:ext>
            </a:extLst>
          </p:cNvPr>
          <p:cNvSpPr/>
          <p:nvPr/>
        </p:nvSpPr>
        <p:spPr>
          <a:xfrm>
            <a:off x="1360494" y="3617398"/>
            <a:ext cx="279823" cy="3077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AF9F31F-95FF-442B-985A-64B7F7D8C1BD}"/>
              </a:ext>
            </a:extLst>
          </p:cNvPr>
          <p:cNvSpPr/>
          <p:nvPr/>
        </p:nvSpPr>
        <p:spPr>
          <a:xfrm>
            <a:off x="6705600" y="2594610"/>
            <a:ext cx="182880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4E72FB9-1B33-4FDC-AB96-6E2CB79E4BE3}"/>
              </a:ext>
            </a:extLst>
          </p:cNvPr>
          <p:cNvSpPr/>
          <p:nvPr/>
        </p:nvSpPr>
        <p:spPr>
          <a:xfrm>
            <a:off x="6705600" y="3114207"/>
            <a:ext cx="251460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21DD6A5-E63C-4699-A1C9-035C34584C89}"/>
              </a:ext>
            </a:extLst>
          </p:cNvPr>
          <p:cNvSpPr/>
          <p:nvPr/>
        </p:nvSpPr>
        <p:spPr>
          <a:xfrm>
            <a:off x="6679985" y="3899436"/>
            <a:ext cx="291677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六角 25">
            <a:extLst>
              <a:ext uri="{FF2B5EF4-FFF2-40B4-BE49-F238E27FC236}">
                <a16:creationId xmlns:a16="http://schemas.microsoft.com/office/drawing/2014/main" id="{A8A39DC8-9CA6-4E3C-8E3F-27292A769D62}"/>
              </a:ext>
            </a:extLst>
          </p:cNvPr>
          <p:cNvSpPr/>
          <p:nvPr/>
        </p:nvSpPr>
        <p:spPr>
          <a:xfrm>
            <a:off x="3326545" y="3073105"/>
            <a:ext cx="433601" cy="385472"/>
          </a:xfrm>
          <a:prstGeom prst="star6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ECD72-6FEA-489E-A7E8-1318B7CEAC40}"/>
              </a:ext>
            </a:extLst>
          </p:cNvPr>
          <p:cNvSpPr txBox="1"/>
          <p:nvPr/>
        </p:nvSpPr>
        <p:spPr>
          <a:xfrm>
            <a:off x="6403948" y="592726"/>
            <a:ext cx="208473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EX</a:t>
            </a:r>
            <a:r>
              <a:rPr lang="zh-TW" altLang="en-US" dirty="0">
                <a:highlight>
                  <a:srgbClr val="FFFF00"/>
                </a:highlight>
              </a:rPr>
              <a:t>：</a:t>
            </a:r>
            <a:r>
              <a:rPr lang="en-US" altLang="zh-TW" dirty="0">
                <a:highlight>
                  <a:srgbClr val="FFFF00"/>
                </a:highlight>
              </a:rPr>
              <a:t>n=10</a:t>
            </a:r>
          </a:p>
          <a:p>
            <a:r>
              <a:rPr lang="zh-TW" altLang="en-US" b="1" dirty="0"/>
              <a:t>到</a:t>
            </a:r>
            <a:r>
              <a:rPr lang="zh-TW" altLang="en-US" b="1" dirty="0">
                <a:solidFill>
                  <a:srgbClr val="00B050"/>
                </a:solidFill>
              </a:rPr>
              <a:t>第</a:t>
            </a:r>
            <a:r>
              <a:rPr lang="en-US" altLang="zh-TW" b="1" dirty="0">
                <a:solidFill>
                  <a:srgbClr val="00B050"/>
                </a:solidFill>
              </a:rPr>
              <a:t>2</a:t>
            </a:r>
            <a:r>
              <a:rPr lang="zh-TW" altLang="en-US" b="1" dirty="0">
                <a:solidFill>
                  <a:srgbClr val="00B050"/>
                </a:solidFill>
              </a:rPr>
              <a:t>輪</a:t>
            </a:r>
            <a:r>
              <a:rPr lang="zh-TW" altLang="en-US" b="1" dirty="0"/>
              <a:t>時：</a:t>
            </a:r>
            <a:r>
              <a:rPr lang="en-US" altLang="zh-TW" b="1" dirty="0">
                <a:solidFill>
                  <a:schemeClr val="tx1"/>
                </a:solidFill>
              </a:rPr>
              <a:t>tmp</a:t>
            </a:r>
            <a:r>
              <a:rPr lang="en-US" altLang="zh-TW" b="1" dirty="0"/>
              <a:t>+</a:t>
            </a:r>
            <a:r>
              <a:rPr lang="en-US" altLang="zh-TW" b="1" dirty="0">
                <a:solidFill>
                  <a:schemeClr val="accent1"/>
                </a:solidFill>
              </a:rPr>
              <a:t>8</a:t>
            </a:r>
            <a:r>
              <a:rPr lang="en-US" altLang="zh-TW" b="1" dirty="0"/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12</a:t>
            </a:r>
          </a:p>
          <a:p>
            <a:r>
              <a:rPr lang="en-US" altLang="zh-TW" dirty="0" err="1"/>
              <a:t>tmp</a:t>
            </a:r>
            <a:r>
              <a:rPr lang="en-US" altLang="zh-TW" dirty="0"/>
              <a:t>(12)</a:t>
            </a:r>
            <a:r>
              <a:rPr lang="zh-TW" altLang="en-US" b="1" dirty="0"/>
              <a:t> </a:t>
            </a:r>
            <a:r>
              <a:rPr lang="en-US" altLang="zh-TW" b="1" dirty="0"/>
              <a:t>&gt;=</a:t>
            </a:r>
            <a:r>
              <a:rPr lang="zh-TW" altLang="en-US" b="1" dirty="0"/>
              <a:t> </a:t>
            </a:r>
            <a:r>
              <a:rPr lang="en-US" altLang="zh-TW" dirty="0"/>
              <a:t>n(10)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0E1B6C-1CDA-404B-B5AC-CF7CEFECD86E}"/>
              </a:ext>
            </a:extLst>
          </p:cNvPr>
          <p:cNvSpPr/>
          <p:nvPr/>
        </p:nvSpPr>
        <p:spPr>
          <a:xfrm>
            <a:off x="6547484" y="1685647"/>
            <a:ext cx="1756411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讓</a:t>
            </a:r>
            <a:r>
              <a:rPr lang="en-US" altLang="zh-TW" b="1" dirty="0" err="1">
                <a:solidFill>
                  <a:schemeClr val="tx1"/>
                </a:solidFill>
              </a:rPr>
              <a:t>tmp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12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s(</a:t>
            </a:r>
            <a:r>
              <a:rPr lang="en-US" altLang="zh-TW" b="1" dirty="0">
                <a:solidFill>
                  <a:schemeClr val="accent1"/>
                </a:solidFill>
              </a:rPr>
              <a:t>8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退回上一輪的總數，</a:t>
            </a:r>
            <a:endParaRPr lang="en-US" altLang="zh-TW" dirty="0"/>
          </a:p>
          <a:p>
            <a:r>
              <a:rPr lang="zh-TW" altLang="en-US" dirty="0"/>
              <a:t>停在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並跳出迴圈。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ACDB99C7-35AA-45DF-A5F9-CD817520A432}"/>
              </a:ext>
            </a:extLst>
          </p:cNvPr>
          <p:cNvSpPr/>
          <p:nvPr/>
        </p:nvSpPr>
        <p:spPr>
          <a:xfrm>
            <a:off x="7322819" y="1409819"/>
            <a:ext cx="205740" cy="2325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0B7A770-0073-445D-B7D6-2B9A30E018DD}"/>
              </a:ext>
            </a:extLst>
          </p:cNvPr>
          <p:cNvCxnSpPr/>
          <p:nvPr/>
        </p:nvCxnSpPr>
        <p:spPr>
          <a:xfrm flipV="1">
            <a:off x="5760720" y="1181100"/>
            <a:ext cx="716280" cy="3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DEEBD35-2D8A-4ADE-9BF5-394B87E4079B}"/>
              </a:ext>
            </a:extLst>
          </p:cNvPr>
          <p:cNvCxnSpPr/>
          <p:nvPr/>
        </p:nvCxnSpPr>
        <p:spPr>
          <a:xfrm flipV="1">
            <a:off x="5867400" y="1790142"/>
            <a:ext cx="754380" cy="9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F3243C-7F8D-414F-83DB-554336CF46D0}"/>
              </a:ext>
            </a:extLst>
          </p:cNvPr>
          <p:cNvSpPr txBox="1"/>
          <p:nvPr/>
        </p:nvSpPr>
        <p:spPr>
          <a:xfrm>
            <a:off x="3778516" y="2068846"/>
            <a:ext cx="878366" cy="95410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</a:t>
            </a:r>
            <a:r>
              <a:rPr lang="zh-TW" altLang="en-US" b="1" dirty="0"/>
              <a:t>：</a:t>
            </a:r>
            <a:r>
              <a:rPr lang="en-US" altLang="zh-TW" dirty="0"/>
              <a:t>10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k</a:t>
            </a:r>
            <a:r>
              <a:rPr lang="zh-TW" altLang="en-US" b="1" dirty="0"/>
              <a:t>：</a:t>
            </a:r>
            <a:r>
              <a:rPr lang="en-US" altLang="zh-TW" dirty="0"/>
              <a:t>2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s</a:t>
            </a:r>
            <a:r>
              <a:rPr lang="zh-TW" altLang="en-US" b="1" dirty="0"/>
              <a:t>：</a:t>
            </a:r>
            <a:r>
              <a:rPr lang="en-US" altLang="zh-TW" dirty="0"/>
              <a:t>8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tmp</a:t>
            </a:r>
            <a:r>
              <a:rPr lang="zh-TW" altLang="en-US" b="1" dirty="0"/>
              <a:t>：</a:t>
            </a:r>
            <a:r>
              <a:rPr lang="en-US" altLang="zh-TW" dirty="0"/>
              <a:t>4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C92EDF-2E30-4106-92EE-D07B64827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80"/>
          <a:stretch/>
        </p:blipFill>
        <p:spPr>
          <a:xfrm>
            <a:off x="1764354" y="605790"/>
            <a:ext cx="6629400" cy="850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C406F9-7B21-4DAB-8233-957C322AA06B}"/>
              </a:ext>
            </a:extLst>
          </p:cNvPr>
          <p:cNvSpPr txBox="1"/>
          <p:nvPr/>
        </p:nvSpPr>
        <p:spPr>
          <a:xfrm>
            <a:off x="1389281" y="605790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4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3EE35B65-8FCF-4F8C-90E1-ADC3BDEAB50A}"/>
              </a:ext>
            </a:extLst>
          </p:cNvPr>
          <p:cNvSpPr/>
          <p:nvPr/>
        </p:nvSpPr>
        <p:spPr>
          <a:xfrm>
            <a:off x="1694081" y="606015"/>
            <a:ext cx="108375" cy="307777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6C11733C-7A71-4B3C-875A-31818298C21B}"/>
              </a:ext>
            </a:extLst>
          </p:cNvPr>
          <p:cNvSpPr/>
          <p:nvPr/>
        </p:nvSpPr>
        <p:spPr>
          <a:xfrm>
            <a:off x="1694080" y="1008153"/>
            <a:ext cx="108375" cy="408652"/>
          </a:xfrm>
          <a:prstGeom prst="lef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56AC04-DB6A-4E2E-AB10-A5C40A232211}"/>
              </a:ext>
            </a:extLst>
          </p:cNvPr>
          <p:cNvSpPr txBox="1"/>
          <p:nvPr/>
        </p:nvSpPr>
        <p:spPr>
          <a:xfrm>
            <a:off x="1389281" y="1058590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8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45223C7-2B29-469D-881B-331AE04096CD}"/>
              </a:ext>
            </a:extLst>
          </p:cNvPr>
          <p:cNvSpPr/>
          <p:nvPr/>
        </p:nvSpPr>
        <p:spPr>
          <a:xfrm>
            <a:off x="2689861" y="912078"/>
            <a:ext cx="182880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26052A3-C8DD-43E0-A538-E4A5814EF142}"/>
              </a:ext>
            </a:extLst>
          </p:cNvPr>
          <p:cNvSpPr/>
          <p:nvPr/>
        </p:nvSpPr>
        <p:spPr>
          <a:xfrm>
            <a:off x="1432883" y="1065966"/>
            <a:ext cx="182880" cy="3077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AF9F31F-95FF-442B-985A-64B7F7D8C1BD}"/>
              </a:ext>
            </a:extLst>
          </p:cNvPr>
          <p:cNvSpPr/>
          <p:nvPr/>
        </p:nvSpPr>
        <p:spPr>
          <a:xfrm>
            <a:off x="6705600" y="628650"/>
            <a:ext cx="182880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六角 25">
            <a:extLst>
              <a:ext uri="{FF2B5EF4-FFF2-40B4-BE49-F238E27FC236}">
                <a16:creationId xmlns:a16="http://schemas.microsoft.com/office/drawing/2014/main" id="{A8A39DC8-9CA6-4E3C-8E3F-27292A769D62}"/>
              </a:ext>
            </a:extLst>
          </p:cNvPr>
          <p:cNvSpPr/>
          <p:nvPr/>
        </p:nvSpPr>
        <p:spPr>
          <a:xfrm>
            <a:off x="3326545" y="1107145"/>
            <a:ext cx="433601" cy="385472"/>
          </a:xfrm>
          <a:prstGeom prst="star6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ECD72-6FEA-489E-A7E8-1318B7CEAC40}"/>
              </a:ext>
            </a:extLst>
          </p:cNvPr>
          <p:cNvSpPr txBox="1"/>
          <p:nvPr/>
        </p:nvSpPr>
        <p:spPr>
          <a:xfrm>
            <a:off x="1432883" y="1638028"/>
            <a:ext cx="208473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EX</a:t>
            </a:r>
            <a:r>
              <a:rPr lang="zh-TW" altLang="en-US" dirty="0">
                <a:highlight>
                  <a:srgbClr val="FFFF00"/>
                </a:highlight>
              </a:rPr>
              <a:t>：</a:t>
            </a:r>
            <a:r>
              <a:rPr lang="en-US" altLang="zh-TW" dirty="0">
                <a:highlight>
                  <a:srgbClr val="FFFF00"/>
                </a:highlight>
              </a:rPr>
              <a:t>n=10</a:t>
            </a:r>
          </a:p>
          <a:p>
            <a:r>
              <a:rPr lang="zh-TW" altLang="en-US" b="1" dirty="0"/>
              <a:t>到</a:t>
            </a:r>
            <a:r>
              <a:rPr lang="zh-TW" altLang="en-US" b="1" dirty="0">
                <a:solidFill>
                  <a:srgbClr val="00B050"/>
                </a:solidFill>
              </a:rPr>
              <a:t>第</a:t>
            </a:r>
            <a:r>
              <a:rPr lang="en-US" altLang="zh-TW" b="1" dirty="0">
                <a:solidFill>
                  <a:srgbClr val="00B050"/>
                </a:solidFill>
              </a:rPr>
              <a:t>2</a:t>
            </a:r>
            <a:r>
              <a:rPr lang="zh-TW" altLang="en-US" b="1" dirty="0">
                <a:solidFill>
                  <a:srgbClr val="00B050"/>
                </a:solidFill>
              </a:rPr>
              <a:t>輪</a:t>
            </a:r>
            <a:r>
              <a:rPr lang="zh-TW" altLang="en-US" b="1" dirty="0"/>
              <a:t>時：</a:t>
            </a:r>
            <a:r>
              <a:rPr lang="en-US" altLang="zh-TW" b="1" dirty="0">
                <a:solidFill>
                  <a:schemeClr val="tx1"/>
                </a:solidFill>
              </a:rPr>
              <a:t>tmp</a:t>
            </a:r>
            <a:r>
              <a:rPr lang="en-US" altLang="zh-TW" b="1" dirty="0"/>
              <a:t>+</a:t>
            </a:r>
            <a:r>
              <a:rPr lang="en-US" altLang="zh-TW" b="1" dirty="0">
                <a:solidFill>
                  <a:schemeClr val="accent1"/>
                </a:solidFill>
              </a:rPr>
              <a:t>8</a:t>
            </a:r>
            <a:r>
              <a:rPr lang="en-US" altLang="zh-TW" b="1" dirty="0"/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12</a:t>
            </a:r>
          </a:p>
          <a:p>
            <a:r>
              <a:rPr lang="en-US" altLang="zh-TW" dirty="0" err="1"/>
              <a:t>tmp</a:t>
            </a:r>
            <a:r>
              <a:rPr lang="en-US" altLang="zh-TW" dirty="0"/>
              <a:t>(12)</a:t>
            </a:r>
            <a:r>
              <a:rPr lang="zh-TW" altLang="en-US" b="1" dirty="0"/>
              <a:t> </a:t>
            </a:r>
            <a:r>
              <a:rPr lang="en-US" altLang="zh-TW" b="1" dirty="0"/>
              <a:t>&gt;=</a:t>
            </a:r>
            <a:r>
              <a:rPr lang="zh-TW" altLang="en-US" b="1" dirty="0"/>
              <a:t> </a:t>
            </a:r>
            <a:r>
              <a:rPr lang="en-US" altLang="zh-TW" dirty="0"/>
              <a:t>n(10)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0E1B6C-1CDA-404B-B5AC-CF7CEFECD86E}"/>
              </a:ext>
            </a:extLst>
          </p:cNvPr>
          <p:cNvSpPr/>
          <p:nvPr/>
        </p:nvSpPr>
        <p:spPr>
          <a:xfrm>
            <a:off x="1576419" y="2677609"/>
            <a:ext cx="1756411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讓</a:t>
            </a:r>
            <a:r>
              <a:rPr lang="en-US" altLang="zh-TW" b="1" dirty="0" err="1">
                <a:solidFill>
                  <a:schemeClr val="tx1"/>
                </a:solidFill>
              </a:rPr>
              <a:t>tmp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12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/>
              <a:t>–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s(</a:t>
            </a:r>
            <a:r>
              <a:rPr lang="en-US" altLang="zh-TW" b="1" dirty="0">
                <a:solidFill>
                  <a:schemeClr val="accent1"/>
                </a:solidFill>
              </a:rPr>
              <a:t>8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退回上一輪的總數，</a:t>
            </a:r>
            <a:endParaRPr lang="en-US" altLang="zh-TW" dirty="0"/>
          </a:p>
          <a:p>
            <a:r>
              <a:rPr lang="zh-TW" altLang="en-US" dirty="0"/>
              <a:t>停在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並跳出迴圈。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ACDB99C7-35AA-45DF-A5F9-CD817520A432}"/>
              </a:ext>
            </a:extLst>
          </p:cNvPr>
          <p:cNvSpPr/>
          <p:nvPr/>
        </p:nvSpPr>
        <p:spPr>
          <a:xfrm>
            <a:off x="2351754" y="2401781"/>
            <a:ext cx="205740" cy="2325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D587ABE-3BDB-4EFA-A098-E3A4AE0A5292}"/>
              </a:ext>
            </a:extLst>
          </p:cNvPr>
          <p:cNvSpPr/>
          <p:nvPr/>
        </p:nvSpPr>
        <p:spPr>
          <a:xfrm rot="19128772">
            <a:off x="3270871" y="2732292"/>
            <a:ext cx="474060" cy="2021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0B7499-2424-44C7-AFFC-765A94604DF7}"/>
              </a:ext>
            </a:extLst>
          </p:cNvPr>
          <p:cNvSpPr txBox="1"/>
          <p:nvPr/>
        </p:nvSpPr>
        <p:spPr>
          <a:xfrm>
            <a:off x="3945356" y="1746851"/>
            <a:ext cx="57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此時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3E64FCB-DAF4-4564-B6EF-D82B3CD1A62F}"/>
              </a:ext>
            </a:extLst>
          </p:cNvPr>
          <p:cNvGrpSpPr/>
          <p:nvPr/>
        </p:nvGrpSpPr>
        <p:grpSpPr>
          <a:xfrm>
            <a:off x="5114642" y="2068845"/>
            <a:ext cx="2335896" cy="954108"/>
            <a:chOff x="5164888" y="2355136"/>
            <a:chExt cx="2335896" cy="954108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0008F433-2BC0-429F-8CAB-5AC1BEB61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00" t="68837" r="52984" b="22231"/>
            <a:stretch/>
          </p:blipFill>
          <p:spPr>
            <a:xfrm>
              <a:off x="5272649" y="2509969"/>
              <a:ext cx="1843717" cy="396816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BCF8DFC-9BB2-483A-8A26-9AAD01D28306}"/>
                </a:ext>
              </a:extLst>
            </p:cNvPr>
            <p:cNvSpPr/>
            <p:nvPr/>
          </p:nvSpPr>
          <p:spPr>
            <a:xfrm>
              <a:off x="5164888" y="3001467"/>
              <a:ext cx="2335896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 err="1"/>
                <a:t>ans</a:t>
              </a:r>
              <a:r>
                <a:rPr lang="zh-TW" altLang="en-US" b="1" dirty="0"/>
                <a:t>：</a:t>
              </a:r>
              <a:r>
                <a:rPr lang="en-US" altLang="zh-TW" b="1" dirty="0"/>
                <a:t> (10 – 4 – 1) / 2 = 2.5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17981C0-B4E7-4E6C-B521-7C5F5F4101AB}"/>
                </a:ext>
              </a:extLst>
            </p:cNvPr>
            <p:cNvSpPr/>
            <p:nvPr/>
          </p:nvSpPr>
          <p:spPr>
            <a:xfrm>
              <a:off x="5164888" y="2355136"/>
              <a:ext cx="2335896" cy="954107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7B4EF62C-C16B-428B-97BF-36FE7A512B6E}"/>
              </a:ext>
            </a:extLst>
          </p:cNvPr>
          <p:cNvSpPr/>
          <p:nvPr/>
        </p:nvSpPr>
        <p:spPr>
          <a:xfrm>
            <a:off x="4717610" y="2443635"/>
            <a:ext cx="325884" cy="2325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1219243-394B-4099-A192-B5584A6621CC}"/>
              </a:ext>
            </a:extLst>
          </p:cNvPr>
          <p:cNvGrpSpPr/>
          <p:nvPr/>
        </p:nvGrpSpPr>
        <p:grpSpPr>
          <a:xfrm>
            <a:off x="1311091" y="3724433"/>
            <a:ext cx="3123300" cy="570934"/>
            <a:chOff x="1448700" y="3742324"/>
            <a:chExt cx="3123300" cy="57093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E3B99C0-F8C0-469F-8FAE-A2570074F621}"/>
                </a:ext>
              </a:extLst>
            </p:cNvPr>
            <p:cNvSpPr/>
            <p:nvPr/>
          </p:nvSpPr>
          <p:spPr>
            <a:xfrm>
              <a:off x="1448700" y="3742324"/>
              <a:ext cx="3123300" cy="57093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ans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型態，小數點後無條件捨去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ans</a:t>
              </a:r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2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A5426D38-2A7B-4724-B138-7C913C20D737}"/>
                </a:ext>
              </a:extLst>
            </p:cNvPr>
            <p:cNvSpPr/>
            <p:nvPr/>
          </p:nvSpPr>
          <p:spPr>
            <a:xfrm>
              <a:off x="2298414" y="4103978"/>
              <a:ext cx="312420" cy="1082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7D506C-5580-44E7-86C0-5874FA2DCF8A}"/>
              </a:ext>
            </a:extLst>
          </p:cNvPr>
          <p:cNvSpPr txBox="1"/>
          <p:nvPr/>
        </p:nvSpPr>
        <p:spPr>
          <a:xfrm>
            <a:off x="7174549" y="1639129"/>
            <a:ext cx="1774822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計算</a:t>
            </a:r>
            <a:r>
              <a:rPr lang="en-US" altLang="zh-TW" dirty="0"/>
              <a:t>n</a:t>
            </a:r>
            <a:r>
              <a:rPr lang="zh-TW" altLang="en-US" dirty="0"/>
              <a:t>為這一輪的第幾個數字 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42D7C-13B1-43F6-91A6-67A648F19F3E}"/>
              </a:ext>
            </a:extLst>
          </p:cNvPr>
          <p:cNvSpPr/>
          <p:nvPr/>
        </p:nvSpPr>
        <p:spPr>
          <a:xfrm>
            <a:off x="5699760" y="2185256"/>
            <a:ext cx="1280160" cy="216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650B149-A3C5-43CE-B208-BFDAAC99D69A}"/>
              </a:ext>
            </a:extLst>
          </p:cNvPr>
          <p:cNvCxnSpPr>
            <a:cxnSpLocks/>
            <a:stCxn id="39" idx="0"/>
            <a:endCxn id="38" idx="1"/>
          </p:cNvCxnSpPr>
          <p:nvPr/>
        </p:nvCxnSpPr>
        <p:spPr>
          <a:xfrm flipV="1">
            <a:off x="6339840" y="1900739"/>
            <a:ext cx="834709" cy="284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8823B3-26EC-4E31-9DBB-BA8EEE2712B7}"/>
              </a:ext>
            </a:extLst>
          </p:cNvPr>
          <p:cNvSpPr txBox="1"/>
          <p:nvPr/>
        </p:nvSpPr>
        <p:spPr>
          <a:xfrm>
            <a:off x="7521685" y="2223678"/>
            <a:ext cx="1407211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因為第</a:t>
            </a:r>
            <a:r>
              <a:rPr lang="en-US" altLang="zh-TW" dirty="0">
                <a:solidFill>
                  <a:srgbClr val="00B050"/>
                </a:solidFill>
              </a:rPr>
              <a:t>k</a:t>
            </a:r>
            <a:r>
              <a:rPr lang="zh-TW" altLang="en-US" dirty="0"/>
              <a:t>輪代表每樣東西有</a:t>
            </a:r>
            <a:r>
              <a:rPr lang="en-US" altLang="zh-TW" dirty="0">
                <a:solidFill>
                  <a:srgbClr val="00B050"/>
                </a:solidFill>
              </a:rPr>
              <a:t>k</a:t>
            </a:r>
            <a:r>
              <a:rPr lang="zh-TW" altLang="en-US" dirty="0"/>
              <a:t>個，故除以</a:t>
            </a:r>
            <a:r>
              <a:rPr lang="en-US" altLang="zh-TW" b="1" dirty="0">
                <a:solidFill>
                  <a:srgbClr val="00B050"/>
                </a:solidFill>
              </a:rPr>
              <a:t>“</a:t>
            </a:r>
            <a:r>
              <a:rPr lang="zh-TW" altLang="en-US" b="1" dirty="0">
                <a:solidFill>
                  <a:srgbClr val="00B050"/>
                </a:solidFill>
              </a:rPr>
              <a:t>第幾輪</a:t>
            </a:r>
            <a:r>
              <a:rPr lang="en-US" altLang="zh-TW" b="1" dirty="0">
                <a:solidFill>
                  <a:srgbClr val="00B050"/>
                </a:solidFill>
              </a:rPr>
              <a:t>”</a:t>
            </a:r>
            <a:r>
              <a:rPr lang="zh-TW" altLang="en-US" dirty="0"/>
              <a:t>即可知道會拿到什麼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5CD7D5-3B06-4480-B73C-95BE89A92EBE}"/>
              </a:ext>
            </a:extLst>
          </p:cNvPr>
          <p:cNvSpPr/>
          <p:nvPr/>
        </p:nvSpPr>
        <p:spPr>
          <a:xfrm>
            <a:off x="5317463" y="2440204"/>
            <a:ext cx="1014757" cy="1610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ECC89A6-C551-4360-A2F1-5AFB8571EE5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32220" y="2520707"/>
            <a:ext cx="1213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2" name="圖片 51">
            <a:extLst>
              <a:ext uri="{FF2B5EF4-FFF2-40B4-BE49-F238E27FC236}">
                <a16:creationId xmlns:a16="http://schemas.microsoft.com/office/drawing/2014/main" id="{44E139E3-037F-4727-8982-43BAB1AAE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0" t="77484" r="2000" b="4334"/>
          <a:stretch/>
        </p:blipFill>
        <p:spPr>
          <a:xfrm>
            <a:off x="4507471" y="3586110"/>
            <a:ext cx="4421426" cy="854202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100849D7-0F03-42DE-8397-4CD2E1CF6610}"/>
              </a:ext>
            </a:extLst>
          </p:cNvPr>
          <p:cNvSpPr/>
          <p:nvPr/>
        </p:nvSpPr>
        <p:spPr>
          <a:xfrm>
            <a:off x="4572000" y="4009900"/>
            <a:ext cx="3489960" cy="184443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D26D35-BE7F-4393-8A99-73A60888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"/>
          <a:stretch/>
        </p:blipFill>
        <p:spPr>
          <a:xfrm>
            <a:off x="2609339" y="360171"/>
            <a:ext cx="4416301" cy="43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448</Words>
  <Application>Microsoft Office PowerPoint</Application>
  <PresentationFormat>如螢幕大小 (16:9)</PresentationFormat>
  <Paragraphs>64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Tinos</vt:lpstr>
      <vt:lpstr>微軟正黑體</vt:lpstr>
      <vt:lpstr>微軟正黑體</vt:lpstr>
      <vt:lpstr>新細明體</vt:lpstr>
      <vt:lpstr>標楷體</vt:lpstr>
      <vt:lpstr>Arial</vt:lpstr>
      <vt:lpstr>Times New Roman</vt:lpstr>
      <vt:lpstr>Wingdings</vt:lpstr>
      <vt:lpstr>Quintus template</vt:lpstr>
      <vt:lpstr>TOI推廣計畫 解題-PPAP</vt:lpstr>
      <vt:lpstr>題 目</vt:lpstr>
      <vt:lpstr>PowerPoint 簡報</vt:lpstr>
      <vt:lpstr>迴圈計算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112</cp:revision>
  <cp:lastPrinted>2019-04-10T12:19:35Z</cp:lastPrinted>
  <dcterms:modified xsi:type="dcterms:W3CDTF">2019-11-03T05:51:03Z</dcterms:modified>
</cp:coreProperties>
</file>