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71" r:id="rId6"/>
    <p:sldId id="265" r:id="rId7"/>
    <p:sldId id="272" r:id="rId8"/>
    <p:sldId id="279" r:id="rId9"/>
    <p:sldId id="309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8"/>
    <p:restoredTop sz="94686"/>
  </p:normalViewPr>
  <p:slideViewPr>
    <p:cSldViewPr snapToGrid="0">
      <p:cViewPr varScale="1">
        <p:scale>
          <a:sx n="118" d="100"/>
          <a:sy n="118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58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6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aticon.com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aticon.com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aticon.com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虛擬寵物大師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FC2F68-A4DD-3C40-B77A-A1A511A01A0C}"/>
              </a:ext>
            </a:extLst>
          </p:cNvPr>
          <p:cNvSpPr/>
          <p:nvPr/>
        </p:nvSpPr>
        <p:spPr>
          <a:xfrm>
            <a:off x="4832146" y="4276905"/>
            <a:ext cx="6555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-freebies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E6E33A-3FB4-4545-A262-B2869F679131}"/>
              </a:ext>
            </a:extLst>
          </p:cNvPr>
          <p:cNvSpPr/>
          <p:nvPr/>
        </p:nvSpPr>
        <p:spPr>
          <a:xfrm>
            <a:off x="5223921" y="4015295"/>
            <a:ext cx="69526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zh-TW" altLang="en-US" sz="1100" dirty="0"/>
              <a:t>nikita-golubev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96A41A-A8C6-3349-8CA2-50216D1D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43" y="1553233"/>
            <a:ext cx="1839074" cy="18390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296EEC-F9C8-7A4A-8F1B-34A8EB26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66" y="2225756"/>
            <a:ext cx="494027" cy="4940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1BA584-B5EB-2C41-A0FB-BA8AAF97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32" y="554853"/>
            <a:ext cx="3022170" cy="38378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99E1E5-499F-8240-91CF-65FB1E48F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78" y="1541514"/>
            <a:ext cx="922113" cy="9221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43985F-957C-0F41-8FFA-92A2F06E5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687" y="1541514"/>
            <a:ext cx="922113" cy="9221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620073A-DC57-314B-BAD0-4E1A315F3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687" y="2804607"/>
            <a:ext cx="922113" cy="9221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3D34FBA-A1F0-A848-997A-47EF2AA85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5578" y="2804607"/>
            <a:ext cx="1002814" cy="10028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5C0D6E7-EAD9-F54C-AD13-381BA40B649D}"/>
              </a:ext>
            </a:extLst>
          </p:cNvPr>
          <p:cNvSpPr/>
          <p:nvPr/>
        </p:nvSpPr>
        <p:spPr>
          <a:xfrm>
            <a:off x="1406460" y="4131098"/>
            <a:ext cx="6555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-freebies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8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0141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458814" y="586228"/>
            <a:ext cx="6828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600" dirty="0"/>
              <a:t>新北市政府與美國</a:t>
            </a:r>
            <a:r>
              <a:rPr lang="en-US" altLang="zh-TW" sz="1600" dirty="0"/>
              <a:t>Niantic</a:t>
            </a:r>
            <a:r>
              <a:rPr lang="zh-TW" altLang="zh-TW" sz="1600" dirty="0"/>
              <a:t>、日本</a:t>
            </a:r>
            <a:r>
              <a:rPr lang="en-US" altLang="zh-TW" sz="1600" dirty="0"/>
              <a:t>The </a:t>
            </a:r>
            <a:r>
              <a:rPr lang="en-US" altLang="zh-TW" sz="1600" dirty="0" err="1"/>
              <a:t>Pokemun</a:t>
            </a:r>
            <a:r>
              <a:rPr lang="en-US" altLang="zh-TW" sz="1600" dirty="0"/>
              <a:t> Company</a:t>
            </a:r>
            <a:r>
              <a:rPr lang="zh-TW" altLang="zh-TW" sz="1600" dirty="0"/>
              <a:t>合作，將於</a:t>
            </a:r>
            <a:r>
              <a:rPr lang="en-US" altLang="zh-TW" sz="1600" dirty="0"/>
              <a:t>2019</a:t>
            </a:r>
            <a:r>
              <a:rPr lang="zh-TW" altLang="zh-TW" sz="1600" dirty="0"/>
              <a:t>年</a:t>
            </a:r>
            <a:r>
              <a:rPr lang="en-US" altLang="zh-TW" sz="1600" dirty="0"/>
              <a:t>10/3 ~ 10/6</a:t>
            </a:r>
            <a:r>
              <a:rPr lang="zh-TW" altLang="zh-TW" sz="1600" dirty="0"/>
              <a:t>於「新北大都會公園」舉辦寶可夢大型活動《</a:t>
            </a:r>
            <a:r>
              <a:rPr lang="en-US" altLang="zh-TW" sz="1600" dirty="0" err="1"/>
              <a:t>Pokemun</a:t>
            </a:r>
            <a:r>
              <a:rPr lang="en-US" altLang="zh-TW" sz="1600" dirty="0"/>
              <a:t> GO Safari Zone in New Taipei City</a:t>
            </a:r>
            <a:r>
              <a:rPr lang="zh-TW" altLang="zh-TW" sz="1600" dirty="0"/>
              <a:t>》，訓練家們都迫不及待的想捕捉到南美限定稀有寶可夢「赫拉克羅斯」。</a:t>
            </a:r>
          </a:p>
          <a:p>
            <a:pPr algn="just" hangingPunct="0"/>
            <a:r>
              <a:rPr lang="zh-TW" altLang="zh-TW" sz="1600" b="1" dirty="0"/>
              <a:t>寶可</a:t>
            </a:r>
            <a:r>
              <a:rPr lang="zh-TW" altLang="en-US" sz="1600" b="1" dirty="0"/>
              <a:t>萌</a:t>
            </a:r>
            <a:r>
              <a:rPr lang="zh-TW" altLang="zh-TW" sz="1600" b="1" dirty="0"/>
              <a:t>的強度取決於兩個數值</a:t>
            </a:r>
            <a:r>
              <a:rPr lang="en-US" altLang="zh-TW" sz="1600" b="1" i="1" dirty="0"/>
              <a:t>CP</a:t>
            </a:r>
            <a:r>
              <a:rPr lang="zh-TW" altLang="zh-TW" sz="1600" b="1" dirty="0"/>
              <a:t>值與</a:t>
            </a:r>
            <a:r>
              <a:rPr lang="en-US" altLang="zh-TW" sz="1600" b="1" i="1" dirty="0"/>
              <a:t>IV</a:t>
            </a:r>
            <a:r>
              <a:rPr lang="zh-TW" altLang="zh-TW" sz="1600" b="1" dirty="0"/>
              <a:t>值，</a:t>
            </a:r>
            <a:r>
              <a:rPr lang="en-US" altLang="zh-TW" sz="1600" b="1" i="1" dirty="0"/>
              <a:t>IV</a:t>
            </a:r>
            <a:r>
              <a:rPr lang="zh-TW" altLang="zh-TW" sz="1600" b="1" dirty="0"/>
              <a:t>值為寶可</a:t>
            </a:r>
            <a:r>
              <a:rPr lang="zh-TW" altLang="en-US" sz="1600" b="1" dirty="0"/>
              <a:t>萌</a:t>
            </a:r>
            <a:r>
              <a:rPr lang="zh-TW" altLang="zh-TW" sz="1600" b="1" dirty="0"/>
              <a:t>的素質，數值越高表示每提升一等後增加</a:t>
            </a:r>
            <a:r>
              <a:rPr lang="en-US" altLang="zh-TW" sz="1600" b="1" i="1" dirty="0"/>
              <a:t>CP</a:t>
            </a:r>
            <a:r>
              <a:rPr lang="zh-TW" altLang="zh-TW" sz="1600" b="1" dirty="0"/>
              <a:t>值的幅度越大</a:t>
            </a:r>
            <a:r>
              <a:rPr lang="zh-TW" altLang="zh-TW" sz="1600" dirty="0"/>
              <a:t>，而升等所需的材料為星塵沙子，</a:t>
            </a:r>
            <a:r>
              <a:rPr lang="zh-TW" altLang="zh-TW" sz="1600" b="1" dirty="0">
                <a:solidFill>
                  <a:srgbClr val="0070C0"/>
                </a:solidFill>
              </a:rPr>
              <a:t>每提升一等需要</a:t>
            </a:r>
            <a:r>
              <a:rPr lang="en-US" altLang="zh-TW" sz="1600" b="1" dirty="0">
                <a:solidFill>
                  <a:srgbClr val="0070C0"/>
                </a:solidFill>
              </a:rPr>
              <a:t>1000</a:t>
            </a:r>
            <a:r>
              <a:rPr lang="zh-TW" altLang="zh-TW" sz="1600" b="1" dirty="0">
                <a:solidFill>
                  <a:srgbClr val="0070C0"/>
                </a:solidFill>
              </a:rPr>
              <a:t>星塵</a:t>
            </a:r>
            <a:r>
              <a:rPr lang="zh-TW" altLang="zh-TW" sz="1600" dirty="0"/>
              <a:t>。由於寶貝球、星塵沙子資源有限，小萍想利用現有資源捕捉最厲害的那隻寶可</a:t>
            </a:r>
            <a:r>
              <a:rPr lang="zh-TW" altLang="en-US" sz="1600" dirty="0"/>
              <a:t>萌</a:t>
            </a:r>
            <a:r>
              <a:rPr lang="zh-TW" altLang="zh-TW" sz="1600" dirty="0"/>
              <a:t>，請協助她找出</a:t>
            </a:r>
            <a:r>
              <a:rPr lang="zh-TW" altLang="zh-TW" sz="1600" b="1" dirty="0"/>
              <a:t>成長後最高</a:t>
            </a:r>
            <a:r>
              <a:rPr lang="en-US" altLang="zh-TW" sz="1600" b="1" i="1" dirty="0"/>
              <a:t>CP</a:t>
            </a:r>
            <a:r>
              <a:rPr lang="zh-TW" altLang="zh-TW" sz="1600" b="1" dirty="0"/>
              <a:t>值的寶可</a:t>
            </a:r>
            <a:r>
              <a:rPr lang="zh-TW" altLang="en-US" sz="1600" b="1" dirty="0"/>
              <a:t>萌</a:t>
            </a:r>
            <a:r>
              <a:rPr lang="zh-TW" altLang="zh-TW" sz="1600" dirty="0"/>
              <a:t>吧！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1CA0DC-ED9F-4244-9824-CCFB3E07C828}"/>
              </a:ext>
            </a:extLst>
          </p:cNvPr>
          <p:cNvSpPr/>
          <p:nvPr/>
        </p:nvSpPr>
        <p:spPr>
          <a:xfrm>
            <a:off x="1936009" y="2801161"/>
            <a:ext cx="571182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下圖為各</a:t>
            </a:r>
            <a:r>
              <a:rPr lang="en-US" altLang="zh-TW" sz="18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IV</a:t>
            </a:r>
            <a:r>
              <a:rPr lang="zh-TW" altLang="en-US" sz="18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區間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消耗每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1000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星塵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對應</a:t>
            </a:r>
            <a:r>
              <a:rPr lang="en-US" altLang="zh-TW" sz="18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CP</a:t>
            </a:r>
            <a:r>
              <a:rPr lang="zh-TW" altLang="en-US" sz="18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增加值：</a:t>
            </a:r>
            <a:endParaRPr lang="zh-TW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  <a:cs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67BE9C-19EB-E442-A207-5B68C06D8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2710"/>
              </p:ext>
            </p:extLst>
          </p:nvPr>
        </p:nvGraphicFramePr>
        <p:xfrm>
          <a:off x="2385924" y="3359648"/>
          <a:ext cx="4974440" cy="8229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3237">
                  <a:extLst>
                    <a:ext uri="{9D8B030D-6E8A-4147-A177-3AD203B41FA5}">
                      <a16:colId xmlns:a16="http://schemas.microsoft.com/office/drawing/2014/main" val="3998852486"/>
                    </a:ext>
                  </a:extLst>
                </a:gridCol>
                <a:gridCol w="1243983">
                  <a:extLst>
                    <a:ext uri="{9D8B030D-6E8A-4147-A177-3AD203B41FA5}">
                      <a16:colId xmlns:a16="http://schemas.microsoft.com/office/drawing/2014/main" val="2028715773"/>
                    </a:ext>
                  </a:extLst>
                </a:gridCol>
                <a:gridCol w="1243237">
                  <a:extLst>
                    <a:ext uri="{9D8B030D-6E8A-4147-A177-3AD203B41FA5}">
                      <a16:colId xmlns:a16="http://schemas.microsoft.com/office/drawing/2014/main" val="531185825"/>
                    </a:ext>
                  </a:extLst>
                </a:gridCol>
                <a:gridCol w="1243983">
                  <a:extLst>
                    <a:ext uri="{9D8B030D-6E8A-4147-A177-3AD203B41FA5}">
                      <a16:colId xmlns:a16="http://schemas.microsoft.com/office/drawing/2014/main" val="285929254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各</a:t>
                      </a: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區間每升等對應</a:t>
                      </a: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59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0 - 29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30 - 39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40 - 45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024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</a:t>
                      </a:r>
                      <a:endParaRPr lang="zh-TW" sz="18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00551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23315" y="874268"/>
            <a:ext cx="66428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 hangingPunct="0"/>
            <a:r>
              <a:rPr lang="zh-TW" altLang="zh-TW" sz="1600" b="1" dirty="0"/>
              <a:t>第一行有兩個正整數</a:t>
            </a:r>
            <a:r>
              <a:rPr lang="en-US" altLang="zh-TW" sz="1600" b="1" i="1" dirty="0"/>
              <a:t>n</a:t>
            </a:r>
            <a:r>
              <a:rPr lang="en-US" altLang="zh-TW" sz="1600" b="1" dirty="0"/>
              <a:t> (1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n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50)</a:t>
            </a:r>
            <a:r>
              <a:rPr lang="zh-TW" altLang="zh-TW" sz="1600" b="1" dirty="0"/>
              <a:t>，</a:t>
            </a:r>
            <a:r>
              <a:rPr lang="en-US" altLang="zh-TW" sz="1600" b="1" i="1" dirty="0"/>
              <a:t>S</a:t>
            </a:r>
            <a:r>
              <a:rPr lang="en-US" altLang="zh-TW" sz="1600" b="1" dirty="0"/>
              <a:t> (1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S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10</a:t>
            </a:r>
            <a:r>
              <a:rPr lang="en-US" altLang="zh-TW" sz="1600" b="1" baseline="30000" dirty="0"/>
              <a:t>5</a:t>
            </a:r>
            <a:r>
              <a:rPr lang="en-US" altLang="zh-TW" sz="1600" b="1" dirty="0"/>
              <a:t>)</a:t>
            </a:r>
            <a:r>
              <a:rPr lang="zh-TW" altLang="zh-TW" sz="1600" dirty="0"/>
              <a:t>，分別代表</a:t>
            </a:r>
            <a:r>
              <a:rPr lang="zh-TW" altLang="zh-TW" sz="1600" b="1" dirty="0">
                <a:solidFill>
                  <a:srgbClr val="0070C0"/>
                </a:solidFill>
              </a:rPr>
              <a:t>寶可</a:t>
            </a:r>
            <a:r>
              <a:rPr lang="zh-TW" altLang="en-US" sz="1600" b="1" dirty="0">
                <a:solidFill>
                  <a:srgbClr val="0070C0"/>
                </a:solidFill>
              </a:rPr>
              <a:t>萌</a:t>
            </a:r>
            <a:r>
              <a:rPr lang="zh-TW" altLang="zh-TW" sz="1600" b="1" dirty="0">
                <a:solidFill>
                  <a:srgbClr val="0070C0"/>
                </a:solidFill>
              </a:rPr>
              <a:t>數量</a:t>
            </a:r>
            <a:r>
              <a:rPr lang="zh-TW" altLang="zh-TW" sz="1600" dirty="0"/>
              <a:t>和</a:t>
            </a:r>
            <a:r>
              <a:rPr lang="zh-TW" altLang="zh-TW" sz="1600" b="1" dirty="0">
                <a:solidFill>
                  <a:srgbClr val="0070C0"/>
                </a:solidFill>
              </a:rPr>
              <a:t>星塵沙子數量</a:t>
            </a:r>
            <a:r>
              <a:rPr lang="zh-TW" altLang="zh-TW" sz="1600" dirty="0"/>
              <a:t>。</a:t>
            </a:r>
            <a:r>
              <a:rPr lang="zh-TW" altLang="zh-TW" sz="1600" b="1" dirty="0"/>
              <a:t>接下來</a:t>
            </a:r>
            <a:r>
              <a:rPr lang="en-US" altLang="zh-TW" sz="1600" b="1" i="1" dirty="0"/>
              <a:t>m</a:t>
            </a:r>
            <a:r>
              <a:rPr lang="zh-TW" altLang="zh-TW" sz="1600" b="1" dirty="0"/>
              <a:t>行 </a:t>
            </a:r>
            <a:r>
              <a:rPr lang="en-US" altLang="zh-TW" sz="1600" b="1" dirty="0"/>
              <a:t>(1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m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</a:t>
            </a:r>
            <a:r>
              <a:rPr lang="en-US" altLang="zh-TW" sz="1600" b="1" i="1" dirty="0"/>
              <a:t>n</a:t>
            </a:r>
            <a:r>
              <a:rPr lang="en-US" altLang="zh-TW" sz="1600" b="1" dirty="0"/>
              <a:t>) </a:t>
            </a:r>
            <a:r>
              <a:rPr lang="zh-TW" altLang="en-US" sz="1600" b="1" dirty="0"/>
              <a:t>，</a:t>
            </a:r>
            <a:r>
              <a:rPr lang="zh-TW" altLang="zh-TW" sz="1600" b="1" dirty="0"/>
              <a:t>每行有</a:t>
            </a:r>
            <a:r>
              <a:rPr lang="en-US" altLang="zh-TW" sz="1600" b="1" dirty="0"/>
              <a:t>2</a:t>
            </a:r>
            <a:r>
              <a:rPr lang="zh-TW" altLang="zh-TW" sz="1600" b="1" dirty="0"/>
              <a:t>個正整數</a:t>
            </a:r>
            <a:r>
              <a:rPr lang="en-US" altLang="zh-TW" sz="1600" b="1" i="1" dirty="0"/>
              <a:t>CP </a:t>
            </a:r>
            <a:r>
              <a:rPr lang="en-US" altLang="zh-TW" sz="1600" b="1" dirty="0"/>
              <a:t>(0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CP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10</a:t>
            </a:r>
            <a:r>
              <a:rPr lang="en-US" altLang="zh-TW" sz="1600" b="1" baseline="30000" dirty="0"/>
              <a:t>6</a:t>
            </a:r>
            <a:r>
              <a:rPr lang="en-US" altLang="zh-TW" sz="1600" b="1" dirty="0"/>
              <a:t>)</a:t>
            </a:r>
            <a:r>
              <a:rPr lang="zh-TW" altLang="zh-TW" sz="1600" b="1" dirty="0"/>
              <a:t>、</a:t>
            </a:r>
            <a:r>
              <a:rPr lang="en-US" altLang="zh-TW" sz="1600" b="1" i="1" dirty="0"/>
              <a:t>IV</a:t>
            </a:r>
            <a:r>
              <a:rPr lang="en-US" altLang="zh-TW" sz="1600" b="1" dirty="0"/>
              <a:t> (0</a:t>
            </a:r>
            <a:r>
              <a:rPr lang="en-US" altLang="zh-TW" sz="1600" b="1" i="1" dirty="0"/>
              <a:t>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IV </a:t>
            </a:r>
            <a:r>
              <a:rPr lang="en-US" altLang="zh-TW" sz="1600" b="1" dirty="0">
                <a:sym typeface="Symbol" pitchFamily="2" charset="2"/>
              </a:rPr>
              <a:t></a:t>
            </a:r>
            <a:r>
              <a:rPr lang="en-US" altLang="zh-TW" sz="1600" b="1" dirty="0"/>
              <a:t> 45)</a:t>
            </a:r>
            <a:r>
              <a:rPr lang="zh-TW" altLang="zh-TW" sz="1600" dirty="0"/>
              <a:t>，依序為</a:t>
            </a:r>
            <a:r>
              <a:rPr lang="zh-TW" altLang="zh-TW" sz="1600" b="1" dirty="0">
                <a:solidFill>
                  <a:srgbClr val="0070C0"/>
                </a:solidFill>
              </a:rPr>
              <a:t>編號</a:t>
            </a:r>
            <a:r>
              <a:rPr lang="en-US" altLang="zh-TW" sz="1600" b="1" i="1" dirty="0">
                <a:solidFill>
                  <a:srgbClr val="0070C0"/>
                </a:solidFill>
              </a:rPr>
              <a:t>m</a:t>
            </a:r>
            <a:r>
              <a:rPr lang="zh-TW" altLang="zh-TW" sz="1600" b="1" dirty="0">
                <a:solidFill>
                  <a:srgbClr val="0070C0"/>
                </a:solidFill>
              </a:rPr>
              <a:t>寶可</a:t>
            </a:r>
            <a:r>
              <a:rPr lang="zh-TW" altLang="en-US" sz="1600" b="1" dirty="0">
                <a:solidFill>
                  <a:srgbClr val="0070C0"/>
                </a:solidFill>
              </a:rPr>
              <a:t>萌</a:t>
            </a:r>
            <a:r>
              <a:rPr lang="zh-TW" altLang="zh-TW" sz="1600" b="1" dirty="0">
                <a:solidFill>
                  <a:srgbClr val="0070C0"/>
                </a:solidFill>
              </a:rPr>
              <a:t>的</a:t>
            </a:r>
            <a:r>
              <a:rPr lang="en-US" altLang="zh-TW" sz="1600" b="1" i="1" dirty="0">
                <a:solidFill>
                  <a:srgbClr val="0070C0"/>
                </a:solidFill>
              </a:rPr>
              <a:t>CP</a:t>
            </a:r>
            <a:r>
              <a:rPr lang="zh-TW" altLang="zh-TW" sz="1600" b="1" dirty="0">
                <a:solidFill>
                  <a:srgbClr val="0070C0"/>
                </a:solidFill>
              </a:rPr>
              <a:t>值、</a:t>
            </a:r>
            <a:r>
              <a:rPr lang="en-US" altLang="zh-TW" sz="1600" b="1" i="1" dirty="0">
                <a:solidFill>
                  <a:srgbClr val="0070C0"/>
                </a:solidFill>
              </a:rPr>
              <a:t>IV</a:t>
            </a:r>
            <a:r>
              <a:rPr lang="zh-TW" altLang="zh-TW" sz="1600" b="1" dirty="0">
                <a:solidFill>
                  <a:srgbClr val="0070C0"/>
                </a:solidFill>
              </a:rPr>
              <a:t>值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1623314" y="2050428"/>
            <a:ext cx="67856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hangingPunct="0"/>
            <a:r>
              <a:rPr lang="zh-TW" altLang="zh-TW" sz="1600" dirty="0"/>
              <a:t>輸出要捕捉的</a:t>
            </a:r>
            <a:r>
              <a:rPr lang="zh-TW" altLang="zh-TW" sz="1600" b="1" dirty="0">
                <a:solidFill>
                  <a:srgbClr val="FF0000"/>
                </a:solidFill>
              </a:rPr>
              <a:t>「寶可</a:t>
            </a:r>
            <a:r>
              <a:rPr lang="zh-TW" altLang="en-US" sz="1600" b="1" dirty="0">
                <a:solidFill>
                  <a:srgbClr val="FF0000"/>
                </a:solidFill>
              </a:rPr>
              <a:t>萌</a:t>
            </a:r>
            <a:r>
              <a:rPr lang="zh-TW" altLang="zh-TW" sz="1600" b="1" dirty="0">
                <a:solidFill>
                  <a:srgbClr val="FF0000"/>
                </a:solidFill>
              </a:rPr>
              <a:t>編號」與「成長後最高</a:t>
            </a:r>
            <a:r>
              <a:rPr lang="en-US" altLang="zh-TW" sz="1600" b="1" i="1" dirty="0">
                <a:solidFill>
                  <a:srgbClr val="FF0000"/>
                </a:solidFill>
              </a:rPr>
              <a:t>CP</a:t>
            </a:r>
            <a:r>
              <a:rPr lang="zh-TW" altLang="zh-TW" sz="1600" b="1" dirty="0">
                <a:solidFill>
                  <a:srgbClr val="FF0000"/>
                </a:solidFill>
              </a:rPr>
              <a:t>值」</a:t>
            </a:r>
            <a:r>
              <a:rPr lang="zh-TW" altLang="zh-TW" sz="1600" dirty="0"/>
              <a:t>。</a:t>
            </a:r>
            <a:r>
              <a:rPr lang="en-US" altLang="zh-TW" sz="1600" dirty="0"/>
              <a:t>(</a:t>
            </a:r>
            <a:r>
              <a:rPr lang="zh-TW" altLang="zh-TW" sz="1600" dirty="0"/>
              <a:t>不考慮成長後最高</a:t>
            </a:r>
            <a:r>
              <a:rPr lang="en-US" altLang="zh-TW" sz="1600" i="1" dirty="0"/>
              <a:t>CP</a:t>
            </a:r>
            <a:r>
              <a:rPr lang="zh-TW" altLang="zh-TW" sz="1600" dirty="0"/>
              <a:t>值均重複的情況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48860"/>
              </p:ext>
            </p:extLst>
          </p:nvPr>
        </p:nvGraphicFramePr>
        <p:xfrm>
          <a:off x="5833641" y="2819869"/>
          <a:ext cx="2432526" cy="143256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1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566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4 55555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200 42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400 40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500 30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3000 27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2 5900</a:t>
                      </a:r>
                      <a:r>
                        <a:rPr lang="zh-TW" altLang="zh-TW" sz="1600" dirty="0">
                          <a:effectLst/>
                        </a:rPr>
                        <a:t> 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AEA7AC8-5315-8847-9EBE-0BEF463D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86" y="3621532"/>
            <a:ext cx="647700" cy="6477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6B56574-F93F-F149-88BA-C2933CD3DE2E}"/>
              </a:ext>
            </a:extLst>
          </p:cNvPr>
          <p:cNvSpPr/>
          <p:nvPr/>
        </p:nvSpPr>
        <p:spPr>
          <a:xfrm>
            <a:off x="4808997" y="452291"/>
            <a:ext cx="6555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-freebies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590702D-91CA-BF42-9852-D9DFBF633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928" y="3589311"/>
            <a:ext cx="647700" cy="6477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9B4A8B-603F-F64F-976D-75C40E66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958" y="3582498"/>
            <a:ext cx="647700" cy="6477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4D60DF-8FFC-C94D-B561-D4A964CD8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582498"/>
            <a:ext cx="641449" cy="6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選擇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讀取判斷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四則運算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計算成長後最終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darius</a:t>
            </a:r>
            <a:r>
              <a:rPr lang="en" altLang="zh-TW" sz="1100" dirty="0"/>
              <a:t>-dan 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C09B8D-84C5-4A42-AB5F-A928145E0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813" y="1493134"/>
            <a:ext cx="2157232" cy="2157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658680" y="2187026"/>
            <a:ext cx="26645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1.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選擇判斷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278266" y="4175635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smashicons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990936" y="2894912"/>
            <a:ext cx="2093843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值讀取判斷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7F6643-A08D-374D-9DE2-9714B0F6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98" y="1478229"/>
            <a:ext cx="2187033" cy="21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371279"/>
            <a:ext cx="626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值讀取判斷：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10497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選擇判斷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16" name="矩形 15"/>
          <p:cNvSpPr/>
          <p:nvPr/>
        </p:nvSpPr>
        <p:spPr>
          <a:xfrm>
            <a:off x="2082127" y="1740402"/>
            <a:ext cx="2641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範例程式：</a:t>
            </a:r>
            <a:endParaRPr lang="en-US" altLang="zh-CN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sz="13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0F62F0-5EA2-9A48-BE75-3EF7B1657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19164"/>
              </p:ext>
            </p:extLst>
          </p:nvPr>
        </p:nvGraphicFramePr>
        <p:xfrm>
          <a:off x="2546198" y="3382800"/>
          <a:ext cx="4440228" cy="737823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09724">
                  <a:extLst>
                    <a:ext uri="{9D8B030D-6E8A-4147-A177-3AD203B41FA5}">
                      <a16:colId xmlns:a16="http://schemas.microsoft.com/office/drawing/2014/main" val="3998852486"/>
                    </a:ext>
                  </a:extLst>
                </a:gridCol>
                <a:gridCol w="1110390">
                  <a:extLst>
                    <a:ext uri="{9D8B030D-6E8A-4147-A177-3AD203B41FA5}">
                      <a16:colId xmlns:a16="http://schemas.microsoft.com/office/drawing/2014/main" val="2028715773"/>
                    </a:ext>
                  </a:extLst>
                </a:gridCol>
                <a:gridCol w="1109724">
                  <a:extLst>
                    <a:ext uri="{9D8B030D-6E8A-4147-A177-3AD203B41FA5}">
                      <a16:colId xmlns:a16="http://schemas.microsoft.com/office/drawing/2014/main" val="531185825"/>
                    </a:ext>
                  </a:extLst>
                </a:gridCol>
                <a:gridCol w="1110390">
                  <a:extLst>
                    <a:ext uri="{9D8B030D-6E8A-4147-A177-3AD203B41FA5}">
                      <a16:colId xmlns:a16="http://schemas.microsoft.com/office/drawing/2014/main" val="2859292541"/>
                    </a:ext>
                  </a:extLst>
                </a:gridCol>
              </a:tblGrid>
              <a:tr h="24594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各</a:t>
                      </a: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區間每升</a:t>
                      </a:r>
                      <a:r>
                        <a:rPr lang="zh-TW" alt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等對應</a:t>
                      </a: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59371"/>
                  </a:ext>
                </a:extLst>
              </a:tr>
              <a:tr h="245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0 - 29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30 - 39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40 - 45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4876"/>
                  </a:ext>
                </a:extLst>
              </a:tr>
              <a:tr h="245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55182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EFA162DD-EAD3-5D43-8896-387B61B8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58" y="1858443"/>
            <a:ext cx="1930806" cy="11943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3E8971-9CB3-EF41-9624-FF8C0F23815F}"/>
              </a:ext>
            </a:extLst>
          </p:cNvPr>
          <p:cNvSpPr/>
          <p:nvPr/>
        </p:nvSpPr>
        <p:spPr>
          <a:xfrm>
            <a:off x="3005139" y="4157232"/>
            <a:ext cx="3437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各</a:t>
            </a:r>
            <a:r>
              <a:rPr lang="en-US" altLang="zh-TW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IV</a:t>
            </a:r>
            <a:r>
              <a:rPr lang="zh-TW" altLang="en-US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區間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消耗每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1000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星塵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對應</a:t>
            </a:r>
            <a:r>
              <a:rPr lang="en-US" altLang="zh-TW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CP</a:t>
            </a:r>
            <a:r>
              <a:rPr lang="zh-TW" altLang="en-US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增加值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A4E104-1EC3-C84C-A14D-5EF879DA6757}"/>
              </a:ext>
            </a:extLst>
          </p:cNvPr>
          <p:cNvSpPr/>
          <p:nvPr/>
        </p:nvSpPr>
        <p:spPr>
          <a:xfrm>
            <a:off x="5643803" y="2218736"/>
            <a:ext cx="1733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(2) </a:t>
            </a:r>
            <a:r>
              <a:rPr lang="en-US" altLang="zh-TW" sz="1600" b="1" dirty="0">
                <a:solidFill>
                  <a:srgbClr val="0070C0"/>
                </a:solidFill>
              </a:rPr>
              <a:t>40 &gt;</a:t>
            </a:r>
            <a:r>
              <a:rPr lang="en-US" altLang="zh-TW" sz="1600" dirty="0"/>
              <a:t> iv &gt;= 30 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C15D0-45E4-474C-A09E-63A7B65FD6D9}"/>
              </a:ext>
            </a:extLst>
          </p:cNvPr>
          <p:cNvSpPr/>
          <p:nvPr/>
        </p:nvSpPr>
        <p:spPr>
          <a:xfrm>
            <a:off x="5643801" y="2571750"/>
            <a:ext cx="1591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(3) </a:t>
            </a:r>
            <a:r>
              <a:rPr lang="en-US" altLang="zh-TW" sz="1600" b="1" dirty="0">
                <a:solidFill>
                  <a:srgbClr val="FF0000"/>
                </a:solidFill>
              </a:rPr>
              <a:t>30 &gt;</a:t>
            </a:r>
            <a:r>
              <a:rPr lang="en-US" altLang="zh-TW" sz="1600" dirty="0"/>
              <a:t> iv &gt;= 0 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862A8F-8A2D-3448-A0D6-26CDEAC0C3E7}"/>
              </a:ext>
            </a:extLst>
          </p:cNvPr>
          <p:cNvSpPr/>
          <p:nvPr/>
        </p:nvSpPr>
        <p:spPr>
          <a:xfrm>
            <a:off x="5643802" y="1868475"/>
            <a:ext cx="1866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(1) 45 &gt;= iv &gt;= 40 </a:t>
            </a:r>
            <a:endParaRPr lang="zh-TW" altLang="en-US" sz="1600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15BF22A0-D584-5348-A338-76AD4E35FDC7}"/>
              </a:ext>
            </a:extLst>
          </p:cNvPr>
          <p:cNvCxnSpPr>
            <a:cxnSpLocks/>
          </p:cNvCxnSpPr>
          <p:nvPr/>
        </p:nvCxnSpPr>
        <p:spPr>
          <a:xfrm>
            <a:off x="4766312" y="2037752"/>
            <a:ext cx="9563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2AB718D-58DF-5C4A-96E3-1C0668760862}"/>
              </a:ext>
            </a:extLst>
          </p:cNvPr>
          <p:cNvCxnSpPr>
            <a:cxnSpLocks/>
          </p:cNvCxnSpPr>
          <p:nvPr/>
        </p:nvCxnSpPr>
        <p:spPr>
          <a:xfrm>
            <a:off x="5085708" y="2731992"/>
            <a:ext cx="6369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0108276A-A677-604D-B85D-5752568B132A}"/>
              </a:ext>
            </a:extLst>
          </p:cNvPr>
          <p:cNvCxnSpPr>
            <a:cxnSpLocks/>
          </p:cNvCxnSpPr>
          <p:nvPr/>
        </p:nvCxnSpPr>
        <p:spPr>
          <a:xfrm>
            <a:off x="5177794" y="2375093"/>
            <a:ext cx="5449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7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59756" y="2187026"/>
            <a:ext cx="3054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2.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 </a:t>
            </a:r>
            <a:endParaRPr lang="zh-TW" altLang="en-US" sz="4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A82A2-ADCA-0640-A485-19BE84AD15D9}"/>
              </a:ext>
            </a:extLst>
          </p:cNvPr>
          <p:cNvSpPr/>
          <p:nvPr/>
        </p:nvSpPr>
        <p:spPr>
          <a:xfrm>
            <a:off x="5078927" y="4234433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nikita-golubev</a:t>
            </a:r>
            <a:r>
              <a:rPr lang="en" altLang="zh-TW" sz="1100" dirty="0"/>
              <a:t>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9C5D4B-7C47-8B4C-948F-267B3E19BEE5}"/>
              </a:ext>
            </a:extLst>
          </p:cNvPr>
          <p:cNvSpPr/>
          <p:nvPr/>
        </p:nvSpPr>
        <p:spPr>
          <a:xfrm>
            <a:off x="2617251" y="2798944"/>
            <a:ext cx="2561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計算成長後最終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94B066-4217-0C4A-8262-ECBD1429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89" y="1460336"/>
            <a:ext cx="2256408" cy="22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18471" y="1020039"/>
            <a:ext cx="6266082" cy="1134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計算成長後最終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每升一等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23850">
              <a:lnSpc>
                <a:spcPct val="150000"/>
              </a:lnSpc>
            </a:pPr>
            <a:r>
              <a:rPr lang="zh-TW" altLang="en-US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CN" sz="1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en-US" altLang="zh-CN" sz="1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 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提升幾等級 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CN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不同區間</a:t>
            </a:r>
            <a:r>
              <a:rPr lang="en-US" altLang="zh-CN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增加值</a:t>
            </a:r>
            <a:endParaRPr lang="en-US" altLang="zh-CN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43112" y="509547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四則運算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E0C8DA-C318-E443-B133-89B5AFAD705D}"/>
              </a:ext>
            </a:extLst>
          </p:cNvPr>
          <p:cNvSpPr/>
          <p:nvPr/>
        </p:nvSpPr>
        <p:spPr>
          <a:xfrm>
            <a:off x="4148196" y="2054756"/>
            <a:ext cx="1380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星塵經驗</a:t>
            </a: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/1000) 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3247D2-8795-5241-BBB4-C41D8054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58" y="2336103"/>
            <a:ext cx="2641591" cy="190400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068486F-7EFD-5B4F-A7C9-C35D49E72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316"/>
              </p:ext>
            </p:extLst>
          </p:nvPr>
        </p:nvGraphicFramePr>
        <p:xfrm>
          <a:off x="4838449" y="581779"/>
          <a:ext cx="3531552" cy="5791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82623">
                  <a:extLst>
                    <a:ext uri="{9D8B030D-6E8A-4147-A177-3AD203B41FA5}">
                      <a16:colId xmlns:a16="http://schemas.microsoft.com/office/drawing/2014/main" val="3998852486"/>
                    </a:ext>
                  </a:extLst>
                </a:gridCol>
                <a:gridCol w="883153">
                  <a:extLst>
                    <a:ext uri="{9D8B030D-6E8A-4147-A177-3AD203B41FA5}">
                      <a16:colId xmlns:a16="http://schemas.microsoft.com/office/drawing/2014/main" val="2028715773"/>
                    </a:ext>
                  </a:extLst>
                </a:gridCol>
                <a:gridCol w="882623">
                  <a:extLst>
                    <a:ext uri="{9D8B030D-6E8A-4147-A177-3AD203B41FA5}">
                      <a16:colId xmlns:a16="http://schemas.microsoft.com/office/drawing/2014/main" val="531185825"/>
                    </a:ext>
                  </a:extLst>
                </a:gridCol>
                <a:gridCol w="883153">
                  <a:extLst>
                    <a:ext uri="{9D8B030D-6E8A-4147-A177-3AD203B41FA5}">
                      <a16:colId xmlns:a16="http://schemas.microsoft.com/office/drawing/2014/main" val="285929254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各</a:t>
                      </a: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區間每升等對應</a:t>
                      </a:r>
                      <a:r>
                        <a:rPr lang="en-US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4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4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59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</a:t>
                      </a:r>
                      <a:r>
                        <a:rPr lang="zh-TW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區間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0 - 29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30 - 39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IV 40 - 45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024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CP</a:t>
                      </a:r>
                      <a:r>
                        <a:rPr lang="zh-TW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增加值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</a:t>
                      </a:r>
                      <a:endParaRPr lang="zh-TW" sz="120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0055182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3B1C20D2-F3D2-0B4C-8D50-BBC3CAD09787}"/>
              </a:ext>
            </a:extLst>
          </p:cNvPr>
          <p:cNvSpPr/>
          <p:nvPr/>
        </p:nvSpPr>
        <p:spPr>
          <a:xfrm>
            <a:off x="4838449" y="3978497"/>
            <a:ext cx="2641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endParaRPr lang="en-US" altLang="zh-CN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sz="13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66DE96-0BEC-0B47-9C7A-1B44D2CB472D}"/>
              </a:ext>
            </a:extLst>
          </p:cNvPr>
          <p:cNvSpPr/>
          <p:nvPr/>
        </p:nvSpPr>
        <p:spPr>
          <a:xfrm>
            <a:off x="4484295" y="3870454"/>
            <a:ext cx="144000" cy="242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E7A6B9-4741-4746-8981-029F4CB4F906}"/>
              </a:ext>
            </a:extLst>
          </p:cNvPr>
          <p:cNvSpPr/>
          <p:nvPr/>
        </p:nvSpPr>
        <p:spPr>
          <a:xfrm>
            <a:off x="4484295" y="3257203"/>
            <a:ext cx="144000" cy="242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C07871F-394F-7A4E-BFC2-28FD3A5BABDB}"/>
              </a:ext>
            </a:extLst>
          </p:cNvPr>
          <p:cNvSpPr/>
          <p:nvPr/>
        </p:nvSpPr>
        <p:spPr>
          <a:xfrm>
            <a:off x="4484294" y="2636028"/>
            <a:ext cx="240105" cy="242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7BBF30D2-8679-F841-AE43-C7E4DACDCABD}"/>
              </a:ext>
            </a:extLst>
          </p:cNvPr>
          <p:cNvCxnSpPr>
            <a:cxnSpLocks/>
          </p:cNvCxnSpPr>
          <p:nvPr/>
        </p:nvCxnSpPr>
        <p:spPr>
          <a:xfrm flipH="1">
            <a:off x="4724399" y="2067765"/>
            <a:ext cx="1609456" cy="6865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62EB7978-68EE-884D-80C9-4A219639189D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4628295" y="2067765"/>
            <a:ext cx="1705560" cy="13104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FAF85C7-819B-5A4F-BEF1-323384DA9AD2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628295" y="2067765"/>
            <a:ext cx="1718504" cy="1923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73B4CEF5-8C63-1E47-B51B-60ACE0B8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86" y="3326452"/>
            <a:ext cx="988912" cy="988912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58E8A5C7-3F76-C14C-9B97-BC01729CDD5A}"/>
              </a:ext>
            </a:extLst>
          </p:cNvPr>
          <p:cNvSpPr/>
          <p:nvPr/>
        </p:nvSpPr>
        <p:spPr>
          <a:xfrm>
            <a:off x="4836828" y="4277736"/>
            <a:ext cx="6555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-freebies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5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3469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3787" y="1395689"/>
            <a:ext cx="6266082" cy="109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比較紀錄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lang="en-US" altLang="zh-TW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 indent="300038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16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BestCp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成長後最高</a:t>
            </a:r>
            <a:r>
              <a:rPr lang="en-US" altLang="zh-CN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</a:p>
          <a:p>
            <a:pPr indent="312738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設定變數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BestCp_No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</a:t>
            </a:r>
            <a:r>
              <a:rPr lang="en-US" altLang="zh-CN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CN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寵物編號</a:t>
            </a:r>
            <a:endParaRPr lang="en-US" altLang="zh-TW" sz="16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632347" y="669203"/>
            <a:ext cx="6616800" cy="563359"/>
          </a:xfrm>
        </p:spPr>
        <p:txBody>
          <a:bodyPr/>
          <a:lstStyle/>
          <a:p>
            <a:r>
              <a:rPr lang="zh-TW" altLang="en-US" sz="2800" b="1" dirty="0"/>
              <a:t> 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四則運算</a:t>
            </a:r>
            <a:endParaRPr lang="en-US" altLang="zh-TW" sz="28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1C20D2-F3D2-0B4C-8D50-BBC3CAD09787}"/>
              </a:ext>
            </a:extLst>
          </p:cNvPr>
          <p:cNvSpPr/>
          <p:nvPr/>
        </p:nvSpPr>
        <p:spPr>
          <a:xfrm>
            <a:off x="3903823" y="4047162"/>
            <a:ext cx="2641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endParaRPr lang="en-US" altLang="zh-CN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sz="13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78AAB9-4DDF-5E49-A4DD-49A96D8C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10" y="2550717"/>
            <a:ext cx="2948618" cy="177344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9E196AD-F5D2-F840-A5F1-0C1FB9022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09" y="2939592"/>
            <a:ext cx="1297419" cy="129741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1B4E5D2-A71E-FD45-9919-0B42CF47FE13}"/>
              </a:ext>
            </a:extLst>
          </p:cNvPr>
          <p:cNvSpPr/>
          <p:nvPr/>
        </p:nvSpPr>
        <p:spPr>
          <a:xfrm>
            <a:off x="4808997" y="452291"/>
            <a:ext cx="6555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</a:t>
            </a:r>
            <a:r>
              <a:rPr lang="en" altLang="zh-TW" sz="1100" dirty="0" err="1"/>
              <a:t>roundicons</a:t>
            </a:r>
            <a:r>
              <a:rPr lang="en" altLang="zh-TW" sz="1100" dirty="0"/>
              <a:t>-freebies</a:t>
            </a:r>
            <a:r>
              <a:rPr lang="zh-TW" altLang="en-US" sz="1100" dirty="0"/>
              <a:t> </a:t>
            </a:r>
            <a:r>
              <a:rPr lang="en" altLang="zh-TW" sz="1100" dirty="0"/>
              <a:t>from </a:t>
            </a:r>
            <a:r>
              <a:rPr lang="en" altLang="zh-TW" sz="1100" dirty="0">
                <a:hlinkClick r:id="rId5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3650449059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698</Words>
  <Application>Microsoft Macintosh PowerPoint</Application>
  <PresentationFormat>如螢幕大小 (16:9)</PresentationFormat>
  <Paragraphs>93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Microsoft JhengHei</vt:lpstr>
      <vt:lpstr>Oswald</vt:lpstr>
      <vt:lpstr>Tinos</vt:lpstr>
      <vt:lpstr>Arial</vt:lpstr>
      <vt:lpstr>Wingdings</vt:lpstr>
      <vt:lpstr>Quintus template</vt:lpstr>
      <vt:lpstr>TOI推廣計畫 解題-虛擬寵物大師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130</cp:revision>
  <cp:lastPrinted>2019-04-18T16:54:53Z</cp:lastPrinted>
  <dcterms:modified xsi:type="dcterms:W3CDTF">2019-10-28T12:42:48Z</dcterms:modified>
</cp:coreProperties>
</file>