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68" r:id="rId4"/>
    <p:sldId id="258" r:id="rId5"/>
    <p:sldId id="274" r:id="rId6"/>
    <p:sldId id="307" r:id="rId7"/>
    <p:sldId id="309" r:id="rId8"/>
    <p:sldId id="31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57"/>
            <p14:sldId id="268"/>
            <p14:sldId id="258"/>
            <p14:sldId id="274"/>
            <p14:sldId id="307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/>
    <p:restoredTop sz="94646"/>
  </p:normalViewPr>
  <p:slideViewPr>
    <p:cSldViewPr snapToGrid="0">
      <p:cViewPr varScale="1">
        <p:scale>
          <a:sx n="108" d="100"/>
          <a:sy n="108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6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9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版面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713794" y="4749900"/>
            <a:ext cx="430206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altLang="zh-TW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Tinos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zh-TW" altLang="en-US" dirty="0">
              <a:sym typeface="Arial"/>
            </a:endParaRPr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內容版面配置區 16">
            <a:extLst>
              <a:ext uri="{FF2B5EF4-FFF2-40B4-BE49-F238E27FC236}">
                <a16:creationId xmlns:a16="http://schemas.microsoft.com/office/drawing/2014/main" id="{39697525-3848-4F4E-BCFE-4C42548B1B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20700" y="1579908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306CAAC5-00AF-2548-9F11-D637DCBE2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6175" y="1579907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D7F210B-CD33-6045-901B-06F7D6B72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純文字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723418" y="4749900"/>
            <a:ext cx="420582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30" name="Shape 30"/>
          <p:cNvCxnSpPr/>
          <p:nvPr/>
        </p:nvCxnSpPr>
        <p:spPr>
          <a:xfrm>
            <a:off x="1664750" y="1466454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文字版面配置區 10">
            <a:extLst>
              <a:ext uri="{FF2B5EF4-FFF2-40B4-BE49-F238E27FC236}">
                <a16:creationId xmlns:a16="http://schemas.microsoft.com/office/drawing/2014/main" id="{E19CED11-FD9B-214E-8D18-C184D4425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6175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8" name="文字版面配置區 10">
            <a:extLst>
              <a:ext uri="{FF2B5EF4-FFF2-40B4-BE49-F238E27FC236}">
                <a16:creationId xmlns:a16="http://schemas.microsoft.com/office/drawing/2014/main" id="{A0E88422-D3D2-1047-BB58-B3C4F125E1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58870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lnSpc>
                <a:spcPct val="150000"/>
              </a:lnSpc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817F9630-B8BD-EB4A-A786-292610709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66554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://www.flaticon.com/?fbclid=IwAR3_xJEOVQxO0E7epvyDoEvq_sdyU6Zh-l8-UlNq7ydRGfbnTuC3gv_s4d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?fbclid=IwAR3_xJEOVQxO0E7epvyDoEvq_sdyU6Zh-l8-UlNq7ydRGfbnTuC3gv_s4d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52698" y="1859594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/>
              <a:t>粉絲見面會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sp>
        <p:nvSpPr>
          <p:cNvPr id="4" name="矩形 3"/>
          <p:cNvSpPr/>
          <p:nvPr/>
        </p:nvSpPr>
        <p:spPr>
          <a:xfrm>
            <a:off x="4386825" y="4178733"/>
            <a:ext cx="4105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839E9FB-C4CB-C642-8A26-77D75C343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814" y="2253343"/>
            <a:ext cx="1445325" cy="14453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1B51AE-4B1A-CE4C-9807-B3AF17B16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057" y="2253343"/>
            <a:ext cx="1445325" cy="14453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2C8FBDF-FE01-9845-86E3-19AC1B3D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191" y="1537854"/>
            <a:ext cx="2160814" cy="21608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b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11" name="矩形 10"/>
          <p:cNvSpPr/>
          <p:nvPr/>
        </p:nvSpPr>
        <p:spPr>
          <a:xfrm>
            <a:off x="1643743" y="715917"/>
            <a:ext cx="6553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dirty="0"/>
              <a:t>浩哥是知名的實況主，他在實況的時候常常有許多粉絲送他虛擬禮物。</a:t>
            </a:r>
            <a:endParaRPr lang="en-US" altLang="zh-TW" sz="2000" dirty="0"/>
          </a:p>
          <a:p>
            <a:endParaRPr lang="en-US" altLang="zh-TW" sz="1200" dirty="0"/>
          </a:p>
          <a:p>
            <a:r>
              <a:rPr lang="zh-TW" altLang="zh-TW" sz="2000" dirty="0"/>
              <a:t>有一天，浩哥想要舉辦一場</a:t>
            </a:r>
            <a:r>
              <a:rPr lang="zh-TW" altLang="zh-TW" sz="2000" b="1" dirty="0"/>
              <a:t>粉絲見面會，而入場順序則由粉絲排行榜的排名來決定。</a:t>
            </a:r>
            <a:endParaRPr lang="en-US" altLang="zh-TW" sz="2000" b="1" dirty="0"/>
          </a:p>
          <a:p>
            <a:endParaRPr lang="en-US" altLang="zh-TW" sz="1200" dirty="0"/>
          </a:p>
          <a:p>
            <a:r>
              <a:rPr lang="zh-TW" altLang="zh-TW" sz="2000" dirty="0"/>
              <a:t>請你幫浩哥製作一個</a:t>
            </a:r>
            <a:r>
              <a:rPr lang="zh-TW" altLang="zh-TW" sz="2000" b="1" dirty="0">
                <a:solidFill>
                  <a:srgbClr val="FF0000"/>
                </a:solidFill>
              </a:rPr>
              <a:t>粉絲排行榜</a:t>
            </a:r>
            <a:r>
              <a:rPr lang="zh-TW" altLang="zh-TW" sz="2000" b="1" dirty="0"/>
              <a:t>，排名依據為送出的禮物總金額。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A6C422-D9AB-8D47-B339-5B9E6EDD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3024241"/>
            <a:ext cx="1270172" cy="12701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8A691D-1198-EF43-8E53-C77A7525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786" y="3243943"/>
            <a:ext cx="1050470" cy="10504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2D0B804-39DE-AA49-B33C-61713A45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95" y="3543665"/>
            <a:ext cx="750747" cy="7507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008441-26E7-4F4D-9930-415EC6CF9905}"/>
              </a:ext>
            </a:extLst>
          </p:cNvPr>
          <p:cNvSpPr/>
          <p:nvPr/>
        </p:nvSpPr>
        <p:spPr>
          <a:xfrm>
            <a:off x="1643743" y="4017413"/>
            <a:ext cx="3504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Icon made by </a:t>
            </a:r>
            <a:r>
              <a:rPr lang="en-US" altLang="zh-TW" sz="1200" dirty="0" err="1"/>
              <a:t>smalllikeart</a:t>
            </a:r>
            <a:r>
              <a:rPr lang="zh-TW" altLang="en-US" sz="1200" dirty="0"/>
              <a:t>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4"/>
              </a:rPr>
              <a:t>www.flaticon.com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7" name="矩形 6"/>
          <p:cNvSpPr/>
          <p:nvPr/>
        </p:nvSpPr>
        <p:spPr>
          <a:xfrm>
            <a:off x="1659279" y="760502"/>
            <a:ext cx="664285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輸入格式</a:t>
            </a:r>
          </a:p>
          <a:p>
            <a:pPr algn="just"/>
            <a:r>
              <a:rPr lang="zh-TW" altLang="zh-TW" sz="1600" b="1" dirty="0"/>
              <a:t>第一列有兩個正整數</a:t>
            </a:r>
            <a:r>
              <a:rPr lang="en-US" altLang="zh-TW" sz="1600" b="1" dirty="0"/>
              <a:t>N</a:t>
            </a:r>
            <a:r>
              <a:rPr lang="zh-TW" altLang="zh-TW" sz="1600" b="1" dirty="0"/>
              <a:t>、</a:t>
            </a:r>
            <a:r>
              <a:rPr lang="en-US" altLang="zh-TW" sz="1600" b="1" dirty="0"/>
              <a:t>M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1 </a:t>
            </a:r>
            <a:r>
              <a:rPr lang="en-US" altLang="zh-TW" sz="1600" b="1" dirty="0">
                <a:sym typeface="Symbol" panose="05050102010706020507" pitchFamily="18" charset="2"/>
              </a:rPr>
              <a:t></a:t>
            </a:r>
            <a:r>
              <a:rPr lang="en-US" altLang="zh-TW" sz="1600" b="1" dirty="0"/>
              <a:t> N </a:t>
            </a:r>
            <a:r>
              <a:rPr lang="en-US" altLang="zh-TW" sz="1600" b="1" dirty="0">
                <a:sym typeface="Symbol" panose="05050102010706020507" pitchFamily="18" charset="2"/>
              </a:rPr>
              <a:t></a:t>
            </a:r>
            <a:r>
              <a:rPr lang="en-US" altLang="zh-TW" sz="1600" b="1" dirty="0"/>
              <a:t> 10</a:t>
            </a:r>
            <a:r>
              <a:rPr lang="en-US" altLang="zh-TW" sz="1600" b="1" baseline="30000" dirty="0"/>
              <a:t>5</a:t>
            </a:r>
            <a:r>
              <a:rPr lang="zh-TW" altLang="zh-TW" sz="1600" b="1" dirty="0"/>
              <a:t>、</a:t>
            </a:r>
            <a:r>
              <a:rPr lang="en-US" altLang="zh-TW" sz="1600" b="1" dirty="0"/>
              <a:t>0 </a:t>
            </a:r>
            <a:r>
              <a:rPr lang="en-US" altLang="zh-TW" sz="1600" b="1" dirty="0">
                <a:sym typeface="Symbol" panose="05050102010706020507" pitchFamily="18" charset="2"/>
              </a:rPr>
              <a:t></a:t>
            </a:r>
            <a:r>
              <a:rPr lang="en-US" altLang="zh-TW" sz="1600" b="1" dirty="0"/>
              <a:t> M </a:t>
            </a:r>
            <a:r>
              <a:rPr lang="en-US" altLang="zh-TW" sz="1600" b="1" dirty="0">
                <a:sym typeface="Symbol" panose="05050102010706020507" pitchFamily="18" charset="2"/>
              </a:rPr>
              <a:t></a:t>
            </a:r>
            <a:r>
              <a:rPr lang="en-US" altLang="zh-TW" sz="1600" b="1" dirty="0"/>
              <a:t> 10</a:t>
            </a:r>
            <a:r>
              <a:rPr lang="en-US" altLang="zh-TW" sz="1600" b="1" baseline="30000" dirty="0"/>
              <a:t>6</a:t>
            </a:r>
            <a:r>
              <a:rPr lang="zh-TW" altLang="zh-TW" sz="1600" b="1" dirty="0"/>
              <a:t>）</a:t>
            </a:r>
            <a:r>
              <a:rPr lang="zh-TW" altLang="zh-TW" sz="1600" dirty="0"/>
              <a:t>，代表有</a:t>
            </a:r>
            <a:r>
              <a:rPr lang="en-US" altLang="zh-TW" sz="1600" b="1" dirty="0">
                <a:solidFill>
                  <a:srgbClr val="0070C0"/>
                </a:solidFill>
              </a:rPr>
              <a:t>N</a:t>
            </a:r>
            <a:r>
              <a:rPr lang="zh-TW" altLang="zh-TW" sz="1600" b="1" dirty="0">
                <a:solidFill>
                  <a:srgbClr val="0070C0"/>
                </a:solidFill>
              </a:rPr>
              <a:t>個粉絲，粉絲的編號為</a:t>
            </a:r>
            <a:r>
              <a:rPr lang="en-US" altLang="zh-TW" sz="1600" b="1" dirty="0">
                <a:solidFill>
                  <a:srgbClr val="0070C0"/>
                </a:solidFill>
              </a:rPr>
              <a:t>0</a:t>
            </a:r>
            <a:r>
              <a:rPr lang="zh-TW" altLang="zh-TW" sz="1600" b="1" dirty="0">
                <a:solidFill>
                  <a:srgbClr val="0070C0"/>
                </a:solidFill>
              </a:rPr>
              <a:t>～</a:t>
            </a:r>
            <a:r>
              <a:rPr lang="en-US" altLang="zh-TW" sz="1600" b="1" dirty="0">
                <a:solidFill>
                  <a:srgbClr val="0070C0"/>
                </a:solidFill>
              </a:rPr>
              <a:t>N</a:t>
            </a:r>
            <a:r>
              <a:rPr lang="zh-TW" altLang="zh-TW" sz="1600" b="1" dirty="0">
                <a:solidFill>
                  <a:srgbClr val="0070C0"/>
                </a:solidFill>
              </a:rPr>
              <a:t>－</a:t>
            </a:r>
            <a:r>
              <a:rPr lang="en-US" altLang="zh-TW" sz="1600" b="1" dirty="0">
                <a:solidFill>
                  <a:srgbClr val="0070C0"/>
                </a:solidFill>
              </a:rPr>
              <a:t>1</a:t>
            </a:r>
            <a:r>
              <a:rPr lang="zh-TW" altLang="zh-TW" sz="1600" dirty="0"/>
              <a:t>，以及</a:t>
            </a:r>
            <a:r>
              <a:rPr lang="en-US" altLang="zh-TW" sz="1600" b="1" dirty="0">
                <a:solidFill>
                  <a:srgbClr val="0070C0"/>
                </a:solidFill>
              </a:rPr>
              <a:t>M</a:t>
            </a:r>
            <a:r>
              <a:rPr lang="zh-TW" altLang="zh-TW" sz="1600" b="1" dirty="0">
                <a:solidFill>
                  <a:srgbClr val="0070C0"/>
                </a:solidFill>
              </a:rPr>
              <a:t>個贈禮紀錄</a:t>
            </a:r>
            <a:r>
              <a:rPr lang="zh-TW" altLang="zh-TW" sz="1600" dirty="0"/>
              <a:t>。接著</a:t>
            </a:r>
            <a:r>
              <a:rPr lang="en-US" altLang="zh-TW" sz="1600" dirty="0"/>
              <a:t>M</a:t>
            </a:r>
            <a:r>
              <a:rPr lang="zh-TW" altLang="zh-TW" sz="1600" dirty="0"/>
              <a:t>列為贈禮紀錄，</a:t>
            </a:r>
            <a:r>
              <a:rPr lang="zh-TW" altLang="zh-TW" sz="1600" b="1" dirty="0"/>
              <a:t>每列有兩個正整數</a:t>
            </a:r>
            <a:r>
              <a:rPr lang="zh-TW" altLang="zh-TW" sz="1600" dirty="0"/>
              <a:t>，為</a:t>
            </a:r>
            <a:r>
              <a:rPr lang="zh-TW" altLang="zh-TW" sz="1600" b="1" dirty="0">
                <a:solidFill>
                  <a:srgbClr val="FF0000"/>
                </a:solidFill>
              </a:rPr>
              <a:t>粉絲的編號</a:t>
            </a:r>
            <a:r>
              <a:rPr lang="zh-TW" altLang="zh-TW" sz="1600" dirty="0"/>
              <a:t>和</a:t>
            </a:r>
            <a:r>
              <a:rPr lang="zh-TW" altLang="zh-TW" sz="1600" b="1" dirty="0">
                <a:solidFill>
                  <a:srgbClr val="FF0000"/>
                </a:solidFill>
              </a:rPr>
              <a:t>贈禮金額</a:t>
            </a:r>
            <a:r>
              <a:rPr lang="en-US" altLang="zh-TW" sz="1600" b="1" dirty="0">
                <a:solidFill>
                  <a:srgbClr val="FF0000"/>
                </a:solidFill>
              </a:rPr>
              <a:t>X</a:t>
            </a:r>
            <a:r>
              <a:rPr lang="zh-TW" altLang="zh-TW" sz="1600" b="1" dirty="0"/>
              <a:t>（</a:t>
            </a:r>
            <a:r>
              <a:rPr lang="en-US" altLang="zh-TW" sz="1600" b="1" dirty="0"/>
              <a:t>1 </a:t>
            </a:r>
            <a:r>
              <a:rPr lang="en-US" altLang="zh-TW" sz="1600" b="1" dirty="0">
                <a:sym typeface="Symbol" panose="05050102010706020507" pitchFamily="18" charset="2"/>
              </a:rPr>
              <a:t></a:t>
            </a:r>
            <a:r>
              <a:rPr lang="en-US" altLang="zh-TW" sz="1600" b="1" dirty="0"/>
              <a:t> X </a:t>
            </a:r>
            <a:r>
              <a:rPr lang="en-US" altLang="zh-TW" sz="1600" b="1" dirty="0">
                <a:sym typeface="Symbol" panose="05050102010706020507" pitchFamily="18" charset="2"/>
              </a:rPr>
              <a:t></a:t>
            </a:r>
            <a:r>
              <a:rPr lang="en-US" altLang="zh-TW" sz="1600" b="1" dirty="0"/>
              <a:t> 100</a:t>
            </a:r>
            <a:r>
              <a:rPr lang="zh-TW" altLang="zh-TW" sz="1600" b="1" dirty="0"/>
              <a:t>）</a:t>
            </a:r>
            <a:r>
              <a:rPr lang="zh-TW" altLang="zh-TW" sz="1600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1659279" y="2053164"/>
            <a:ext cx="335071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</a:p>
          <a:p>
            <a:pPr algn="just"/>
            <a:r>
              <a:rPr lang="zh-TW" altLang="zh-TW" sz="1600" dirty="0"/>
              <a:t>對每筆資料請</a:t>
            </a:r>
            <a:r>
              <a:rPr lang="zh-TW" altLang="zh-TW" sz="1600" b="1" dirty="0"/>
              <a:t>輸出</a:t>
            </a:r>
            <a:r>
              <a:rPr lang="en-US" altLang="zh-TW" sz="1600" b="1" dirty="0"/>
              <a:t>N</a:t>
            </a:r>
            <a:r>
              <a:rPr lang="zh-TW" altLang="zh-TW" sz="1600" b="1" dirty="0"/>
              <a:t>列，每列皆有一個字串和一個正整數</a:t>
            </a:r>
            <a:r>
              <a:rPr lang="zh-TW" altLang="zh-TW" sz="1600" dirty="0"/>
              <a:t>，分別為</a:t>
            </a:r>
            <a:r>
              <a:rPr lang="zh-TW" altLang="zh-TW" sz="1600" b="1" dirty="0">
                <a:solidFill>
                  <a:srgbClr val="FF0000"/>
                </a:solidFill>
              </a:rPr>
              <a:t>粉絲的名字</a:t>
            </a:r>
            <a:r>
              <a:rPr lang="zh-TW" altLang="zh-TW" sz="1600" dirty="0"/>
              <a:t>以及</a:t>
            </a:r>
            <a:r>
              <a:rPr lang="zh-TW" altLang="zh-TW" sz="1600" b="1" dirty="0">
                <a:solidFill>
                  <a:srgbClr val="FF0000"/>
                </a:solidFill>
              </a:rPr>
              <a:t>贈禮總金額</a:t>
            </a:r>
            <a:r>
              <a:rPr lang="zh-TW" altLang="zh-TW" sz="1600" dirty="0"/>
              <a:t>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837498"/>
              </p:ext>
            </p:extLst>
          </p:nvPr>
        </p:nvGraphicFramePr>
        <p:xfrm>
          <a:off x="5464563" y="2856023"/>
          <a:ext cx="2710608" cy="1310640"/>
        </p:xfrm>
        <a:graphic>
          <a:graphicData uri="http://schemas.openxmlformats.org/drawingml/2006/table">
            <a:tbl>
              <a:tblPr firstRow="1" firstCol="1" bandRow="1">
                <a:tableStyleId>{94D8F710-FA4E-40ED-AFA7-559E44A3C38B}</a:tableStyleId>
              </a:tblPr>
              <a:tblGrid>
                <a:gridCol w="136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1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輸入範例</a:t>
                      </a:r>
                      <a:endParaRPr lang="zh-TW" sz="16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3 4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1 10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0 13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1 4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2 7</a:t>
                      </a:r>
                      <a:endParaRPr lang="zh-TW" altLang="zh-TW" sz="1800" kern="100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輸出範例</a:t>
                      </a:r>
                      <a:endParaRPr lang="en-US" altLang="zh-TW" sz="1600" b="1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1 14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0 13</a:t>
                      </a:r>
                      <a:endParaRPr lang="zh-TW" altLang="zh-TW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2 7</a:t>
                      </a:r>
                      <a:endParaRPr lang="zh-TW" altLang="zh-TW" sz="18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C133314F-B412-F640-A7A2-0B8E8C3EF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99" y="3523177"/>
            <a:ext cx="643486" cy="6434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21156E7-BA6F-294B-8610-A080DBA5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257" y="3523177"/>
            <a:ext cx="643486" cy="6434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59A8B46-49C5-5949-BE6C-2E7EBBEC2B69}"/>
              </a:ext>
            </a:extLst>
          </p:cNvPr>
          <p:cNvSpPr/>
          <p:nvPr/>
        </p:nvSpPr>
        <p:spPr>
          <a:xfrm>
            <a:off x="4756731" y="472091"/>
            <a:ext cx="3944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Icon made by </a:t>
            </a:r>
            <a:r>
              <a:rPr lang="zh-TW" altLang="en-US" dirty="0"/>
              <a:t>eucalyp </a:t>
            </a:r>
            <a:r>
              <a:rPr lang="en-US" altLang="zh-TW" dirty="0"/>
              <a:t>from </a:t>
            </a:r>
            <a:r>
              <a:rPr lang="en-US" altLang="zh-TW" dirty="0">
                <a:hlinkClick r:id="rId4"/>
              </a:rPr>
              <a:t>www.flaticon.com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2C36C55-3F4B-7741-91D6-723F11A43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987743" y="3525440"/>
            <a:ext cx="643487" cy="6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結構儲存資料</a:t>
            </a:r>
            <a:endParaRPr lang="en-US" altLang="zh-TW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排序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6" name="矩形 5"/>
          <p:cNvSpPr/>
          <p:nvPr/>
        </p:nvSpPr>
        <p:spPr>
          <a:xfrm>
            <a:off x="4533579" y="4224837"/>
            <a:ext cx="4084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Icon made by </a:t>
            </a:r>
            <a:r>
              <a:rPr lang="en-US" altLang="zh-TW" dirty="0" err="1"/>
              <a:t>smalllikeart</a:t>
            </a:r>
            <a:r>
              <a:rPr lang="zh-TW" altLang="en-US" dirty="0"/>
              <a:t> </a:t>
            </a:r>
            <a:r>
              <a:rPr lang="en-US" altLang="zh-TW" dirty="0"/>
              <a:t>from </a:t>
            </a:r>
            <a:r>
              <a:rPr lang="en-US" altLang="zh-TW" dirty="0">
                <a:hlinkClick r:id="rId3"/>
              </a:rPr>
              <a:t>www.flaticon.com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34" y="1349994"/>
            <a:ext cx="2443511" cy="244351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FA438D0-0261-7942-A423-F1D87450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45" y="2633341"/>
            <a:ext cx="2120900" cy="12065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結構儲存資料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821846" y="1525718"/>
            <a:ext cx="6351129" cy="6626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要完成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帶有編號的排序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，必須使用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來儲存資料。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結構內儲存兩個整數，一個為</a:t>
            </a:r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粉絲編號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，另一個為</a:t>
            </a:r>
            <a:r>
              <a:rPr lang="zh-TW" altLang="en-US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送禮總金額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830A5C-7928-F340-A4B4-31E2185DA0FB}"/>
              </a:ext>
            </a:extLst>
          </p:cNvPr>
          <p:cNvSpPr/>
          <p:nvPr/>
        </p:nvSpPr>
        <p:spPr>
          <a:xfrm>
            <a:off x="2171712" y="2438149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7FBDC6-2FC3-9947-936A-F99E2DC9393E}"/>
              </a:ext>
            </a:extLst>
          </p:cNvPr>
          <p:cNvSpPr/>
          <p:nvPr/>
        </p:nvSpPr>
        <p:spPr>
          <a:xfrm>
            <a:off x="6297737" y="3071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粉絲編號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839DD9-BD40-B146-9B66-284391D68731}"/>
              </a:ext>
            </a:extLst>
          </p:cNvPr>
          <p:cNvSpPr/>
          <p:nvPr/>
        </p:nvSpPr>
        <p:spPr>
          <a:xfrm>
            <a:off x="6297737" y="3378787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送禮總金額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850F2B63-DF26-6646-A423-39734980E5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521253" y="3224899"/>
            <a:ext cx="776484" cy="116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38727041-4F2B-2F40-9227-99A8F06FB35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771408" y="3532676"/>
            <a:ext cx="5263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0D5F3C2-2873-734F-9DE3-9621F8FC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01" y="3026122"/>
            <a:ext cx="4864074" cy="109759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排序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692947" y="1526852"/>
            <a:ext cx="6480028" cy="13234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有了結構之後，我們需要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寫一個規則來排序我們的結構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arenBoth"/>
            </a:pPr>
            <a:r>
              <a:rPr lang="zh-TW" altLang="en-US" sz="1600" b="1" dirty="0">
                <a:ln w="0"/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送禮總金額大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的排在前面</a:t>
            </a:r>
            <a:endParaRPr lang="en-US" altLang="zh-TW" sz="160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arenBoth"/>
            </a:pPr>
            <a:endParaRPr lang="en-US" altLang="zh-TW" sz="1600" b="1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arenBoth"/>
            </a:pP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1600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送禮總金額相同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</a:t>
            </a:r>
            <a:r>
              <a:rPr lang="zh-TW" altLang="en-US" sz="1600" b="1" dirty="0">
                <a:ln w="0"/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粉絲編號小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的在前面</a:t>
            </a:r>
            <a:endParaRPr lang="en-US" altLang="zh-TW" sz="160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5DEE044-5064-9F47-9EAA-1564D7CC1718}"/>
              </a:ext>
            </a:extLst>
          </p:cNvPr>
          <p:cNvSpPr/>
          <p:nvPr/>
        </p:nvSpPr>
        <p:spPr>
          <a:xfrm>
            <a:off x="2355707" y="3805063"/>
            <a:ext cx="293914" cy="283028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665849C-5921-E14C-BD59-00D89940C8F5}"/>
              </a:ext>
            </a:extLst>
          </p:cNvPr>
          <p:cNvSpPr/>
          <p:nvPr/>
        </p:nvSpPr>
        <p:spPr>
          <a:xfrm>
            <a:off x="2342625" y="3440139"/>
            <a:ext cx="293914" cy="28302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5ADB98B0-161F-164F-A3A7-9CAB9C33ED50}"/>
              </a:ext>
            </a:extLst>
          </p:cNvPr>
          <p:cNvCxnSpPr>
            <a:cxnSpLocks/>
          </p:cNvCxnSpPr>
          <p:nvPr/>
        </p:nvCxnSpPr>
        <p:spPr>
          <a:xfrm flipV="1">
            <a:off x="2636539" y="3883857"/>
            <a:ext cx="1828583" cy="627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D1992665-7589-AC49-B855-6ACCA25CB537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636539" y="3574919"/>
            <a:ext cx="1056687" cy="67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BCDE328-E410-0E47-B0F9-429D08061BF4}"/>
              </a:ext>
            </a:extLst>
          </p:cNvPr>
          <p:cNvCxnSpPr>
            <a:cxnSpLocks/>
          </p:cNvCxnSpPr>
          <p:nvPr/>
        </p:nvCxnSpPr>
        <p:spPr>
          <a:xfrm flipV="1">
            <a:off x="4381995" y="3883857"/>
            <a:ext cx="1931719" cy="1380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EBDC47E-056C-8741-A9E8-FB7F38D21179}"/>
              </a:ext>
            </a:extLst>
          </p:cNvPr>
          <p:cNvCxnSpPr>
            <a:cxnSpLocks/>
          </p:cNvCxnSpPr>
          <p:nvPr/>
        </p:nvCxnSpPr>
        <p:spPr>
          <a:xfrm>
            <a:off x="6862946" y="3688166"/>
            <a:ext cx="1197429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EC43473-DEAC-634A-A4C7-40C0AB9A9089}"/>
              </a:ext>
            </a:extLst>
          </p:cNvPr>
          <p:cNvSpPr/>
          <p:nvPr/>
        </p:nvSpPr>
        <p:spPr>
          <a:xfrm>
            <a:off x="1657181" y="2957868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範例程式</a:t>
            </a: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排序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6F5BF7-EC4E-49AD-86CE-1C639AD16261}"/>
              </a:ext>
            </a:extLst>
          </p:cNvPr>
          <p:cNvSpPr/>
          <p:nvPr/>
        </p:nvSpPr>
        <p:spPr>
          <a:xfrm>
            <a:off x="1692947" y="1526852"/>
            <a:ext cx="6480028" cy="33855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接著便可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sort()</a:t>
            </a:r>
            <a:r>
              <a:rPr lang="zh-TW" altLang="en-US" sz="16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函式來進行排序</a:t>
            </a:r>
            <a:r>
              <a:rPr lang="zh-TW" altLang="en-US" sz="160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，排序完輸出答案即可。</a:t>
            </a:r>
            <a:endParaRPr lang="en-US" altLang="zh-TW" sz="1600" dirty="0">
              <a:ln w="0"/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93BB6B-647F-CD46-B35C-EB12115884CE}"/>
              </a:ext>
            </a:extLst>
          </p:cNvPr>
          <p:cNvSpPr/>
          <p:nvPr/>
        </p:nvSpPr>
        <p:spPr>
          <a:xfrm>
            <a:off x="1790918" y="1980051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排序函式：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392AD9-F990-584A-BE02-7944F0B1C353}"/>
              </a:ext>
            </a:extLst>
          </p:cNvPr>
          <p:cNvSpPr/>
          <p:nvPr/>
        </p:nvSpPr>
        <p:spPr>
          <a:xfrm>
            <a:off x="1790918" y="2797635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TW" altLang="en-US" b="1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輸出答案：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ED543A0-339D-9744-94B7-DC13E142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06" y="2058188"/>
            <a:ext cx="2219820" cy="37970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A3F6159-4A33-1F43-AEC3-AB73897D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06" y="2884066"/>
            <a:ext cx="4389465" cy="83555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398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A0BCC1-0C33-8045-B8A3-A99C2D270A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zh-TW" altLang="en-US" dirty="0">
              <a:sym typeface="Arial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CF5450E-8D94-714D-9E53-78684FD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範例程式</a:t>
            </a:r>
            <a:endParaRPr kumimoji="1"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7EAF04-C913-034F-83FC-F026FC71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44" y="1384895"/>
            <a:ext cx="3158853" cy="190581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E1A07D1-014C-A644-8B33-4834E3DBC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66" y="1384895"/>
            <a:ext cx="3281409" cy="29852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8780030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403</Words>
  <Application>Microsoft Macintosh PowerPoint</Application>
  <PresentationFormat>如螢幕大小 (16:9)</PresentationFormat>
  <Paragraphs>58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Tinos</vt:lpstr>
      <vt:lpstr>Arial</vt:lpstr>
      <vt:lpstr>Wingdings</vt:lpstr>
      <vt:lpstr>Quintus template</vt:lpstr>
      <vt:lpstr>TOI推廣計畫 解題-粉絲見面會</vt:lpstr>
      <vt:lpstr>題 目</vt:lpstr>
      <vt:lpstr>PowerPoint 簡報</vt:lpstr>
      <vt:lpstr>解題重點:</vt:lpstr>
      <vt:lpstr>結構儲存資料</vt:lpstr>
      <vt:lpstr>排序</vt:lpstr>
      <vt:lpstr>排序</vt:lpstr>
      <vt:lpstr>範例程式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TOI推廣計畫 解題-題目</dc:title>
  <cp:lastModifiedBy>妤涓 蔡</cp:lastModifiedBy>
  <cp:revision>133</cp:revision>
  <cp:lastPrinted>2019-04-10T12:19:35Z</cp:lastPrinted>
  <dcterms:modified xsi:type="dcterms:W3CDTF">2019-10-29T12:42:30Z</dcterms:modified>
</cp:coreProperties>
</file>