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68" r:id="rId4"/>
    <p:sldId id="258" r:id="rId5"/>
    <p:sldId id="274" r:id="rId6"/>
    <p:sldId id="307" r:id="rId7"/>
    <p:sldId id="308" r:id="rId8"/>
    <p:sldId id="309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654D12F7-F087-E94D-A474-020128CC24B7}">
          <p14:sldIdLst>
            <p14:sldId id="256"/>
            <p14:sldId id="257"/>
            <p14:sldId id="268"/>
            <p14:sldId id="258"/>
            <p14:sldId id="274"/>
            <p14:sldId id="307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D8F710-FA4E-40ED-AFA7-559E44A3C38B}">
  <a:tblStyle styleId="{94D8F710-FA4E-40ED-AFA7-559E44A3C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41"/>
    <p:restoredTop sz="94606"/>
  </p:normalViewPr>
  <p:slideViewPr>
    <p:cSldViewPr snapToGrid="0">
      <p:cViewPr varScale="1">
        <p:scale>
          <a:sx n="120" d="100"/>
          <a:sy n="120" d="100"/>
        </p:scale>
        <p:origin x="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660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23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6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19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147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1021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3042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各重點封面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"/>
          <p:cNvSpPr txBox="1">
            <a:spLocks noGrp="1"/>
          </p:cNvSpPr>
          <p:nvPr>
            <p:ph type="sldNum" idx="12"/>
          </p:nvPr>
        </p:nvSpPr>
        <p:spPr>
          <a:xfrm>
            <a:off x="86849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Microsoft JhengHei" panose="020B0604030504040204" pitchFamily="34" charset="-120"/>
              <a:cs typeface="Tinos"/>
              <a:sym typeface="Tinos"/>
            </a:endParaRPr>
          </a:p>
        </p:txBody>
      </p:sp>
      <p:sp>
        <p:nvSpPr>
          <p:cNvPr id="4" name="內容版面配置區 16">
            <a:extLst>
              <a:ext uri="{FF2B5EF4-FFF2-40B4-BE49-F238E27FC236}">
                <a16:creationId xmlns:a16="http://schemas.microsoft.com/office/drawing/2014/main" id="{6C7206FA-DE4C-1A4B-8CD5-C6B4A27924D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84386" y="1162465"/>
            <a:ext cx="3514388" cy="278337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</a:p>
        </p:txBody>
      </p:sp>
      <p:sp>
        <p:nvSpPr>
          <p:cNvPr id="5" name="Shape 21">
            <a:extLst>
              <a:ext uri="{FF2B5EF4-FFF2-40B4-BE49-F238E27FC236}">
                <a16:creationId xmlns:a16="http://schemas.microsoft.com/office/drawing/2014/main" id="{192C112E-0153-E74F-9945-27C0F565B47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74635" y="2221800"/>
            <a:ext cx="2216426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4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r>
              <a:rPr lang="zh-TW" altLang="en-US" dirty="0"/>
              <a:t>重點標題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版面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altLang="zh-TW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Tinos"/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zh-TW" altLang="en-US" dirty="0">
              <a:sym typeface="Arial"/>
            </a:endParaRPr>
          </a:p>
        </p:txBody>
      </p:sp>
      <p:cxnSp>
        <p:nvCxnSpPr>
          <p:cNvPr id="24" name="Shape 24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內容版面配置區 16">
            <a:extLst>
              <a:ext uri="{FF2B5EF4-FFF2-40B4-BE49-F238E27FC236}">
                <a16:creationId xmlns:a16="http://schemas.microsoft.com/office/drawing/2014/main" id="{39697525-3848-4F4E-BCFE-4C42548B1B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20700" y="1579908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7" name="文字版面配置區 10">
            <a:extLst>
              <a:ext uri="{FF2B5EF4-FFF2-40B4-BE49-F238E27FC236}">
                <a16:creationId xmlns:a16="http://schemas.microsoft.com/office/drawing/2014/main" id="{306CAAC5-00AF-2548-9F11-D637DCBE2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56175" y="1579907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6D7F210B-CD33-6045-901B-06F7D6B72B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講解版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3E710C-75AD-1342-B3FA-6B760F5E48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C7A0F6B-3FF3-9643-9A80-941E3006DBD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6B7AF392-D7F2-CA41-B235-F08EF018C9D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94325" y="1609725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18" name="文字版面配置區 10">
            <a:extLst>
              <a:ext uri="{FF2B5EF4-FFF2-40B4-BE49-F238E27FC236}">
                <a16:creationId xmlns:a16="http://schemas.microsoft.com/office/drawing/2014/main" id="{7A60CA7B-6D04-EC48-A3AA-32D4A377FE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60972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</p:spTree>
    <p:extLst>
      <p:ext uri="{BB962C8B-B14F-4D97-AF65-F5344CB8AC3E}">
        <p14:creationId xmlns:p14="http://schemas.microsoft.com/office/powerpoint/2010/main" val="216229766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純文字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723418" y="4749900"/>
            <a:ext cx="420582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30" name="Shape 30"/>
          <p:cNvCxnSpPr/>
          <p:nvPr/>
        </p:nvCxnSpPr>
        <p:spPr>
          <a:xfrm>
            <a:off x="1664750" y="1466454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" name="文字版面配置區 10">
            <a:extLst>
              <a:ext uri="{FF2B5EF4-FFF2-40B4-BE49-F238E27FC236}">
                <a16:creationId xmlns:a16="http://schemas.microsoft.com/office/drawing/2014/main" id="{E19CED11-FD9B-214E-8D18-C184D44253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6175" y="158870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lnSpc>
                <a:spcPct val="150000"/>
              </a:lnSpc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8" name="文字版面配置區 10">
            <a:extLst>
              <a:ext uri="{FF2B5EF4-FFF2-40B4-BE49-F238E27FC236}">
                <a16:creationId xmlns:a16="http://schemas.microsoft.com/office/drawing/2014/main" id="{A0E88422-D3D2-1047-BB58-B3C4F125E1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58870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lnSpc>
                <a:spcPct val="150000"/>
              </a:lnSpc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817F9630-B8BD-EB4A-A786-292610709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66554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程式碼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42670" y="4749900"/>
            <a:ext cx="40133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3" name="內容版面配置區 16">
            <a:extLst>
              <a:ext uri="{FF2B5EF4-FFF2-40B4-BE49-F238E27FC236}">
                <a16:creationId xmlns:a16="http://schemas.microsoft.com/office/drawing/2014/main" id="{2B2D0959-A754-0E4F-A471-192682A417E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34689" y="1453284"/>
            <a:ext cx="6774424" cy="2949749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80C717D-F781-3547-AAA1-4670D17C21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4688" y="644056"/>
            <a:ext cx="6774423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範例程式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libr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76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4856177"/>
            <a:ext cx="338105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臺灣國際資訊奧林匹亞競賽 </a:t>
            </a:r>
            <a:r>
              <a:rPr lang="en-US" altLang="zh-TW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(TOI) </a:t>
            </a:r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 </a:t>
            </a:r>
          </a:p>
        </p:txBody>
      </p:sp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EACA4CF-225B-0B43-A0C4-83841788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781" y="592690"/>
            <a:ext cx="6925089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  <p:sldLayoutId id="2147483652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marR="0" lvl="0" indent="-342900" algn="l" rtl="0">
        <a:lnSpc>
          <a:spcPct val="100000"/>
        </a:lnSpc>
        <a:spcBef>
          <a:spcPts val="0"/>
        </a:spcBef>
        <a:spcAft>
          <a:spcPts val="0"/>
        </a:spcAft>
        <a:buFont typeface="Wingdings" pitchFamily="2" charset="2"/>
        <a:buChar char="u"/>
        <a:defRPr sz="2000" b="1" i="0" u="none" strike="noStrike" cap="none">
          <a:solidFill>
            <a:srgbClr val="000000"/>
          </a:solidFill>
          <a:latin typeface="Microsoft JhengHei" panose="020B0604030504040204" pitchFamily="34" charset="-120"/>
          <a:ea typeface="Microsoft JhengHei" panose="020B0604030504040204" pitchFamily="34" charset="-12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200" b="0" i="0" u="none" strike="noStrike" cap="none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?fbclid=IwAR3_xJEOVQxO0E7epvyDoEvq_sdyU6Zh-l8-UlNq7ydRGfbnTuC3gv_s4d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hyperlink" Target="http://www.flaticon.com/?fbclid=IwAR3_xJEOVQxO0E7epvyDoEvq_sdyU6Zh-l8-UlNq7ydRGfbnTuC3gv_s4d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flaticon.com/?fbclid=IwAR3_xJEOVQxO0E7epvyDoEvq_sdyU6Zh-l8-UlNq7ydRGfbnTuC3gv_s4d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?fbclid=IwAR3_xJEOVQxO0E7epvyDoEvq_sdyU6Zh-l8-UlNq7ydRGfbnTuC3gv_s4d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52698" y="1951876"/>
            <a:ext cx="5307900" cy="1839074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144000" lvl="0"/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TOI</a:t>
            </a: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</a:t>
            </a:r>
            <a:b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</a:t>
            </a:r>
            <a:r>
              <a:rPr lang="en-US" altLang="zh-TW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000" b="0" dirty="0"/>
              <a:t>道路鋪設</a:t>
            </a:r>
            <a:endParaRPr lang="en" sz="3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Shape 65">
            <a:extLst>
              <a:ext uri="{FF2B5EF4-FFF2-40B4-BE49-F238E27FC236}">
                <a16:creationId xmlns:a16="http://schemas.microsoft.com/office/drawing/2014/main" id="{B9D5E58D-23EE-3C48-8FDD-DB03504CC6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sp>
        <p:nvSpPr>
          <p:cNvPr id="4" name="矩形 3"/>
          <p:cNvSpPr/>
          <p:nvPr/>
        </p:nvSpPr>
        <p:spPr>
          <a:xfrm>
            <a:off x="4495682" y="4135190"/>
            <a:ext cx="40046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Icon made by good-ware</a:t>
            </a:r>
            <a:r>
              <a:rPr lang="zh-TW" altLang="en-US" dirty="0"/>
              <a:t> </a:t>
            </a:r>
            <a:r>
              <a:rPr lang="en-US" altLang="zh-TW" dirty="0"/>
              <a:t>from </a:t>
            </a:r>
            <a:r>
              <a:rPr lang="en-US" altLang="zh-TW" dirty="0">
                <a:hlinkClick r:id="rId3"/>
              </a:rPr>
              <a:t>www.flaticon.com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D5EF38A-1D6E-F941-9FBE-475A235A9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398" y="1352550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4660" y="1870079"/>
            <a:ext cx="1104832" cy="1489569"/>
          </a:xfrm>
          <a:prstGeom prst="rect">
            <a:avLst/>
          </a:prstGeom>
        </p:spPr>
        <p:txBody>
          <a:bodyPr vert="horz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b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11" name="矩形 10"/>
          <p:cNvSpPr/>
          <p:nvPr/>
        </p:nvSpPr>
        <p:spPr>
          <a:xfrm>
            <a:off x="1600200" y="1554952"/>
            <a:ext cx="661851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zh-TW" sz="2000" dirty="0"/>
              <a:t>給你</a:t>
            </a:r>
            <a:r>
              <a:rPr lang="zh-TW" altLang="zh-TW" sz="2000" b="1" dirty="0"/>
              <a:t>一條長度為</a:t>
            </a:r>
            <a:r>
              <a:rPr lang="en-US" altLang="zh-TW" sz="2000" b="1" dirty="0"/>
              <a:t>L</a:t>
            </a:r>
            <a:r>
              <a:rPr lang="zh-TW" altLang="zh-TW" sz="2000" b="1" dirty="0"/>
              <a:t>的道路和長度為</a:t>
            </a:r>
            <a:r>
              <a:rPr lang="en-US" altLang="zh-TW" sz="2000" b="1" dirty="0"/>
              <a:t>1 ~ L</a:t>
            </a:r>
            <a:r>
              <a:rPr lang="zh-TW" altLang="zh-TW" sz="2000" b="1" dirty="0"/>
              <a:t>的磁磚各無限個</a:t>
            </a:r>
            <a:r>
              <a:rPr lang="zh-TW" altLang="zh-TW" sz="2000" dirty="0"/>
              <a:t>，問</a:t>
            </a:r>
            <a:r>
              <a:rPr lang="zh-TW" altLang="zh-TW" sz="2000" b="1" dirty="0">
                <a:solidFill>
                  <a:srgbClr val="FF0000"/>
                </a:solidFill>
              </a:rPr>
              <a:t>將道路用磁磚鋪滿共有幾種鋪法？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 algn="just"/>
            <a:endParaRPr lang="zh-TW" altLang="zh-TW" b="1" dirty="0">
              <a:solidFill>
                <a:srgbClr val="FF0000"/>
              </a:solidFill>
            </a:endParaRPr>
          </a:p>
          <a:p>
            <a:pPr algn="just"/>
            <a:r>
              <a:rPr lang="zh-TW" altLang="zh-TW" sz="2000" dirty="0"/>
              <a:t>以長度</a:t>
            </a:r>
            <a:r>
              <a:rPr lang="en-US" altLang="zh-TW" sz="2000" dirty="0"/>
              <a:t>3</a:t>
            </a:r>
            <a:r>
              <a:rPr lang="zh-TW" altLang="zh-TW" sz="2000" dirty="0"/>
              <a:t>為例，總共有</a:t>
            </a:r>
            <a:r>
              <a:rPr lang="en-US" altLang="zh-TW" sz="2000" dirty="0"/>
              <a:t>3</a:t>
            </a:r>
            <a:r>
              <a:rPr lang="zh-TW" altLang="zh-TW" sz="2000" dirty="0"/>
              <a:t>、</a:t>
            </a:r>
            <a:r>
              <a:rPr lang="en-US" altLang="zh-TW" sz="2000" dirty="0"/>
              <a:t>1+2</a:t>
            </a:r>
            <a:r>
              <a:rPr lang="zh-TW" altLang="zh-TW" sz="2000" dirty="0"/>
              <a:t>、</a:t>
            </a:r>
            <a:r>
              <a:rPr lang="en-US" altLang="zh-TW" sz="2000" dirty="0"/>
              <a:t>2+1</a:t>
            </a:r>
            <a:r>
              <a:rPr lang="zh-TW" altLang="zh-TW" sz="2000" dirty="0"/>
              <a:t>、</a:t>
            </a:r>
            <a:r>
              <a:rPr lang="en-US" altLang="zh-TW" sz="2000" dirty="0"/>
              <a:t>1+1+1</a:t>
            </a:r>
            <a:r>
              <a:rPr lang="zh-TW" altLang="zh-TW" sz="2000" dirty="0"/>
              <a:t>四種鋪法。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90DBBED-D4C1-9B4B-8836-1499BD3A5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530" y="3359648"/>
            <a:ext cx="961571" cy="96157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38F5350-DCDE-A243-A3C3-719936C3ACAF}"/>
              </a:ext>
            </a:extLst>
          </p:cNvPr>
          <p:cNvSpPr/>
          <p:nvPr/>
        </p:nvSpPr>
        <p:spPr>
          <a:xfrm>
            <a:off x="4941995" y="4232543"/>
            <a:ext cx="42020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Icon made by </a:t>
            </a:r>
            <a:r>
              <a:rPr lang="zh-TW" altLang="en-US" sz="1200" dirty="0"/>
              <a:t>pixel-buddha</a:t>
            </a:r>
            <a:r>
              <a:rPr lang="en-US" altLang="zh-TW" sz="1200" dirty="0"/>
              <a:t> from </a:t>
            </a:r>
            <a:r>
              <a:rPr lang="en-US" altLang="zh-TW" sz="1200" dirty="0">
                <a:hlinkClick r:id="rId4"/>
              </a:rPr>
              <a:t>www.flaticon.com</a:t>
            </a:r>
            <a:endParaRPr lang="zh-TW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98FF7F-8683-B043-97A3-47016826EC6A}"/>
              </a:ext>
            </a:extLst>
          </p:cNvPr>
          <p:cNvSpPr/>
          <p:nvPr/>
        </p:nvSpPr>
        <p:spPr>
          <a:xfrm>
            <a:off x="5035552" y="4091171"/>
            <a:ext cx="42020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Icon made by </a:t>
            </a:r>
            <a:r>
              <a:rPr lang="zh-TW" altLang="en-US" sz="1200" dirty="0"/>
              <a:t>Prosymbols </a:t>
            </a:r>
            <a:r>
              <a:rPr lang="en-US" altLang="zh-TW" sz="1200" dirty="0"/>
              <a:t>from </a:t>
            </a:r>
            <a:r>
              <a:rPr lang="en-US" altLang="zh-TW" sz="1200" dirty="0">
                <a:hlinkClick r:id="rId4"/>
              </a:rPr>
              <a:t>www.flaticon.com</a:t>
            </a:r>
            <a:endParaRPr lang="zh-TW" altLang="en-US" sz="12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73E561C-AD9F-764C-9845-A6EF1CB39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441" y="2926608"/>
            <a:ext cx="1289008" cy="12890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7" name="矩形 6"/>
          <p:cNvSpPr/>
          <p:nvPr/>
        </p:nvSpPr>
        <p:spPr>
          <a:xfrm>
            <a:off x="1659279" y="812791"/>
            <a:ext cx="66428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輸入格式</a:t>
            </a:r>
          </a:p>
          <a:p>
            <a:pPr algn="just"/>
            <a:r>
              <a:rPr lang="zh-TW" altLang="zh-TW" sz="1800" dirty="0"/>
              <a:t>第一列有</a:t>
            </a:r>
            <a:r>
              <a:rPr lang="zh-TW" altLang="zh-TW" sz="1800" b="1" dirty="0"/>
              <a:t>一個正整數</a:t>
            </a:r>
            <a:r>
              <a:rPr lang="en-US" altLang="zh-TW" sz="1800" b="1" dirty="0"/>
              <a:t>T</a:t>
            </a:r>
            <a:r>
              <a:rPr lang="zh-TW" altLang="zh-TW" sz="1800" b="1" dirty="0"/>
              <a:t>（</a:t>
            </a:r>
            <a:r>
              <a:rPr lang="en-US" altLang="zh-TW" sz="1800" b="1" dirty="0"/>
              <a:t>1 </a:t>
            </a:r>
            <a:r>
              <a:rPr lang="en-US" altLang="zh-TW" sz="1800" b="1" dirty="0">
                <a:sym typeface="Symbol" panose="05050102010706020507" pitchFamily="18" charset="2"/>
              </a:rPr>
              <a:t></a:t>
            </a:r>
            <a:r>
              <a:rPr lang="en-US" altLang="zh-TW" sz="1800" b="1" dirty="0"/>
              <a:t> N </a:t>
            </a:r>
            <a:r>
              <a:rPr lang="en-US" altLang="zh-TW" sz="1800" b="1" dirty="0">
                <a:sym typeface="Symbol" panose="05050102010706020507" pitchFamily="18" charset="2"/>
              </a:rPr>
              <a:t></a:t>
            </a:r>
            <a:r>
              <a:rPr lang="en-US" altLang="zh-TW" sz="1800" b="1" dirty="0"/>
              <a:t> 10</a:t>
            </a:r>
            <a:r>
              <a:rPr lang="en-US" altLang="zh-TW" sz="1800" b="1" baseline="30000" dirty="0"/>
              <a:t>4</a:t>
            </a:r>
            <a:r>
              <a:rPr lang="zh-TW" altLang="zh-TW" sz="1800" b="1" dirty="0"/>
              <a:t>）</a:t>
            </a:r>
            <a:r>
              <a:rPr lang="zh-TW" altLang="zh-TW" sz="1800" dirty="0"/>
              <a:t>，代表有</a:t>
            </a:r>
            <a:r>
              <a:rPr lang="en-US" altLang="zh-TW" sz="1800" b="1" dirty="0">
                <a:solidFill>
                  <a:srgbClr val="0070C0"/>
                </a:solidFill>
              </a:rPr>
              <a:t>T</a:t>
            </a:r>
            <a:r>
              <a:rPr lang="zh-TW" altLang="zh-TW" sz="1800" b="1" dirty="0">
                <a:solidFill>
                  <a:srgbClr val="0070C0"/>
                </a:solidFill>
              </a:rPr>
              <a:t>條路要鋪</a:t>
            </a:r>
            <a:r>
              <a:rPr lang="zh-TW" altLang="zh-TW" sz="1800" dirty="0"/>
              <a:t>。</a:t>
            </a:r>
            <a:endParaRPr lang="en-US" altLang="zh-TW" sz="1800" dirty="0"/>
          </a:p>
          <a:p>
            <a:pPr algn="just"/>
            <a:r>
              <a:rPr lang="zh-TW" altLang="zh-TW" sz="1800" b="1" dirty="0"/>
              <a:t>接著</a:t>
            </a:r>
            <a:r>
              <a:rPr lang="en-US" altLang="zh-TW" sz="1800" b="1" dirty="0"/>
              <a:t>T</a:t>
            </a:r>
            <a:r>
              <a:rPr lang="zh-TW" altLang="zh-TW" sz="1800" b="1" dirty="0"/>
              <a:t>列</a:t>
            </a:r>
            <a:r>
              <a:rPr lang="zh-TW" altLang="zh-TW" sz="1800" dirty="0"/>
              <a:t>為</a:t>
            </a:r>
            <a:r>
              <a:rPr lang="zh-CN" altLang="en-US" sz="1800" dirty="0"/>
              <a:t>各</a:t>
            </a:r>
            <a:r>
              <a:rPr lang="zh-TW" altLang="zh-TW" sz="1800" dirty="0">
                <a:solidFill>
                  <a:schemeClr val="tx1"/>
                </a:solidFill>
              </a:rPr>
              <a:t>道路長度</a:t>
            </a:r>
            <a:r>
              <a:rPr lang="zh-TW" altLang="zh-TW" sz="1800" dirty="0"/>
              <a:t>，每列有</a:t>
            </a:r>
            <a:r>
              <a:rPr lang="zh-TW" altLang="zh-TW" sz="1800" b="1" dirty="0"/>
              <a:t>一個正整數</a:t>
            </a:r>
            <a:r>
              <a:rPr lang="en-US" altLang="zh-TW" sz="1800" b="1" dirty="0"/>
              <a:t>L</a:t>
            </a:r>
            <a:r>
              <a:rPr lang="zh-TW" altLang="zh-TW" sz="1800" b="1" dirty="0"/>
              <a:t>（</a:t>
            </a:r>
            <a:r>
              <a:rPr lang="en-US" altLang="zh-TW" sz="1800" b="1" dirty="0"/>
              <a:t>1 </a:t>
            </a:r>
            <a:r>
              <a:rPr lang="en-US" altLang="zh-TW" sz="1800" b="1" dirty="0">
                <a:sym typeface="Symbol" panose="05050102010706020507" pitchFamily="18" charset="2"/>
              </a:rPr>
              <a:t></a:t>
            </a:r>
            <a:r>
              <a:rPr lang="en-US" altLang="zh-TW" sz="1800" b="1" dirty="0"/>
              <a:t> L </a:t>
            </a:r>
            <a:r>
              <a:rPr lang="en-US" altLang="zh-TW" sz="1800" b="1" dirty="0">
                <a:sym typeface="Symbol" panose="05050102010706020507" pitchFamily="18" charset="2"/>
              </a:rPr>
              <a:t></a:t>
            </a:r>
            <a:r>
              <a:rPr lang="en-US" altLang="zh-TW" sz="1800" b="1" dirty="0"/>
              <a:t> 10</a:t>
            </a:r>
            <a:r>
              <a:rPr lang="en-US" altLang="zh-TW" sz="1800" b="1" baseline="30000" dirty="0"/>
              <a:t>9</a:t>
            </a:r>
            <a:r>
              <a:rPr lang="zh-TW" altLang="zh-TW" sz="1800" b="1" dirty="0"/>
              <a:t>）</a:t>
            </a:r>
            <a:r>
              <a:rPr lang="zh-TW" altLang="zh-TW" sz="1800" dirty="0"/>
              <a:t>，為</a:t>
            </a:r>
            <a:r>
              <a:rPr lang="zh-TW" altLang="zh-TW" sz="1800" b="1" dirty="0">
                <a:solidFill>
                  <a:srgbClr val="0070C0"/>
                </a:solidFill>
              </a:rPr>
              <a:t>道路的長度</a:t>
            </a:r>
            <a:r>
              <a:rPr lang="zh-TW" altLang="zh-TW" sz="1800" dirty="0"/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1659278" y="2125474"/>
            <a:ext cx="651589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輸出格式</a:t>
            </a:r>
          </a:p>
          <a:p>
            <a:r>
              <a:rPr lang="zh-TW" altLang="zh-TW" sz="1800" dirty="0"/>
              <a:t>對每筆資料請</a:t>
            </a:r>
            <a:r>
              <a:rPr lang="zh-TW" altLang="zh-TW" sz="1800" b="1" dirty="0"/>
              <a:t>輸出</a:t>
            </a:r>
            <a:r>
              <a:rPr lang="en-US" altLang="zh-TW" sz="1800" b="1" dirty="0"/>
              <a:t>T</a:t>
            </a:r>
            <a:r>
              <a:rPr lang="zh-TW" altLang="zh-TW" sz="1800" b="1" dirty="0"/>
              <a:t>列</a:t>
            </a:r>
            <a:r>
              <a:rPr lang="zh-TW" altLang="zh-TW" sz="1800" dirty="0"/>
              <a:t>，每列皆有</a:t>
            </a:r>
            <a:r>
              <a:rPr lang="zh-TW" altLang="zh-TW" sz="1800" b="1" dirty="0">
                <a:solidFill>
                  <a:srgbClr val="FF0000"/>
                </a:solidFill>
              </a:rPr>
              <a:t>一個正整數，為鋪法總數除以</a:t>
            </a:r>
            <a:endParaRPr lang="en-US" altLang="zh-TW" sz="1800" b="1" dirty="0">
              <a:solidFill>
                <a:srgbClr val="FF0000"/>
              </a:solidFill>
            </a:endParaRPr>
          </a:p>
          <a:p>
            <a:r>
              <a:rPr lang="en-US" altLang="zh-TW" sz="1800" b="1" dirty="0">
                <a:solidFill>
                  <a:srgbClr val="FF0000"/>
                </a:solidFill>
              </a:rPr>
              <a:t>10</a:t>
            </a:r>
            <a:r>
              <a:rPr lang="en-US" altLang="zh-TW" sz="1800" b="1" baseline="30000" dirty="0">
                <a:solidFill>
                  <a:srgbClr val="FF0000"/>
                </a:solidFill>
              </a:rPr>
              <a:t>9</a:t>
            </a:r>
            <a:r>
              <a:rPr lang="zh-TW" altLang="zh-TW" sz="1800" b="1" dirty="0">
                <a:solidFill>
                  <a:srgbClr val="FF0000"/>
                </a:solidFill>
              </a:rPr>
              <a:t>＋</a:t>
            </a:r>
            <a:r>
              <a:rPr lang="en-US" altLang="zh-TW" sz="1800" b="1" dirty="0">
                <a:solidFill>
                  <a:srgbClr val="FF0000"/>
                </a:solidFill>
              </a:rPr>
              <a:t>7 </a:t>
            </a:r>
            <a:r>
              <a:rPr lang="zh-TW" altLang="zh-TW" sz="1800" b="1" dirty="0">
                <a:solidFill>
                  <a:srgbClr val="FF0000"/>
                </a:solidFill>
              </a:rPr>
              <a:t>後的餘數</a:t>
            </a:r>
            <a:r>
              <a:rPr lang="zh-TW" altLang="zh-TW" sz="1800" dirty="0"/>
              <a:t>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113663"/>
              </p:ext>
            </p:extLst>
          </p:nvPr>
        </p:nvGraphicFramePr>
        <p:xfrm>
          <a:off x="5464563" y="3204366"/>
          <a:ext cx="2710608" cy="941765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368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2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17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輸入範例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50000</a:t>
                      </a:r>
                      <a:endParaRPr lang="zh-TW" altLang="zh-TW" sz="1800" kern="1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輸出範例</a:t>
                      </a:r>
                      <a:endParaRPr lang="en-US" altLang="zh-TW" sz="16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509082729</a:t>
                      </a:r>
                      <a:endParaRPr lang="zh-TW" alt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7CD0373E-B5B4-4945-85A6-FAEFDA599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795" y="3203722"/>
            <a:ext cx="942409" cy="94240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BDC5005-9D68-464D-820D-154D21B95E5D}"/>
              </a:ext>
            </a:extLst>
          </p:cNvPr>
          <p:cNvSpPr/>
          <p:nvPr/>
        </p:nvSpPr>
        <p:spPr>
          <a:xfrm>
            <a:off x="4941995" y="535792"/>
            <a:ext cx="42020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Icon made by </a:t>
            </a:r>
            <a:r>
              <a:rPr lang="zh-TW" altLang="en-US" sz="1200" dirty="0"/>
              <a:t>Roundicons </a:t>
            </a:r>
            <a:r>
              <a:rPr lang="en-US" altLang="zh-TW" sz="1200" dirty="0"/>
              <a:t>from </a:t>
            </a:r>
            <a:r>
              <a:rPr lang="en-US" altLang="zh-TW" sz="1200" dirty="0">
                <a:hlinkClick r:id="rId4"/>
              </a:rPr>
              <a:t>www.flaticon.com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3198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4779000" y="987034"/>
            <a:ext cx="3234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解題重點</a:t>
            </a:r>
            <a:r>
              <a:rPr lang="en-US" altLang="zh-TW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" sz="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4294967295"/>
          </p:nvPr>
        </p:nvSpPr>
        <p:spPr>
          <a:xfrm>
            <a:off x="4893956" y="2146834"/>
            <a:ext cx="3234300" cy="18488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重點一</a:t>
            </a:r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endParaRPr lang="en-US" altLang="zh-TW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排列組合</a:t>
            </a:r>
            <a:endParaRPr lang="en-US" altLang="zh-TW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重點二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rtl="0"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快速冪取模</a:t>
            </a:r>
            <a:endParaRPr lang="en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6" name="矩形 5"/>
          <p:cNvSpPr/>
          <p:nvPr/>
        </p:nvSpPr>
        <p:spPr>
          <a:xfrm>
            <a:off x="4533579" y="4224837"/>
            <a:ext cx="40847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Icon made by </a:t>
            </a:r>
            <a:r>
              <a:rPr lang="en-US" altLang="zh-TW" dirty="0" err="1"/>
              <a:t>smalllikeart</a:t>
            </a:r>
            <a:r>
              <a:rPr lang="zh-TW" altLang="en-US" dirty="0"/>
              <a:t> </a:t>
            </a:r>
            <a:r>
              <a:rPr lang="en-US" altLang="zh-TW" dirty="0"/>
              <a:t>from </a:t>
            </a:r>
            <a:r>
              <a:rPr lang="en-US" altLang="zh-TW" dirty="0">
                <a:hlinkClick r:id="rId3"/>
              </a:rPr>
              <a:t>www.flaticon.com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34" y="1388094"/>
            <a:ext cx="2367311" cy="2367311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排列組合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778303" y="1419275"/>
            <a:ext cx="6512769" cy="78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每個格子和格子間皆可決定要不要連起來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i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 </a:t>
            </a:r>
            <a:r>
              <a:rPr lang="en-US" altLang="zh-TW" sz="1600" b="1" i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1600" b="1" i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個格子共有 </a:t>
            </a:r>
            <a:r>
              <a:rPr lang="en-US" altLang="zh-TW" sz="1600" b="1" i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－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個間隔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，因此鋪法共有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600" b="1" i="1" baseline="30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1600" b="1" baseline="30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－</a:t>
            </a:r>
            <a:r>
              <a:rPr lang="en-US" altLang="zh-TW" sz="1600" b="1" baseline="30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種。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DF1CACF-C5A2-4BF8-8AB9-87D8F6683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739" y="2430689"/>
            <a:ext cx="2447672" cy="180751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2B6C7C6-D537-48F1-9B98-61D199D8369F}"/>
              </a:ext>
            </a:extLst>
          </p:cNvPr>
          <p:cNvSpPr txBox="1"/>
          <p:nvPr/>
        </p:nvSpPr>
        <p:spPr>
          <a:xfrm>
            <a:off x="6420924" y="2430689"/>
            <a:ext cx="1775694" cy="18158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因此會有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8288" indent="-268288">
              <a:buFont typeface="Wingdings" pitchFamily="2" charset="2"/>
              <a:buAutoNum type="circleNumWdWhitePlain"/>
            </a:pP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(123)</a:t>
            </a:r>
          </a:p>
          <a:p>
            <a:pPr marL="268288" indent="-268288">
              <a:buFont typeface="Wingdings" pitchFamily="2" charset="2"/>
              <a:buAutoNum type="circleNumWdWhitePlain"/>
            </a:pP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(12)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</a:p>
          <a:p>
            <a:pPr marL="268288" indent="-268288">
              <a:buFont typeface="Wingdings" pitchFamily="2" charset="2"/>
              <a:buAutoNum type="circleNumWdWhitePlain"/>
            </a:pP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(23)</a:t>
            </a:r>
          </a:p>
          <a:p>
            <a:pPr marL="268288" indent="-268288">
              <a:buFont typeface="Wingdings" pitchFamily="2" charset="2"/>
              <a:buAutoNum type="circleNumWdWhitePlain"/>
            </a:pP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 (2)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</a:p>
          <a:p>
            <a:pPr marL="342900" indent="-342900">
              <a:buAutoNum type="arabicParenBoth"/>
            </a:pP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 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共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4 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種情況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4C0E42-9A2F-B441-ACF4-852216A8729F}"/>
              </a:ext>
            </a:extLst>
          </p:cNvPr>
          <p:cNvSpPr txBox="1"/>
          <p:nvPr/>
        </p:nvSpPr>
        <p:spPr>
          <a:xfrm>
            <a:off x="1778303" y="2310140"/>
            <a:ext cx="1870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  <a:p>
            <a:endParaRPr kumimoji="1"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481CA6-CC01-4E4C-BDF9-23CC2E96AF41}"/>
              </a:ext>
            </a:extLst>
          </p:cNvPr>
          <p:cNvSpPr/>
          <p:nvPr/>
        </p:nvSpPr>
        <p:spPr>
          <a:xfrm>
            <a:off x="1944560" y="2555288"/>
            <a:ext cx="1870146" cy="69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代表連接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代表不連接</a:t>
            </a:r>
            <a:endParaRPr lang="en-US" altLang="zh-TW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054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快速冪取模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6F5BF7-EC4E-49AD-86CE-1C639AD16261}"/>
              </a:ext>
            </a:extLst>
          </p:cNvPr>
          <p:cNvSpPr/>
          <p:nvPr/>
        </p:nvSpPr>
        <p:spPr>
          <a:xfrm>
            <a:off x="1692947" y="1419275"/>
            <a:ext cx="6480028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</a:t>
            </a:r>
            <a:r>
              <a:rPr lang="zh-TW" altLang="en-US" sz="1600" u="sng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路長最長為</a:t>
            </a:r>
            <a:r>
              <a:rPr lang="en-US" altLang="zh-TW" sz="1600" u="sng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1600" u="sng" baseline="3000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1600" u="sng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，因此無法使用</a:t>
            </a:r>
            <a:r>
              <a:rPr lang="en-US" altLang="zh-TW" sz="1600" u="sng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O(N)</a:t>
            </a:r>
            <a:r>
              <a:rPr lang="zh-TW" altLang="en-US" sz="1600" u="sng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的方式慢慢求解</a:t>
            </a:r>
            <a:r>
              <a:rPr lang="zh-TW" altLang="en-US" sz="1600" b="1" u="sng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u="sng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à"/>
            </a:pPr>
            <a:r>
              <a:rPr lang="zh-TW" altLang="en-US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必須使用</a:t>
            </a:r>
            <a:r>
              <a:rPr lang="zh-TW" altLang="en-US" sz="16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快速冪遞迴</a:t>
            </a:r>
            <a:r>
              <a:rPr lang="zh-TW" altLang="en-US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求解，時間複雜度為</a:t>
            </a:r>
            <a:r>
              <a:rPr lang="en-US" altLang="zh-TW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O(log N)</a:t>
            </a:r>
            <a:r>
              <a:rPr lang="zh-TW" altLang="en-US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TW" altLang="en-US" sz="16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快速冪遞迴</a:t>
            </a:r>
            <a:r>
              <a:rPr lang="en-US" altLang="zh-TW" sz="16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將情況分成</a:t>
            </a:r>
            <a:r>
              <a:rPr lang="en-US" altLang="zh-TW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種：</a:t>
            </a:r>
            <a:endParaRPr lang="en-US" altLang="zh-TW" sz="1600" b="1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arenBoth"/>
            </a:pPr>
            <a:r>
              <a:rPr lang="zh-TW" altLang="en-US" sz="1600" b="1" dirty="0">
                <a:ln w="0"/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次方為</a:t>
            </a:r>
            <a:r>
              <a:rPr lang="zh-TW" altLang="en-US" sz="1600" b="1" u="sng" dirty="0">
                <a:ln w="0"/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奇數</a:t>
            </a:r>
            <a:r>
              <a:rPr lang="zh-TW" altLang="en-US" sz="1600" b="1" dirty="0">
                <a:ln w="0"/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，如</a:t>
            </a:r>
            <a:r>
              <a:rPr lang="en-US" altLang="zh-TW" sz="1600" b="1" dirty="0">
                <a:ln w="0"/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1600" b="1" baseline="30000" dirty="0">
                <a:ln w="0"/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en-US" altLang="zh-TW" sz="1600" b="1" dirty="0">
                <a:ln w="0"/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 6</a:t>
            </a:r>
            <a:r>
              <a:rPr lang="zh-TW" altLang="en-US" sz="1600" b="1" dirty="0">
                <a:ln w="0"/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b="1" baseline="30000" dirty="0">
              <a:ln w="0"/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60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 </a:t>
            </a:r>
            <a:r>
              <a:rPr lang="zh-TW" altLang="en-US" sz="160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則可將式子改寫為 </a:t>
            </a:r>
            <a:r>
              <a:rPr lang="en-US" altLang="zh-TW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b="1" dirty="0">
                <a:ln w="0"/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1600" b="1" baseline="30000" dirty="0">
                <a:ln w="0"/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 6) x (</a:t>
            </a:r>
            <a:r>
              <a:rPr lang="en-US" altLang="zh-TW" sz="1600" b="1" dirty="0">
                <a:ln w="0"/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1600" b="1" baseline="30000" dirty="0">
                <a:ln w="0"/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mod 6) mod 6</a:t>
            </a:r>
          </a:p>
          <a:p>
            <a:endParaRPr lang="en-US" altLang="zh-TW" sz="1600" b="1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ln w="0"/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1600" b="1" dirty="0">
                <a:ln w="0"/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次方為</a:t>
            </a:r>
            <a:r>
              <a:rPr lang="zh-TW" altLang="en-US" sz="1600" b="1" u="sng" dirty="0">
                <a:ln w="0"/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偶數</a:t>
            </a:r>
            <a:r>
              <a:rPr lang="zh-TW" altLang="en-US" sz="1600" b="1" dirty="0">
                <a:ln w="0"/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，如</a:t>
            </a:r>
            <a:r>
              <a:rPr lang="en-US" altLang="zh-TW" sz="1600" b="1" dirty="0">
                <a:ln w="0"/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1600" b="1" baseline="30000" dirty="0">
                <a:ln w="0"/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en-US" altLang="zh-TW" sz="1600" b="1" dirty="0">
                <a:ln w="0"/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 6</a:t>
            </a:r>
            <a:r>
              <a:rPr lang="zh-TW" altLang="en-US" sz="1600" b="1" dirty="0">
                <a:ln w="0"/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b="1" dirty="0">
              <a:ln w="0"/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60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 </a:t>
            </a:r>
            <a:r>
              <a:rPr lang="zh-TW" altLang="en-US" sz="160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則可將式子改寫為</a:t>
            </a:r>
            <a:r>
              <a:rPr lang="zh-TW" altLang="en-US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b="1" dirty="0">
                <a:ln w="0"/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1600" b="1" baseline="30000" dirty="0">
                <a:ln w="0"/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 6) x (</a:t>
            </a:r>
            <a:r>
              <a:rPr lang="en-US" altLang="zh-TW" sz="1600" b="1" dirty="0">
                <a:ln w="0"/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1600" b="1" baseline="30000" dirty="0">
                <a:ln w="0"/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mod 6) mod 6</a:t>
            </a:r>
          </a:p>
          <a:p>
            <a:endParaRPr lang="en-US" altLang="zh-TW" sz="1600" b="1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775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快速冪取模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6F5BF7-EC4E-49AD-86CE-1C639AD16261}"/>
              </a:ext>
            </a:extLst>
          </p:cNvPr>
          <p:cNvSpPr/>
          <p:nvPr/>
        </p:nvSpPr>
        <p:spPr>
          <a:xfrm>
            <a:off x="1682062" y="1419275"/>
            <a:ext cx="666285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AutoNum type="arabicParenBoth"/>
            </a:pPr>
            <a:r>
              <a:rPr lang="zh-TW" altLang="en-US" sz="1600" b="1" dirty="0">
                <a:ln w="0"/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次方為奇數，如</a:t>
            </a:r>
            <a:r>
              <a:rPr lang="en-US" altLang="zh-TW" sz="1600" b="1" dirty="0">
                <a:ln w="0"/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600" b="1" baseline="30000" dirty="0">
                <a:ln w="0"/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en-US" altLang="zh-TW" sz="1600" b="1" dirty="0">
                <a:ln w="0"/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 6</a:t>
            </a:r>
            <a:r>
              <a:rPr lang="zh-TW" altLang="en-US" sz="1600" b="1" dirty="0">
                <a:ln w="0"/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b="1" baseline="30000" dirty="0">
              <a:ln w="0"/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 </a:t>
            </a:r>
            <a:r>
              <a:rPr lang="zh-TW" altLang="en-US" sz="160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則可將式子改寫為</a:t>
            </a:r>
            <a:r>
              <a:rPr lang="zh-TW" altLang="en-US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b="1" dirty="0">
                <a:ln w="0"/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600" b="1" baseline="30000" dirty="0">
                <a:ln w="0"/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 6) x (</a:t>
            </a:r>
            <a:r>
              <a:rPr lang="en-US" altLang="zh-TW" sz="1600" b="1" dirty="0">
                <a:ln w="0"/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600" b="1" baseline="30000" dirty="0">
                <a:ln w="0"/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mod 6) mod 6</a:t>
            </a:r>
          </a:p>
          <a:p>
            <a:r>
              <a:rPr lang="en-US" altLang="zh-TW" sz="1600" b="1" dirty="0">
                <a:ln w="0"/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1600" b="1" dirty="0">
                <a:ln w="0"/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次方為偶數，如</a:t>
            </a:r>
            <a:r>
              <a:rPr lang="en-US" altLang="zh-TW" sz="1600" b="1" dirty="0">
                <a:ln w="0"/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600" b="1" baseline="30000" dirty="0">
                <a:ln w="0"/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en-US" altLang="zh-TW" sz="1600" b="1" dirty="0">
                <a:ln w="0"/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 6</a:t>
            </a:r>
            <a:r>
              <a:rPr lang="zh-TW" altLang="en-US" sz="1600" b="1" dirty="0">
                <a:ln w="0"/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b="1" dirty="0">
              <a:ln w="0"/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 </a:t>
            </a:r>
            <a:r>
              <a:rPr lang="zh-TW" altLang="en-US" sz="160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則可將式子改寫為  </a:t>
            </a:r>
            <a:r>
              <a:rPr lang="en-US" altLang="zh-TW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b="1" dirty="0">
                <a:ln w="0"/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600" b="1" baseline="30000" dirty="0">
                <a:ln w="0"/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 6) x (</a:t>
            </a:r>
            <a:r>
              <a:rPr lang="en-US" altLang="zh-TW" sz="1600" b="1" dirty="0">
                <a:ln w="0"/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600" b="1" baseline="30000" dirty="0">
                <a:ln w="0"/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mod 6) mod 6</a:t>
            </a:r>
          </a:p>
          <a:p>
            <a:endParaRPr lang="en-US" altLang="zh-TW" sz="1600" b="1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3ED3BAB-3C05-47C6-8E1E-E338253F4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356" y="2556987"/>
            <a:ext cx="2676216" cy="173192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21B5393-2D82-BD49-AB68-62B1ECEC7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395" y="2549557"/>
            <a:ext cx="2772812" cy="1749988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69125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範例程式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512E1C7-0CBC-EC46-AFFD-607F81565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460" y="1618069"/>
            <a:ext cx="3165115" cy="216176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805CCAE-9890-334E-B682-3F1FDAEA8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197" y="1618069"/>
            <a:ext cx="3301217" cy="216176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8164774"/>
      </p:ext>
    </p:extLst>
  </p:cSld>
  <p:clrMapOvr>
    <a:masterClrMapping/>
  </p:clrMapOvr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2120</TotalTime>
  <Words>496</Words>
  <Application>Microsoft Macintosh PowerPoint</Application>
  <PresentationFormat>如螢幕大小 (16:9)</PresentationFormat>
  <Paragraphs>64</Paragraphs>
  <Slides>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Microsoft JhengHei</vt:lpstr>
      <vt:lpstr>Microsoft JhengHei</vt:lpstr>
      <vt:lpstr>Tinos</vt:lpstr>
      <vt:lpstr>Arial</vt:lpstr>
      <vt:lpstr>Wingdings</vt:lpstr>
      <vt:lpstr>Quintus template</vt:lpstr>
      <vt:lpstr>TOI推廣計畫 解題-道路鋪設</vt:lpstr>
      <vt:lpstr>題 目</vt:lpstr>
      <vt:lpstr>PowerPoint 簡報</vt:lpstr>
      <vt:lpstr>解題重點:</vt:lpstr>
      <vt:lpstr>排列組合</vt:lpstr>
      <vt:lpstr>快速冪取模</vt:lpstr>
      <vt:lpstr>快速冪取模</vt:lpstr>
      <vt:lpstr>範例程式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TOI推廣計畫 解題-題目</dc:title>
  <cp:lastModifiedBy>妤涓 蔡</cp:lastModifiedBy>
  <cp:revision>136</cp:revision>
  <cp:lastPrinted>2019-04-10T12:19:35Z</cp:lastPrinted>
  <dcterms:modified xsi:type="dcterms:W3CDTF">2019-10-29T12:53:39Z</dcterms:modified>
</cp:coreProperties>
</file>