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68" r:id="rId4"/>
    <p:sldId id="274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2" r:id="rId13"/>
    <p:sldId id="297" r:id="rId14"/>
    <p:sldId id="300" r:id="rId15"/>
    <p:sldId id="298" r:id="rId16"/>
    <p:sldId id="299" r:id="rId17"/>
    <p:sldId id="296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74"/>
            <p14:sldId id="289"/>
            <p14:sldId id="290"/>
            <p14:sldId id="291"/>
            <p14:sldId id="292"/>
            <p14:sldId id="293"/>
            <p14:sldId id="294"/>
            <p14:sldId id="295"/>
            <p14:sldId id="282"/>
            <p14:sldId id="297"/>
            <p14:sldId id="300"/>
            <p14:sldId id="298"/>
            <p14:sldId id="299"/>
            <p14:sldId id="29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多項式計算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533579" y="4224837"/>
            <a:ext cx="4095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</a:t>
            </a:r>
            <a:r>
              <a:rPr lang="zh-TW" altLang="en-US" dirty="0"/>
              <a:t> </a:t>
            </a:r>
            <a:r>
              <a:rPr lang="en-US" altLang="zh-TW" dirty="0" err="1"/>
              <a:t>Prosymbols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EB640C-C0D6-41A7-92B2-0266AADD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58" y="1257326"/>
            <a:ext cx="2628848" cy="26288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84098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87000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2 5 3 1 0 2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2 -5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443785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-1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481FF7-7C0B-471A-88DC-4008A8CE6F02}"/>
              </a:ext>
            </a:extLst>
          </p:cNvPr>
          <p:cNvSpPr txBox="1"/>
          <p:nvPr/>
        </p:nvSpPr>
        <p:spPr>
          <a:xfrm>
            <a:off x="3954780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ABEBA8-C011-4383-9D18-E05205DCC5B5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B38C22-F0A9-4390-B423-892394C0881B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E423EF-0CC5-445C-BF28-E0B246C5FBBA}"/>
              </a:ext>
            </a:extLst>
          </p:cNvPr>
          <p:cNvSpPr txBox="1"/>
          <p:nvPr/>
        </p:nvSpPr>
        <p:spPr>
          <a:xfrm>
            <a:off x="4898867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-5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A11B0E-413D-47A5-8CFB-B40CD6CE867F}"/>
              </a:ext>
            </a:extLst>
          </p:cNvPr>
          <p:cNvSpPr txBox="1"/>
          <p:nvPr/>
        </p:nvSpPr>
        <p:spPr>
          <a:xfrm>
            <a:off x="388620" y="368938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讀入第二個多項式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96AC28-8F91-48F9-8E74-A6F26A107BA4}"/>
              </a:ext>
            </a:extLst>
          </p:cNvPr>
          <p:cNvSpPr/>
          <p:nvPr/>
        </p:nvSpPr>
        <p:spPr>
          <a:xfrm>
            <a:off x="2001017" y="3497580"/>
            <a:ext cx="176326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8E0221-9E19-407E-B2C0-F51B203BF3A4}"/>
              </a:ext>
            </a:extLst>
          </p:cNvPr>
          <p:cNvSpPr txBox="1"/>
          <p:nvPr/>
        </p:nvSpPr>
        <p:spPr>
          <a:xfrm>
            <a:off x="3868263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+10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25056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67231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2 5 3 1 0 2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2 -5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0 10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443785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-1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481FF7-7C0B-471A-88DC-4008A8CE6F02}"/>
              </a:ext>
            </a:extLst>
          </p:cNvPr>
          <p:cNvSpPr txBox="1"/>
          <p:nvPr/>
        </p:nvSpPr>
        <p:spPr>
          <a:xfrm>
            <a:off x="3954780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ABEBA8-C011-4383-9D18-E05205DCC5B5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B38C22-F0A9-4390-B423-892394C0881B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E423EF-0CC5-445C-BF28-E0B246C5FBBA}"/>
              </a:ext>
            </a:extLst>
          </p:cNvPr>
          <p:cNvSpPr txBox="1"/>
          <p:nvPr/>
        </p:nvSpPr>
        <p:spPr>
          <a:xfrm>
            <a:off x="4898867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-5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A11B0E-413D-47A5-8CFB-B40CD6CE867F}"/>
              </a:ext>
            </a:extLst>
          </p:cNvPr>
          <p:cNvSpPr txBox="1"/>
          <p:nvPr/>
        </p:nvSpPr>
        <p:spPr>
          <a:xfrm>
            <a:off x="388620" y="368938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讀入第二個多項式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96AC28-8F91-48F9-8E74-A6F26A107BA4}"/>
              </a:ext>
            </a:extLst>
          </p:cNvPr>
          <p:cNvSpPr/>
          <p:nvPr/>
        </p:nvSpPr>
        <p:spPr>
          <a:xfrm>
            <a:off x="2001017" y="3497580"/>
            <a:ext cx="176326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8E0221-9E19-407E-B2C0-F51B203BF3A4}"/>
              </a:ext>
            </a:extLst>
          </p:cNvPr>
          <p:cNvSpPr txBox="1"/>
          <p:nvPr/>
        </p:nvSpPr>
        <p:spPr>
          <a:xfrm>
            <a:off x="3868263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BDA07F-C000-4D5B-85FF-3468C5B06EE9}"/>
              </a:ext>
            </a:extLst>
          </p:cNvPr>
          <p:cNvSpPr txBox="1"/>
          <p:nvPr/>
        </p:nvSpPr>
        <p:spPr>
          <a:xfrm>
            <a:off x="5392261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-3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降冪輸出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286BC8-B3FF-4123-A83C-72C244555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5770"/>
              </p:ext>
            </p:extLst>
          </p:nvPr>
        </p:nvGraphicFramePr>
        <p:xfrm>
          <a:off x="3665220" y="255778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9D45DF-2A11-465E-9BC7-DE93DC5E19A4}"/>
              </a:ext>
            </a:extLst>
          </p:cNvPr>
          <p:cNvSpPr txBox="1"/>
          <p:nvPr/>
        </p:nvSpPr>
        <p:spPr>
          <a:xfrm>
            <a:off x="2514600" y="261112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F04E32-F46D-4BA5-8495-8DACA23A8647}"/>
              </a:ext>
            </a:extLst>
          </p:cNvPr>
          <p:cNvSpPr txBox="1"/>
          <p:nvPr/>
        </p:nvSpPr>
        <p:spPr>
          <a:xfrm>
            <a:off x="2148836" y="30183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DB82B13-8B01-476B-A010-623A6EF274D7}"/>
              </a:ext>
            </a:extLst>
          </p:cNvPr>
          <p:cNvSpPr/>
          <p:nvPr/>
        </p:nvSpPr>
        <p:spPr>
          <a:xfrm>
            <a:off x="7078980" y="2030899"/>
            <a:ext cx="274320" cy="4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4BBDBE-6882-41A9-B3AE-9EFF145B06FD}"/>
              </a:ext>
            </a:extLst>
          </p:cNvPr>
          <p:cNvSpPr txBox="1"/>
          <p:nvPr/>
        </p:nvSpPr>
        <p:spPr>
          <a:xfrm>
            <a:off x="3185160" y="1545729"/>
            <a:ext cx="459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從</a:t>
            </a:r>
            <a:r>
              <a:rPr lang="en-US" altLang="zh-TW" b="1" dirty="0"/>
              <a:t>1000</a:t>
            </a:r>
            <a:r>
              <a:rPr lang="zh-TW" altLang="en-US" b="1" dirty="0"/>
              <a:t>次方開始往前看，如果係數不是</a:t>
            </a:r>
            <a:r>
              <a:rPr lang="en-US" altLang="zh-TW" b="1" dirty="0"/>
              <a:t>0</a:t>
            </a:r>
            <a:r>
              <a:rPr lang="zh-TW" altLang="en-US" b="1" dirty="0"/>
              <a:t>就印出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A4C80D-AC60-4A3A-BB3A-0777877CECB5}"/>
              </a:ext>
            </a:extLst>
          </p:cNvPr>
          <p:cNvSpPr txBox="1"/>
          <p:nvPr/>
        </p:nvSpPr>
        <p:spPr>
          <a:xfrm>
            <a:off x="1711214" y="3872698"/>
            <a:ext cx="67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</a:t>
            </a:r>
            <a:r>
              <a:rPr lang="en-US" altLang="zh-TW" dirty="0"/>
              <a:t>tips</a:t>
            </a:r>
            <a:r>
              <a:rPr lang="zh-TW" altLang="en-US" dirty="0"/>
              <a:t>：也可以在讀入時利用變數記住最高有值次方項，輸出時直接從最高次項開始</a:t>
            </a:r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降冪輸出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286BC8-B3FF-4123-A83C-72C244555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63053"/>
              </p:ext>
            </p:extLst>
          </p:nvPr>
        </p:nvGraphicFramePr>
        <p:xfrm>
          <a:off x="3596640" y="2157095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9D45DF-2A11-465E-9BC7-DE93DC5E19A4}"/>
              </a:ext>
            </a:extLst>
          </p:cNvPr>
          <p:cNvSpPr txBox="1"/>
          <p:nvPr/>
        </p:nvSpPr>
        <p:spPr>
          <a:xfrm>
            <a:off x="2446020" y="2210435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F04E32-F46D-4BA5-8495-8DACA23A8647}"/>
              </a:ext>
            </a:extLst>
          </p:cNvPr>
          <p:cNvSpPr txBox="1"/>
          <p:nvPr/>
        </p:nvSpPr>
        <p:spPr>
          <a:xfrm>
            <a:off x="2080256" y="261763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DB82B13-8B01-476B-A010-623A6EF274D7}"/>
              </a:ext>
            </a:extLst>
          </p:cNvPr>
          <p:cNvSpPr/>
          <p:nvPr/>
        </p:nvSpPr>
        <p:spPr>
          <a:xfrm>
            <a:off x="5071110" y="1616447"/>
            <a:ext cx="274320" cy="4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14C48B-B9C8-443D-AD82-57847957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24822"/>
              </p:ext>
            </p:extLst>
          </p:nvPr>
        </p:nvGraphicFramePr>
        <p:xfrm>
          <a:off x="4696740" y="3250645"/>
          <a:ext cx="1297379" cy="10972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3:-2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85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降冪輸出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286BC8-B3FF-4123-A83C-72C2445557C0}"/>
              </a:ext>
            </a:extLst>
          </p:cNvPr>
          <p:cNvGraphicFramePr>
            <a:graphicFrameLocks noGrp="1"/>
          </p:cNvGraphicFramePr>
          <p:nvPr/>
        </p:nvGraphicFramePr>
        <p:xfrm>
          <a:off x="3596640" y="2157095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9D45DF-2A11-465E-9BC7-DE93DC5E19A4}"/>
              </a:ext>
            </a:extLst>
          </p:cNvPr>
          <p:cNvSpPr txBox="1"/>
          <p:nvPr/>
        </p:nvSpPr>
        <p:spPr>
          <a:xfrm>
            <a:off x="2446020" y="2210435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F04E32-F46D-4BA5-8495-8DACA23A8647}"/>
              </a:ext>
            </a:extLst>
          </p:cNvPr>
          <p:cNvSpPr txBox="1"/>
          <p:nvPr/>
        </p:nvSpPr>
        <p:spPr>
          <a:xfrm>
            <a:off x="2080256" y="261763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DB82B13-8B01-476B-A010-623A6EF274D7}"/>
              </a:ext>
            </a:extLst>
          </p:cNvPr>
          <p:cNvSpPr/>
          <p:nvPr/>
        </p:nvSpPr>
        <p:spPr>
          <a:xfrm>
            <a:off x="4606290" y="1616447"/>
            <a:ext cx="274320" cy="4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14C48B-B9C8-443D-AD82-57847957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74198"/>
              </p:ext>
            </p:extLst>
          </p:nvPr>
        </p:nvGraphicFramePr>
        <p:xfrm>
          <a:off x="4696740" y="3250645"/>
          <a:ext cx="1297379" cy="10972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3:-2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9A149DB-ABFE-4CEE-A5FD-7BEA397CF356}"/>
              </a:ext>
            </a:extLst>
          </p:cNvPr>
          <p:cNvSpPr txBox="1"/>
          <p:nvPr/>
        </p:nvSpPr>
        <p:spPr>
          <a:xfrm>
            <a:off x="4491992" y="1253526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skip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6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降冪輸出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286BC8-B3FF-4123-A83C-72C2445557C0}"/>
              </a:ext>
            </a:extLst>
          </p:cNvPr>
          <p:cNvGraphicFramePr>
            <a:graphicFrameLocks noGrp="1"/>
          </p:cNvGraphicFramePr>
          <p:nvPr/>
        </p:nvGraphicFramePr>
        <p:xfrm>
          <a:off x="3596640" y="2157095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9D45DF-2A11-465E-9BC7-DE93DC5E19A4}"/>
              </a:ext>
            </a:extLst>
          </p:cNvPr>
          <p:cNvSpPr txBox="1"/>
          <p:nvPr/>
        </p:nvSpPr>
        <p:spPr>
          <a:xfrm>
            <a:off x="2446020" y="2210435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F04E32-F46D-4BA5-8495-8DACA23A8647}"/>
              </a:ext>
            </a:extLst>
          </p:cNvPr>
          <p:cNvSpPr txBox="1"/>
          <p:nvPr/>
        </p:nvSpPr>
        <p:spPr>
          <a:xfrm>
            <a:off x="2080256" y="261763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DB82B13-8B01-476B-A010-623A6EF274D7}"/>
              </a:ext>
            </a:extLst>
          </p:cNvPr>
          <p:cNvSpPr/>
          <p:nvPr/>
        </p:nvSpPr>
        <p:spPr>
          <a:xfrm>
            <a:off x="4156710" y="1633815"/>
            <a:ext cx="274320" cy="4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14C48B-B9C8-443D-AD82-57847957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08323"/>
              </p:ext>
            </p:extLst>
          </p:nvPr>
        </p:nvGraphicFramePr>
        <p:xfrm>
          <a:off x="4696740" y="3250645"/>
          <a:ext cx="1297379" cy="10972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3:-2</a:t>
                      </a: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1:-1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81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降冪輸出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286BC8-B3FF-4123-A83C-72C2445557C0}"/>
              </a:ext>
            </a:extLst>
          </p:cNvPr>
          <p:cNvGraphicFramePr>
            <a:graphicFrameLocks noGrp="1"/>
          </p:cNvGraphicFramePr>
          <p:nvPr/>
        </p:nvGraphicFramePr>
        <p:xfrm>
          <a:off x="3596640" y="2157095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9D45DF-2A11-465E-9BC7-DE93DC5E19A4}"/>
              </a:ext>
            </a:extLst>
          </p:cNvPr>
          <p:cNvSpPr txBox="1"/>
          <p:nvPr/>
        </p:nvSpPr>
        <p:spPr>
          <a:xfrm>
            <a:off x="2446020" y="2210435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F04E32-F46D-4BA5-8495-8DACA23A8647}"/>
              </a:ext>
            </a:extLst>
          </p:cNvPr>
          <p:cNvSpPr txBox="1"/>
          <p:nvPr/>
        </p:nvSpPr>
        <p:spPr>
          <a:xfrm>
            <a:off x="2080256" y="261763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DB82B13-8B01-476B-A010-623A6EF274D7}"/>
              </a:ext>
            </a:extLst>
          </p:cNvPr>
          <p:cNvSpPr/>
          <p:nvPr/>
        </p:nvSpPr>
        <p:spPr>
          <a:xfrm>
            <a:off x="3661410" y="1633815"/>
            <a:ext cx="274320" cy="43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14C48B-B9C8-443D-AD82-57847957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96636"/>
              </p:ext>
            </p:extLst>
          </p:nvPr>
        </p:nvGraphicFramePr>
        <p:xfrm>
          <a:off x="4696740" y="3250645"/>
          <a:ext cx="1297379" cy="10972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3:-2</a:t>
                      </a: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1:-1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0:12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3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D77FC4-6D9B-420F-A467-EDBBCD6691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AD2B1B-BA56-4F4E-8B3A-62D76A5A9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"/>
          <a:stretch/>
        </p:blipFill>
        <p:spPr>
          <a:xfrm>
            <a:off x="2773679" y="234642"/>
            <a:ext cx="3596641" cy="4421001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CD788FE9-8AD1-4BB3-8EC6-A95B2ED78BC2}"/>
              </a:ext>
            </a:extLst>
          </p:cNvPr>
          <p:cNvSpPr/>
          <p:nvPr/>
        </p:nvSpPr>
        <p:spPr>
          <a:xfrm>
            <a:off x="2897529" y="704562"/>
            <a:ext cx="140948" cy="194719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DF5C56-1CE5-4007-9F8D-63BDCFD12AC9}"/>
              </a:ext>
            </a:extLst>
          </p:cNvPr>
          <p:cNvSpPr txBox="1"/>
          <p:nvPr/>
        </p:nvSpPr>
        <p:spPr>
          <a:xfrm>
            <a:off x="6504728" y="1493491"/>
            <a:ext cx="10988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70C0"/>
                </a:solidFill>
              </a:rPr>
              <a:t>陣列建立</a:t>
            </a: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6A3AD9F6-1237-413A-B2BC-FAA2F0DC66B6}"/>
              </a:ext>
            </a:extLst>
          </p:cNvPr>
          <p:cNvSpPr/>
          <p:nvPr/>
        </p:nvSpPr>
        <p:spPr>
          <a:xfrm>
            <a:off x="6239930" y="704558"/>
            <a:ext cx="130390" cy="1947199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9AFB329C-B720-4A23-A07E-E474426AF072}"/>
              </a:ext>
            </a:extLst>
          </p:cNvPr>
          <p:cNvSpPr/>
          <p:nvPr/>
        </p:nvSpPr>
        <p:spPr>
          <a:xfrm>
            <a:off x="2897529" y="2826692"/>
            <a:ext cx="167462" cy="128810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B8862A-9BD3-4BEB-9886-CE20E5668D63}"/>
              </a:ext>
            </a:extLst>
          </p:cNvPr>
          <p:cNvSpPr txBox="1"/>
          <p:nvPr/>
        </p:nvSpPr>
        <p:spPr>
          <a:xfrm>
            <a:off x="6504728" y="3147580"/>
            <a:ext cx="1754584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C00000"/>
                </a:solidFill>
              </a:rPr>
              <a:t>輸出係數不為</a:t>
            </a:r>
            <a:r>
              <a:rPr lang="en-US" altLang="zh-TW" sz="1800" b="1" dirty="0">
                <a:solidFill>
                  <a:srgbClr val="C00000"/>
                </a:solidFill>
              </a:rPr>
              <a:t>0</a:t>
            </a:r>
            <a:r>
              <a:rPr lang="zh-TW" altLang="en-US" sz="1800" b="1" dirty="0">
                <a:solidFill>
                  <a:srgbClr val="C00000"/>
                </a:solidFill>
              </a:rPr>
              <a:t>之次方項</a:t>
            </a:r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25A7214D-A9FD-4161-9A72-13A7B6533981}"/>
              </a:ext>
            </a:extLst>
          </p:cNvPr>
          <p:cNvSpPr/>
          <p:nvPr/>
        </p:nvSpPr>
        <p:spPr>
          <a:xfrm>
            <a:off x="6222982" y="2826692"/>
            <a:ext cx="164286" cy="1288109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3561A-6110-419B-8AB7-D6593CAD5BBD}"/>
              </a:ext>
            </a:extLst>
          </p:cNvPr>
          <p:cNvSpPr txBox="1"/>
          <p:nvPr/>
        </p:nvSpPr>
        <p:spPr>
          <a:xfrm>
            <a:off x="6504727" y="4037826"/>
            <a:ext cx="1961093" cy="33855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B050"/>
                </a:solidFill>
              </a:rPr>
              <a:t>確認係數是否全為</a:t>
            </a:r>
            <a:r>
              <a:rPr lang="en-US" altLang="zh-TW" sz="1600" b="1" dirty="0">
                <a:solidFill>
                  <a:srgbClr val="00B050"/>
                </a:solidFill>
              </a:rPr>
              <a:t>0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705E29-0525-41A1-BF66-23927AE7907D}"/>
              </a:ext>
            </a:extLst>
          </p:cNvPr>
          <p:cNvCxnSpPr/>
          <p:nvPr/>
        </p:nvCxnSpPr>
        <p:spPr>
          <a:xfrm>
            <a:off x="3064991" y="4259580"/>
            <a:ext cx="2947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63D4A65-4809-4E5C-8B99-A60A7959D093}"/>
              </a:ext>
            </a:extLst>
          </p:cNvPr>
          <p:cNvCxnSpPr>
            <a:cxnSpLocks/>
          </p:cNvCxnSpPr>
          <p:nvPr/>
        </p:nvCxnSpPr>
        <p:spPr>
          <a:xfrm>
            <a:off x="3788891" y="3771051"/>
            <a:ext cx="109552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E84E91A-94EA-4432-B500-21A3C2F0855E}"/>
              </a:ext>
            </a:extLst>
          </p:cNvPr>
          <p:cNvCxnSpPr>
            <a:cxnSpLocks/>
          </p:cNvCxnSpPr>
          <p:nvPr/>
        </p:nvCxnSpPr>
        <p:spPr>
          <a:xfrm>
            <a:off x="3098405" y="2796212"/>
            <a:ext cx="16183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61">
            <a:extLst>
              <a:ext uri="{FF2B5EF4-FFF2-40B4-BE49-F238E27FC236}">
                <a16:creationId xmlns:a16="http://schemas.microsoft.com/office/drawing/2014/main" id="{6EE12502-FFDC-49C4-8E5A-057289321632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71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67616E-4C8B-4A8C-B185-630D94A12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0CA7-14CE-472E-82E4-AE7B6FE7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75" y="130264"/>
            <a:ext cx="4228568" cy="26129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BAD622-DD72-43E3-817B-3E4FF0269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" r="410"/>
          <a:stretch/>
        </p:blipFill>
        <p:spPr>
          <a:xfrm>
            <a:off x="2324274" y="2743200"/>
            <a:ext cx="4228569" cy="21156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85A2F8A-84E3-4130-B0CC-3DD3F177CA64}"/>
              </a:ext>
            </a:extLst>
          </p:cNvPr>
          <p:cNvSpPr/>
          <p:nvPr/>
        </p:nvSpPr>
        <p:spPr>
          <a:xfrm>
            <a:off x="2552700" y="716280"/>
            <a:ext cx="1531620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016B24-EAA9-443A-A013-BE5D6D4C5D2F}"/>
              </a:ext>
            </a:extLst>
          </p:cNvPr>
          <p:cNvSpPr/>
          <p:nvPr/>
        </p:nvSpPr>
        <p:spPr>
          <a:xfrm>
            <a:off x="3261360" y="2263140"/>
            <a:ext cx="3086100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DFB0F-E50D-4BAA-9861-E8EAE708411C}"/>
              </a:ext>
            </a:extLst>
          </p:cNvPr>
          <p:cNvSpPr/>
          <p:nvPr/>
        </p:nvSpPr>
        <p:spPr>
          <a:xfrm>
            <a:off x="3261360" y="2880360"/>
            <a:ext cx="960120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C2D09-F4FC-4EAE-B317-3697C9FED8A8}"/>
              </a:ext>
            </a:extLst>
          </p:cNvPr>
          <p:cNvSpPr txBox="1"/>
          <p:nvPr/>
        </p:nvSpPr>
        <p:spPr>
          <a:xfrm>
            <a:off x="6727928" y="1961346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讀取時順便紀錄最大次方項，</a:t>
            </a:r>
            <a:endParaRPr lang="en-US" altLang="zh-TW" b="1" dirty="0"/>
          </a:p>
          <a:p>
            <a:r>
              <a:rPr lang="zh-TW" altLang="en-US" b="1" dirty="0"/>
              <a:t>可省略從</a:t>
            </a:r>
            <a:r>
              <a:rPr lang="en-US" altLang="zh-TW" b="1" dirty="0"/>
              <a:t>1000</a:t>
            </a:r>
            <a:r>
              <a:rPr lang="zh-TW" altLang="en-US" b="1" dirty="0"/>
              <a:t>次開始查看的時間</a:t>
            </a: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93B3B018-A593-4903-8683-93A167E7C6B6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2110775" y="1663809"/>
            <a:ext cx="5753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　　</a:t>
            </a:r>
            <a:r>
              <a:rPr lang="zh-TW" altLang="zh-TW" sz="1800" dirty="0"/>
              <a:t>多項式的四則運算是國中二年級的基礎課程，而現今程式教育也納入國高中義務教育的項目，阿遠在學完程式與多項式後，決定寫出可以計算</a:t>
            </a:r>
            <a:r>
              <a:rPr lang="zh-TW" altLang="zh-TW" sz="1800" b="1" dirty="0">
                <a:solidFill>
                  <a:srgbClr val="FF0000"/>
                </a:solidFill>
              </a:rPr>
              <a:t>兩個多項式相加</a:t>
            </a:r>
            <a:r>
              <a:rPr lang="zh-TW" altLang="zh-TW" sz="1800" dirty="0"/>
              <a:t>的程式，來驗證自己多項式的作業是否都有計算正確，請你協助他完成。</a:t>
            </a:r>
          </a:p>
          <a:p>
            <a:endParaRPr lang="zh-TW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7995" y="616149"/>
                <a:ext cx="7147305" cy="1266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r>
                  <a:rPr lang="zh-TW" altLang="zh-TW" dirty="0"/>
                  <a:t>共有兩組多項式，每組為兩行輸入，共四行。每組之兩行輸入分別如下：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zh-TW" dirty="0"/>
                  <a:t>第一行輸入一個正整數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/>
                  <a:t> ( 1 ≤ </a:t>
                </a:r>
                <a:r>
                  <a:rPr lang="en-US" altLang="zh-TW" i="1" dirty="0"/>
                  <a:t>N </a:t>
                </a:r>
                <a:r>
                  <a:rPr lang="en-US" altLang="zh-TW" dirty="0"/>
                  <a:t>≤ 1000 )</a:t>
                </a:r>
                <a:r>
                  <a:rPr lang="zh-TW" altLang="zh-TW" dirty="0"/>
                  <a:t>，表示第一個多項式有幾項；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zh-TW" dirty="0"/>
                  <a:t>第二行輸入</a:t>
                </a:r>
                <a:r>
                  <a:rPr lang="en-US" altLang="zh-TW" i="1" dirty="0"/>
                  <a:t>N</a:t>
                </a:r>
                <a:r>
                  <a:rPr lang="zh-TW" altLang="zh-TW" dirty="0"/>
                  <a:t>對整數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一對兩個數，共</a:t>
                </a:r>
                <a:r>
                  <a:rPr lang="en-US" altLang="zh-TW" dirty="0"/>
                  <a:t>2</a:t>
                </a:r>
                <a:r>
                  <a:rPr lang="en-US" altLang="zh-TW" i="1" dirty="0"/>
                  <a:t>N</a:t>
                </a:r>
                <a:r>
                  <a:rPr lang="zh-TW" altLang="zh-TW" dirty="0"/>
                  <a:t>個整數</a:t>
                </a:r>
                <a:r>
                  <a:rPr lang="en-US" altLang="zh-TW" dirty="0"/>
                  <a:t>)</a:t>
                </a:r>
                <a:r>
                  <a:rPr lang="zh-TW" altLang="zh-TW" dirty="0"/>
                  <a:t>，每對第一個數字</a:t>
                </a:r>
                <a:r>
                  <a:rPr lang="en-US" altLang="zh-TW" b="1" i="1" dirty="0">
                    <a:solidFill>
                      <a:srgbClr val="0070C0"/>
                    </a:solidFill>
                  </a:rPr>
                  <a:t>Power </a:t>
                </a:r>
                <a:r>
                  <a:rPr lang="en-US" altLang="zh-TW" dirty="0"/>
                  <a:t>( 0 ≤ </a:t>
                </a:r>
                <a:r>
                  <a:rPr lang="en-US" altLang="zh-TW" i="1" dirty="0"/>
                  <a:t>Power </a:t>
                </a:r>
                <a:r>
                  <a:rPr lang="en-US" altLang="zh-TW" dirty="0"/>
                  <a:t>≤ 1000 )</a:t>
                </a:r>
                <a:r>
                  <a:rPr lang="zh-TW" altLang="zh-TW" dirty="0"/>
                  <a:t>代表次方數，第二個數字</a:t>
                </a:r>
                <a:r>
                  <a:rPr lang="en-US" altLang="zh-TW" b="1" i="1" dirty="0" err="1">
                    <a:solidFill>
                      <a:srgbClr val="00B050"/>
                    </a:solidFill>
                  </a:rPr>
                  <a:t>Coef</a:t>
                </a:r>
                <a:r>
                  <a:rPr lang="en-US" altLang="zh-TW" dirty="0"/>
                  <a:t> (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TW" dirty="0"/>
                  <a:t> ≤ </a:t>
                </a:r>
                <a:r>
                  <a:rPr lang="en-US" altLang="zh-TW" i="1" dirty="0" err="1"/>
                  <a:t>Coef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TW" dirty="0"/>
                  <a:t> )</a:t>
                </a:r>
                <a:r>
                  <a:rPr lang="zh-TW" altLang="zh-TW" dirty="0"/>
                  <a:t>代表該次方項的係數。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5" y="616149"/>
                <a:ext cx="7147305" cy="1266693"/>
              </a:xfrm>
              <a:prstGeom prst="rect">
                <a:avLst/>
              </a:prstGeom>
              <a:blipFill>
                <a:blip r:embed="rId3"/>
                <a:stretch>
                  <a:fillRect l="-939" t="-2404" b="-4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447995" y="1882842"/>
            <a:ext cx="701020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dirty="0"/>
              <a:t>假設將兩多項式相加後，</a:t>
            </a:r>
            <a:r>
              <a:rPr lang="zh-TW" altLang="zh-TW" u="sng" dirty="0"/>
              <a:t>除去係數為</a:t>
            </a:r>
            <a:r>
              <a:rPr lang="en-US" altLang="zh-TW" u="sng" dirty="0"/>
              <a:t>0</a:t>
            </a:r>
            <a:r>
              <a:rPr lang="zh-TW" altLang="zh-TW" u="sng" dirty="0"/>
              <a:t>之項</a:t>
            </a:r>
            <a:r>
              <a:rPr lang="zh-TW" altLang="zh-TW" dirty="0"/>
              <a:t>後得到</a:t>
            </a:r>
            <a:r>
              <a:rPr lang="zh-TW" altLang="zh-TW" i="1" dirty="0"/>
              <a:t>Ｍ</a:t>
            </a:r>
            <a:r>
              <a:rPr lang="zh-TW" altLang="zh-TW" dirty="0"/>
              <a:t>項。</a:t>
            </a:r>
          </a:p>
          <a:p>
            <a:r>
              <a:rPr lang="zh-TW" altLang="zh-TW" dirty="0"/>
              <a:t>共輸出</a:t>
            </a:r>
            <a:r>
              <a:rPr lang="en-US" altLang="zh-TW" i="1" dirty="0"/>
              <a:t>M</a:t>
            </a:r>
            <a:r>
              <a:rPr lang="zh-TW" altLang="zh-TW" dirty="0"/>
              <a:t>行，每行輸出一個次方項，以</a:t>
            </a:r>
            <a:r>
              <a:rPr lang="zh-TW" altLang="zh-TW" u="sng" dirty="0"/>
              <a:t>降冪方式排列</a:t>
            </a:r>
            <a:r>
              <a:rPr lang="zh-TW" altLang="zh-TW" dirty="0"/>
              <a:t>，對於每項輸出「</a:t>
            </a:r>
            <a:r>
              <a:rPr lang="zh-TW" altLang="zh-TW" b="1" dirty="0"/>
              <a:t>次方：係數</a:t>
            </a:r>
            <a:r>
              <a:rPr lang="zh-TW" altLang="zh-TW" dirty="0"/>
              <a:t>」。</a:t>
            </a:r>
          </a:p>
          <a:p>
            <a:r>
              <a:rPr lang="zh-TW" altLang="zh-TW" dirty="0"/>
              <a:t>若相加後</a:t>
            </a:r>
            <a:r>
              <a:rPr lang="zh-TW" altLang="zh-TW" i="1" dirty="0"/>
              <a:t>Ｍ </a:t>
            </a:r>
            <a:r>
              <a:rPr lang="en-US" altLang="zh-TW" dirty="0"/>
              <a:t>= 0</a:t>
            </a:r>
            <a:r>
              <a:rPr lang="zh-TW" altLang="zh-TW" dirty="0"/>
              <a:t>，則輸出「</a:t>
            </a:r>
            <a:r>
              <a:rPr lang="en-US" altLang="zh-TW" dirty="0"/>
              <a:t>NULL!</a:t>
            </a:r>
            <a:r>
              <a:rPr lang="zh-TW" altLang="zh-TW" dirty="0"/>
              <a:t>」。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55217"/>
              </p:ext>
            </p:extLst>
          </p:nvPr>
        </p:nvGraphicFramePr>
        <p:xfrm>
          <a:off x="1739958" y="3002280"/>
          <a:ext cx="3144462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600" b="0" i="0" u="none" strike="noStrike" cap="none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-5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3:-2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1:-1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0:12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7B4692-86F4-41A6-8D44-C49523F23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27137"/>
              </p:ext>
            </p:extLst>
          </p:nvPr>
        </p:nvGraphicFramePr>
        <p:xfrm>
          <a:off x="5047038" y="2994660"/>
          <a:ext cx="3136842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lang="zh-TW" altLang="zh-TW" sz="1600" b="0" i="0" u="none" strike="noStrike" cap="none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 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NULL!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建立陣列、初始化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33032"/>
              </p:ext>
            </p:extLst>
          </p:nvPr>
        </p:nvGraphicFramePr>
        <p:xfrm>
          <a:off x="3520440" y="241173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369820" y="246507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004056" y="287227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B8DE5E-F0BF-43A2-B82D-4B2405FE3DA9}"/>
              </a:ext>
            </a:extLst>
          </p:cNvPr>
          <p:cNvSpPr txBox="1"/>
          <p:nvPr/>
        </p:nvSpPr>
        <p:spPr>
          <a:xfrm>
            <a:off x="4404360" y="1912620"/>
            <a:ext cx="227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預設每項的係數皆為</a:t>
            </a:r>
            <a:r>
              <a:rPr lang="en-US" altLang="zh-TW" b="1" dirty="0"/>
              <a:t>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93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50089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3 1 0 2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2 -5 0 10 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+5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36E80D-01F7-4AAF-9086-3A5D2ED8FAD8}"/>
              </a:ext>
            </a:extLst>
          </p:cNvPr>
          <p:cNvSpPr txBox="1"/>
          <p:nvPr/>
        </p:nvSpPr>
        <p:spPr>
          <a:xfrm>
            <a:off x="388620" y="317122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讀入第一個多項式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A4D264-9C85-436F-BA31-465CAD0DD702}"/>
              </a:ext>
            </a:extLst>
          </p:cNvPr>
          <p:cNvSpPr/>
          <p:nvPr/>
        </p:nvSpPr>
        <p:spPr>
          <a:xfrm>
            <a:off x="2001017" y="2979420"/>
            <a:ext cx="142798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08025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27556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2 -5 0 10 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+1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1E9593-F9D5-4114-946A-80E90DABB7A8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4F6828-2266-471F-BBEC-3F6D06A5A54F}"/>
              </a:ext>
            </a:extLst>
          </p:cNvPr>
          <p:cNvSpPr txBox="1"/>
          <p:nvPr/>
        </p:nvSpPr>
        <p:spPr>
          <a:xfrm>
            <a:off x="388620" y="317122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讀入第一個多項式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995819-41E5-4E58-939E-EC57EA17AD82}"/>
              </a:ext>
            </a:extLst>
          </p:cNvPr>
          <p:cNvSpPr/>
          <p:nvPr/>
        </p:nvSpPr>
        <p:spPr>
          <a:xfrm>
            <a:off x="2001017" y="2979420"/>
            <a:ext cx="142798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62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53360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67288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2 5 3 1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lang="zh-TW" altLang="zh-TW" sz="1600" b="0" i="0" u="sng" strike="noStrike" cap="none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2 -5 0 10 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3954780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+2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493E94-7217-4112-86A3-B41A8B1C2A61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94D3CA-C2E7-48FF-B7F7-3A11AD5730A5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AE440F-E5D5-44B6-B0CA-D9DC41D7C518}"/>
              </a:ext>
            </a:extLst>
          </p:cNvPr>
          <p:cNvSpPr txBox="1"/>
          <p:nvPr/>
        </p:nvSpPr>
        <p:spPr>
          <a:xfrm>
            <a:off x="388620" y="317122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讀入第一個多項式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414A3B-3FD2-4AB7-B773-3CB0336E6C59}"/>
              </a:ext>
            </a:extLst>
          </p:cNvPr>
          <p:cNvSpPr/>
          <p:nvPr/>
        </p:nvSpPr>
        <p:spPr>
          <a:xfrm>
            <a:off x="2001017" y="2979420"/>
            <a:ext cx="142798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77456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53633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2 5 3 1 0 2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sng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2 -5 0 10 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443785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-1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36E80D-01F7-4AAF-9086-3A5D2ED8FAD8}"/>
              </a:ext>
            </a:extLst>
          </p:cNvPr>
          <p:cNvSpPr txBox="1"/>
          <p:nvPr/>
        </p:nvSpPr>
        <p:spPr>
          <a:xfrm>
            <a:off x="388620" y="368938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讀入第二個多項式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A4D264-9C85-436F-BA31-465CAD0DD702}"/>
              </a:ext>
            </a:extLst>
          </p:cNvPr>
          <p:cNvSpPr/>
          <p:nvPr/>
        </p:nvSpPr>
        <p:spPr>
          <a:xfrm>
            <a:off x="2001017" y="3497580"/>
            <a:ext cx="176326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481FF7-7C0B-471A-88DC-4008A8CE6F02}"/>
              </a:ext>
            </a:extLst>
          </p:cNvPr>
          <p:cNvSpPr txBox="1"/>
          <p:nvPr/>
        </p:nvSpPr>
        <p:spPr>
          <a:xfrm>
            <a:off x="3954780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ABEBA8-C011-4383-9D18-E05205DCC5B5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B38C22-F0A9-4390-B423-892394C0881B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將數值讀入陣列存取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F686D-45C6-4003-AD8C-E5B5780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4881"/>
              </p:ext>
            </p:extLst>
          </p:nvPr>
        </p:nvGraphicFramePr>
        <p:xfrm>
          <a:off x="3954780" y="1619250"/>
          <a:ext cx="3893824" cy="8293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1061">
                  <a:extLst>
                    <a:ext uri="{9D8B030D-6E8A-4147-A177-3AD203B41FA5}">
                      <a16:colId xmlns:a16="http://schemas.microsoft.com/office/drawing/2014/main" val="3985235528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226925066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707758102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408807150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88770291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1953535527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303793196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1552889857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...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0281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542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9184095-2ACA-45FB-8298-8D536F757586}"/>
              </a:ext>
            </a:extLst>
          </p:cNvPr>
          <p:cNvSpPr txBox="1"/>
          <p:nvPr/>
        </p:nvSpPr>
        <p:spPr>
          <a:xfrm>
            <a:off x="2804160" y="1672590"/>
            <a:ext cx="11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power(</a:t>
            </a:r>
            <a:r>
              <a:rPr lang="zh-TW" altLang="en-US" b="1" dirty="0">
                <a:solidFill>
                  <a:srgbClr val="0070C0"/>
                </a:solidFill>
              </a:rPr>
              <a:t>次方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7A827D-A00A-44A8-A3DF-1DE1125C13C1}"/>
              </a:ext>
            </a:extLst>
          </p:cNvPr>
          <p:cNvSpPr txBox="1"/>
          <p:nvPr/>
        </p:nvSpPr>
        <p:spPr>
          <a:xfrm>
            <a:off x="2438396" y="207979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coefficient(</a:t>
            </a:r>
            <a:r>
              <a:rPr lang="zh-TW" altLang="en-US" b="1" dirty="0">
                <a:solidFill>
                  <a:srgbClr val="00B050"/>
                </a:solidFill>
              </a:rPr>
              <a:t>係數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EFECC2-28F0-433E-9C12-314C821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2749"/>
              </p:ext>
            </p:extLst>
          </p:nvPr>
        </p:nvGraphicFramePr>
        <p:xfrm>
          <a:off x="2001017" y="2755931"/>
          <a:ext cx="1847083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2 5 3 1 0 2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1 -1 </a:t>
                      </a:r>
                      <a:r>
                        <a:rPr lang="en-US" altLang="zh-TW" sz="1600" b="0" i="0" u="sng" strike="noStrike" cap="none" dirty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US" altLang="zh-TW" sz="1600" b="0" i="0" u="sng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10 3 -3</a:t>
                      </a:r>
                    </a:p>
                    <a:p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96493D3-9474-4A6D-838D-4B8159415DFE}"/>
              </a:ext>
            </a:extLst>
          </p:cNvPr>
          <p:cNvSpPr txBox="1"/>
          <p:nvPr/>
        </p:nvSpPr>
        <p:spPr>
          <a:xfrm>
            <a:off x="443785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-1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481FF7-7C0B-471A-88DC-4008A8CE6F02}"/>
              </a:ext>
            </a:extLst>
          </p:cNvPr>
          <p:cNvSpPr txBox="1"/>
          <p:nvPr/>
        </p:nvSpPr>
        <p:spPr>
          <a:xfrm>
            <a:off x="3954780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ABEBA8-C011-4383-9D18-E05205DCC5B5}"/>
              </a:ext>
            </a:extLst>
          </p:cNvPr>
          <p:cNvSpPr txBox="1"/>
          <p:nvPr/>
        </p:nvSpPr>
        <p:spPr>
          <a:xfrm>
            <a:off x="535987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B38C22-F0A9-4390-B423-892394C0881B}"/>
              </a:ext>
            </a:extLst>
          </p:cNvPr>
          <p:cNvSpPr txBox="1"/>
          <p:nvPr/>
        </p:nvSpPr>
        <p:spPr>
          <a:xfrm>
            <a:off x="4849337" y="249488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+5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E423EF-0CC5-445C-BF28-E0B246C5FBBA}"/>
              </a:ext>
            </a:extLst>
          </p:cNvPr>
          <p:cNvSpPr txBox="1"/>
          <p:nvPr/>
        </p:nvSpPr>
        <p:spPr>
          <a:xfrm>
            <a:off x="4898867" y="2814926"/>
            <a:ext cx="62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-5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432FEC-C38E-4587-AE5E-F892AD3FA5A1}"/>
              </a:ext>
            </a:extLst>
          </p:cNvPr>
          <p:cNvSpPr txBox="1"/>
          <p:nvPr/>
        </p:nvSpPr>
        <p:spPr>
          <a:xfrm>
            <a:off x="388620" y="3689381"/>
            <a:ext cx="16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讀入第二個多項式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984777-DA03-4E03-92AF-089C2CFF44F7}"/>
              </a:ext>
            </a:extLst>
          </p:cNvPr>
          <p:cNvSpPr/>
          <p:nvPr/>
        </p:nvSpPr>
        <p:spPr>
          <a:xfrm>
            <a:off x="2001017" y="3497580"/>
            <a:ext cx="1763263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6187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979</Words>
  <Application>Microsoft Office PowerPoint</Application>
  <PresentationFormat>如螢幕大小 (16:9)</PresentationFormat>
  <Paragraphs>385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Tinos</vt:lpstr>
      <vt:lpstr>Microsoft JhengHei</vt:lpstr>
      <vt:lpstr>Microsoft JhengHei</vt:lpstr>
      <vt:lpstr>新細明體</vt:lpstr>
      <vt:lpstr>Arial</vt:lpstr>
      <vt:lpstr>Cambria Math</vt:lpstr>
      <vt:lpstr>Times New Roman</vt:lpstr>
      <vt:lpstr>Wingdings</vt:lpstr>
      <vt:lpstr>Quintus template</vt:lpstr>
      <vt:lpstr>TOI推廣計畫 解題-多項式計算</vt:lpstr>
      <vt:lpstr>題 目</vt:lpstr>
      <vt:lpstr>PowerPoint 簡報</vt:lpstr>
      <vt:lpstr>建立陣列、初始化</vt:lpstr>
      <vt:lpstr>將數值讀入陣列存取</vt:lpstr>
      <vt:lpstr>將數值讀入陣列存取</vt:lpstr>
      <vt:lpstr>將數值讀入陣列存取</vt:lpstr>
      <vt:lpstr>將數值讀入陣列存取</vt:lpstr>
      <vt:lpstr>將數值讀入陣列存取</vt:lpstr>
      <vt:lpstr>將數值讀入陣列存取</vt:lpstr>
      <vt:lpstr>將數值讀入陣列存取</vt:lpstr>
      <vt:lpstr>降冪輸出</vt:lpstr>
      <vt:lpstr>降冪輸出</vt:lpstr>
      <vt:lpstr>降冪輸出</vt:lpstr>
      <vt:lpstr>降冪輸出</vt:lpstr>
      <vt:lpstr>降冪輸出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107</cp:revision>
  <cp:lastPrinted>2019-04-10T12:19:35Z</cp:lastPrinted>
  <dcterms:modified xsi:type="dcterms:W3CDTF">2019-11-28T10:09:13Z</dcterms:modified>
</cp:coreProperties>
</file>