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309" r:id="rId4"/>
    <p:sldId id="258" r:id="rId5"/>
    <p:sldId id="271" r:id="rId6"/>
    <p:sldId id="265" r:id="rId7"/>
    <p:sldId id="310" r:id="rId8"/>
    <p:sldId id="272" r:id="rId9"/>
    <p:sldId id="312" r:id="rId10"/>
    <p:sldId id="311" r:id="rId11"/>
    <p:sldId id="268" r:id="rId12"/>
    <p:sldId id="27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9"/>
    <p:restoredTop sz="94630"/>
  </p:normalViewPr>
  <p:slideViewPr>
    <p:cSldViewPr snapToGrid="0">
      <p:cViewPr varScale="1">
        <p:scale>
          <a:sx n="116" d="100"/>
          <a:sy n="116" d="100"/>
        </p:scale>
        <p:origin x="1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766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532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315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422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467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Tinos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2657456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6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600"/>
              <a:buChar char="◆"/>
              <a:defRPr sz="2600"/>
            </a:lvl2pPr>
            <a:lvl3pPr lvl="2">
              <a:spcBef>
                <a:spcPts val="0"/>
              </a:spcBef>
              <a:buSzPts val="2600"/>
              <a:buChar char="◇"/>
              <a:defRPr sz="2600"/>
            </a:lvl3pPr>
            <a:lvl4pPr lvl="3">
              <a:spcBef>
                <a:spcPts val="0"/>
              </a:spcBef>
              <a:buSzPts val="2600"/>
              <a:buChar char="⬥"/>
              <a:defRPr sz="2600"/>
            </a:lvl4pPr>
            <a:lvl5pPr lvl="4">
              <a:spcBef>
                <a:spcPts val="0"/>
              </a:spcBef>
              <a:buSzPts val="2600"/>
              <a:buChar char="⬦"/>
              <a:defRPr sz="2600"/>
            </a:lvl5pPr>
            <a:lvl6pPr lvl="5">
              <a:spcBef>
                <a:spcPts val="0"/>
              </a:spcBef>
              <a:buSzPts val="2600"/>
              <a:buChar char="⬦"/>
              <a:defRPr sz="2600"/>
            </a:lvl6pPr>
            <a:lvl7pPr lvl="6">
              <a:spcBef>
                <a:spcPts val="0"/>
              </a:spcBef>
              <a:buSzPts val="2600"/>
              <a:buChar char="⬦"/>
              <a:defRPr sz="2600"/>
            </a:lvl7pPr>
            <a:lvl8pPr lvl="7">
              <a:spcBef>
                <a:spcPts val="0"/>
              </a:spcBef>
              <a:buSzPts val="2600"/>
              <a:buChar char="⬦"/>
              <a:defRPr sz="2600"/>
            </a:lvl8pPr>
            <a:lvl9pPr lvl="8">
              <a:spcBef>
                <a:spcPts val="0"/>
              </a:spcBef>
              <a:buSzPts val="2600"/>
              <a:buChar char="⬦"/>
              <a:defRPr sz="2600"/>
            </a:lvl9pPr>
          </a:lstStyle>
          <a:p>
            <a:endParaRPr lang="en-US" dirty="0"/>
          </a:p>
          <a:p>
            <a:pPr lvl="0"/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0000000-1234-1234-1234-123412341234}" type="slidenum">
              <a:rPr lang="en" altLang="zh-TW" b="0" smtClean="0">
                <a:latin typeface="+mn-lt"/>
                <a:cs typeface="Tinos"/>
                <a:sym typeface="Tinos"/>
              </a:rPr>
              <a:pPr/>
              <a:t>‹#›</a:t>
            </a:fld>
            <a:endParaRPr lang="en" altLang="zh-TW" b="0" dirty="0">
              <a:latin typeface="+mn-lt"/>
              <a:cs typeface="Tinos"/>
              <a:sym typeface="Tinos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2669657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2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200"/>
              <a:buChar char="◆"/>
              <a:defRPr sz="2200"/>
            </a:lvl2pPr>
            <a:lvl3pPr lvl="2">
              <a:spcBef>
                <a:spcPts val="0"/>
              </a:spcBef>
              <a:buSzPts val="2200"/>
              <a:buChar char="◇"/>
              <a:defRPr sz="2200"/>
            </a:lvl3pPr>
            <a:lvl4pPr lvl="3">
              <a:spcBef>
                <a:spcPts val="0"/>
              </a:spcBef>
              <a:buSzPts val="2200"/>
              <a:buChar char="⬥"/>
              <a:defRPr sz="2200"/>
            </a:lvl4pPr>
            <a:lvl5pPr lvl="4">
              <a:spcBef>
                <a:spcPts val="0"/>
              </a:spcBef>
              <a:buSzPts val="2200"/>
              <a:buChar char="⬦"/>
              <a:defRPr sz="2200"/>
            </a:lvl5pPr>
            <a:lvl6pPr lvl="5">
              <a:spcBef>
                <a:spcPts val="0"/>
              </a:spcBef>
              <a:buSzPts val="2200"/>
              <a:buChar char="⬦"/>
              <a:defRPr sz="2200"/>
            </a:lvl6pPr>
            <a:lvl7pPr lvl="6">
              <a:spcBef>
                <a:spcPts val="0"/>
              </a:spcBef>
              <a:buSzPts val="2200"/>
              <a:buChar char="⬦"/>
              <a:defRPr sz="2200"/>
            </a:lvl7pPr>
            <a:lvl8pPr lvl="7">
              <a:spcBef>
                <a:spcPts val="0"/>
              </a:spcBef>
              <a:buSzPts val="2200"/>
              <a:buChar char="⬦"/>
              <a:defRPr sz="2200"/>
            </a:lvl8pPr>
            <a:lvl9pPr lvl="8">
              <a:spcBef>
                <a:spcPts val="0"/>
              </a:spcBef>
              <a:buSzPts val="2200"/>
              <a:buChar char="⬦"/>
              <a:defRPr sz="2200"/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2669657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2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200"/>
              <a:buChar char="◆"/>
              <a:defRPr sz="2200"/>
            </a:lvl2pPr>
            <a:lvl3pPr lvl="2">
              <a:spcBef>
                <a:spcPts val="0"/>
              </a:spcBef>
              <a:buSzPts val="2200"/>
              <a:buChar char="◇"/>
              <a:defRPr sz="2200"/>
            </a:lvl3pPr>
            <a:lvl4pPr lvl="3">
              <a:spcBef>
                <a:spcPts val="0"/>
              </a:spcBef>
              <a:buSzPts val="2200"/>
              <a:buChar char="⬥"/>
              <a:defRPr sz="2200"/>
            </a:lvl4pPr>
            <a:lvl5pPr lvl="4">
              <a:spcBef>
                <a:spcPts val="0"/>
              </a:spcBef>
              <a:buSzPts val="2200"/>
              <a:buChar char="⬦"/>
              <a:defRPr sz="2200"/>
            </a:lvl5pPr>
            <a:lvl6pPr lvl="5">
              <a:spcBef>
                <a:spcPts val="0"/>
              </a:spcBef>
              <a:buSzPts val="2200"/>
              <a:buChar char="⬦"/>
              <a:defRPr sz="2200"/>
            </a:lvl6pPr>
            <a:lvl7pPr lvl="6">
              <a:spcBef>
                <a:spcPts val="0"/>
              </a:spcBef>
              <a:buSzPts val="2200"/>
              <a:buChar char="⬦"/>
              <a:defRPr sz="2200"/>
            </a:lvl7pPr>
            <a:lvl8pPr lvl="7">
              <a:spcBef>
                <a:spcPts val="0"/>
              </a:spcBef>
              <a:buSzPts val="2200"/>
              <a:buChar char="⬦"/>
              <a:defRPr sz="2200"/>
            </a:lvl8pPr>
            <a:lvl9pPr lvl="8">
              <a:spcBef>
                <a:spcPts val="0"/>
              </a:spcBef>
              <a:buSzPts val="2200"/>
              <a:buChar char="⬦"/>
              <a:defRPr sz="2200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0000000-1234-1234-1234-123412341234}" type="slidenum">
              <a:rPr lang="en" b="0" smtClean="0">
                <a:latin typeface="+mn-lt"/>
              </a:rPr>
              <a:pPr/>
              <a:t>‹#›</a:t>
            </a:fld>
            <a:endParaRPr lang="en" b="0" dirty="0">
              <a:latin typeface="+mn-lt"/>
            </a:endParaRPr>
          </a:p>
        </p:txBody>
      </p:sp>
      <p:cxnSp>
        <p:nvCxnSpPr>
          <p:cNvPr id="30" name="Shape 30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46416" y="4749900"/>
            <a:ext cx="497584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b="0" smtClean="0"/>
              <a:pPr/>
              <a:t>‹#›</a:t>
            </a:fld>
            <a:endParaRPr lang="en" b="0" dirty="0"/>
          </a:p>
        </p:txBody>
      </p:sp>
      <p:cxnSp>
        <p:nvCxnSpPr>
          <p:cNvPr id="45" name="Shape 45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b="0" smtClean="0"/>
              <a:pPr/>
              <a:t>‹#›</a:t>
            </a:fld>
            <a:endParaRPr lang="en" b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2709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480"/>
              </a:spcBef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480"/>
              </a:spcBef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Tinos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laticon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flaticon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flaticon.com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60382" y="1602769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b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CN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降雨量統計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36703D5-3ADE-6A43-AFE2-F4F8BB5F7969}"/>
              </a:ext>
            </a:extLst>
          </p:cNvPr>
          <p:cNvSpPr/>
          <p:nvPr/>
        </p:nvSpPr>
        <p:spPr>
          <a:xfrm>
            <a:off x="2179674" y="4184840"/>
            <a:ext cx="6555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200" dirty="0"/>
              <a:t>Icon made by [https://</a:t>
            </a:r>
            <a:r>
              <a:rPr lang="en" altLang="zh-TW" sz="1200" dirty="0" err="1"/>
              <a:t>www.flaticon.com</a:t>
            </a:r>
            <a:r>
              <a:rPr lang="en" altLang="zh-TW" sz="1200" dirty="0"/>
              <a:t>/authors/photo3idea-studio]from </a:t>
            </a:r>
            <a:r>
              <a:rPr lang="en" altLang="zh-TW" sz="1200" dirty="0">
                <a:hlinkClick r:id="rId3" tooltip="Flaticon"/>
              </a:rPr>
              <a:t>www.flaticon.com</a:t>
            </a:r>
            <a:r>
              <a:rPr lang="en" altLang="zh-TW" sz="1200" dirty="0"/>
              <a:t> </a:t>
            </a:r>
            <a:endParaRPr lang="en-US" altLang="zh-TW" sz="1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6C2E2C-1F83-1A4D-B6EF-3867EDF4E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105" y="1240425"/>
            <a:ext cx="2656354" cy="26563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301876" y="1452503"/>
            <a:ext cx="6266082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r>
              <a:rPr lang="zh-TW" altLang="en-US" sz="1800" b="1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時段</a:t>
            </a: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最高降雨量：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  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CN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Period_Rain</a:t>
            </a: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[4]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中搜尋最大值</a:t>
            </a:r>
            <a:endParaRPr lang="en-US" altLang="zh-CN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</a:t>
            </a:r>
            <a:r>
              <a:rPr lang="zh-CN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Max_RainPeriod_Val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紀錄最大值</a:t>
            </a:r>
            <a:endParaRPr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</a:t>
            </a:r>
            <a:r>
              <a:rPr lang="en-US" altLang="zh-TW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</a:t>
            </a:r>
            <a:r>
              <a:rPr lang="en-US" altLang="zh-TW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Max_RainPeriod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紀錄最大值</a:t>
            </a:r>
            <a:r>
              <a:rPr lang="zh-CN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時段</a:t>
            </a:r>
            <a:endParaRPr lang="en-US" altLang="zh-TW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301876" y="756315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降雨量統計</a:t>
            </a:r>
            <a:endParaRPr lang="en-US" altLang="zh-TW" sz="2400" b="1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BDB3AC7-0CDF-EC44-BE14-C404E8ACC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577" y="2708715"/>
            <a:ext cx="3621187" cy="142260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85FC9119-B2F5-9C45-8700-9E0C8F051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290169"/>
              </p:ext>
            </p:extLst>
          </p:nvPr>
        </p:nvGraphicFramePr>
        <p:xfrm>
          <a:off x="5563485" y="543920"/>
          <a:ext cx="2795750" cy="3901422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42311">
                  <a:extLst>
                    <a:ext uri="{9D8B030D-6E8A-4147-A177-3AD203B41FA5}">
                      <a16:colId xmlns:a16="http://schemas.microsoft.com/office/drawing/2014/main" val="1541132078"/>
                    </a:ext>
                  </a:extLst>
                </a:gridCol>
                <a:gridCol w="567244">
                  <a:extLst>
                    <a:ext uri="{9D8B030D-6E8A-4147-A177-3AD203B41FA5}">
                      <a16:colId xmlns:a16="http://schemas.microsoft.com/office/drawing/2014/main" val="1860412714"/>
                    </a:ext>
                  </a:extLst>
                </a:gridCol>
                <a:gridCol w="567244">
                  <a:extLst>
                    <a:ext uri="{9D8B030D-6E8A-4147-A177-3AD203B41FA5}">
                      <a16:colId xmlns:a16="http://schemas.microsoft.com/office/drawing/2014/main" val="1924943330"/>
                    </a:ext>
                  </a:extLst>
                </a:gridCol>
                <a:gridCol w="567244">
                  <a:extLst>
                    <a:ext uri="{9D8B030D-6E8A-4147-A177-3AD203B41FA5}">
                      <a16:colId xmlns:a16="http://schemas.microsoft.com/office/drawing/2014/main" val="4243985444"/>
                    </a:ext>
                  </a:extLst>
                </a:gridCol>
                <a:gridCol w="551707">
                  <a:extLst>
                    <a:ext uri="{9D8B030D-6E8A-4147-A177-3AD203B41FA5}">
                      <a16:colId xmlns:a16="http://schemas.microsoft.com/office/drawing/2014/main" val="1240904134"/>
                    </a:ext>
                  </a:extLst>
                </a:gridCol>
              </a:tblGrid>
              <a:tr h="32314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早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中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晚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凌</a:t>
                      </a:r>
                      <a:endParaRPr lang="en-US" altLang="zh-TW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444167"/>
                  </a:ext>
                </a:extLst>
              </a:tr>
              <a:tr h="43715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一</a:t>
                      </a:r>
                      <a:endParaRPr lang="zh-TW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2.3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18.4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619456"/>
                  </a:ext>
                </a:extLst>
              </a:tr>
              <a:tr h="43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10.8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22.4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11.1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64562"/>
                  </a:ext>
                </a:extLst>
              </a:tr>
              <a:tr h="43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三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15.8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25.0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16.4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017208"/>
                  </a:ext>
                </a:extLst>
              </a:tr>
              <a:tr h="43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四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479715"/>
                  </a:ext>
                </a:extLst>
              </a:tr>
              <a:tr h="43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五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9.7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5.9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186001"/>
                  </a:ext>
                </a:extLst>
              </a:tr>
              <a:tr h="43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六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7.2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724033"/>
                  </a:ext>
                </a:extLst>
              </a:tr>
              <a:tr h="43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日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10.2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5.8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37002"/>
                  </a:ext>
                </a:extLst>
              </a:tr>
              <a:tr h="43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時段加總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16.5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63.8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53.1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42.6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322331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BFE63CDC-2C31-8044-BD15-1B1E2F093079}"/>
              </a:ext>
            </a:extLst>
          </p:cNvPr>
          <p:cNvSpPr/>
          <p:nvPr/>
        </p:nvSpPr>
        <p:spPr>
          <a:xfrm rot="16200000">
            <a:off x="6718240" y="2789282"/>
            <a:ext cx="486240" cy="2795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4953544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385092"/>
              </p:ext>
            </p:extLst>
          </p:nvPr>
        </p:nvGraphicFramePr>
        <p:xfrm>
          <a:off x="5393833" y="1720067"/>
          <a:ext cx="3001020" cy="1750246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521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0246">
                <a:tc>
                  <a:txBody>
                    <a:bodyPr/>
                    <a:lstStyle/>
                    <a:p>
                      <a:r>
                        <a:rPr lang="zh-TW" sz="14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輸入範例</a:t>
                      </a:r>
                      <a:br>
                        <a:rPr lang="en-US" altLang="zh-TW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2.3 18.4  0.3  0.0</a:t>
                      </a:r>
                      <a:endParaRPr lang="zh-TW" altLang="zh-TW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1.5 10.8 22.4 11.1</a:t>
                      </a:r>
                      <a:endParaRPr lang="zh-TW" altLang="zh-TW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200" b="1" i="0" u="none" strike="noStrike" cap="none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0.5 15.8 25.0 16.4</a:t>
                      </a:r>
                      <a:endParaRPr lang="zh-TW" altLang="zh-TW" sz="1200" b="1" i="0" u="none" strike="noStrike" cap="none" dirty="0">
                        <a:solidFill>
                          <a:srgbClr val="0070C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0.0  4.6  0.0  0.4</a:t>
                      </a:r>
                      <a:endParaRPr lang="zh-TW" altLang="zh-TW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9.7  5.9  3.2  1.7</a:t>
                      </a:r>
                      <a:endParaRPr lang="zh-TW" altLang="zh-TW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1.8  2.1  0.0  7.2</a:t>
                      </a:r>
                      <a:endParaRPr lang="zh-TW" altLang="zh-TW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0.7 10.2  2.2  5.8</a:t>
                      </a:r>
                      <a:r>
                        <a:rPr lang="zh-TW" altLang="zh-TW" sz="1400" dirty="0">
                          <a:effectLst/>
                        </a:rPr>
                        <a:t> </a:t>
                      </a:r>
                      <a:endParaRPr 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sz="14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輸出範例</a:t>
                      </a:r>
                      <a:br>
                        <a:rPr lang="en-US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200" b="1" i="0" u="none" strike="noStrike" cap="none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zh-TW" altLang="zh-TW" sz="1200" b="1" i="0" u="none" strike="noStrike" cap="none" dirty="0">
                        <a:solidFill>
                          <a:srgbClr val="0070C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2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afternoon</a:t>
                      </a:r>
                      <a:r>
                        <a:rPr lang="zh-TW" altLang="zh-TW" sz="14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zh-TW" sz="1400" b="1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D13366F5-B2C1-3D4C-A055-7B9C14813BCA}"/>
              </a:ext>
            </a:extLst>
          </p:cNvPr>
          <p:cNvSpPr/>
          <p:nvPr/>
        </p:nvSpPr>
        <p:spPr>
          <a:xfrm>
            <a:off x="5739787" y="1971114"/>
            <a:ext cx="304675" cy="1314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7E96A6D-FB2A-4C42-BD62-C535023C9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62477"/>
              </p:ext>
            </p:extLst>
          </p:nvPr>
        </p:nvGraphicFramePr>
        <p:xfrm>
          <a:off x="1321991" y="521993"/>
          <a:ext cx="3867804" cy="3901422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42311">
                  <a:extLst>
                    <a:ext uri="{9D8B030D-6E8A-4147-A177-3AD203B41FA5}">
                      <a16:colId xmlns:a16="http://schemas.microsoft.com/office/drawing/2014/main" val="1541132078"/>
                    </a:ext>
                  </a:extLst>
                </a:gridCol>
                <a:gridCol w="567244">
                  <a:extLst>
                    <a:ext uri="{9D8B030D-6E8A-4147-A177-3AD203B41FA5}">
                      <a16:colId xmlns:a16="http://schemas.microsoft.com/office/drawing/2014/main" val="1860412714"/>
                    </a:ext>
                  </a:extLst>
                </a:gridCol>
                <a:gridCol w="567244">
                  <a:extLst>
                    <a:ext uri="{9D8B030D-6E8A-4147-A177-3AD203B41FA5}">
                      <a16:colId xmlns:a16="http://schemas.microsoft.com/office/drawing/2014/main" val="1924943330"/>
                    </a:ext>
                  </a:extLst>
                </a:gridCol>
                <a:gridCol w="567244">
                  <a:extLst>
                    <a:ext uri="{9D8B030D-6E8A-4147-A177-3AD203B41FA5}">
                      <a16:colId xmlns:a16="http://schemas.microsoft.com/office/drawing/2014/main" val="4243985444"/>
                    </a:ext>
                  </a:extLst>
                </a:gridCol>
                <a:gridCol w="551707">
                  <a:extLst>
                    <a:ext uri="{9D8B030D-6E8A-4147-A177-3AD203B41FA5}">
                      <a16:colId xmlns:a16="http://schemas.microsoft.com/office/drawing/2014/main" val="1240904134"/>
                    </a:ext>
                  </a:extLst>
                </a:gridCol>
                <a:gridCol w="1072054">
                  <a:extLst>
                    <a:ext uri="{9D8B030D-6E8A-4147-A177-3AD203B41FA5}">
                      <a16:colId xmlns:a16="http://schemas.microsoft.com/office/drawing/2014/main" val="77939327"/>
                    </a:ext>
                  </a:extLst>
                </a:gridCol>
              </a:tblGrid>
              <a:tr h="32314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早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中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晚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凌</a:t>
                      </a:r>
                      <a:endParaRPr lang="en-US" altLang="zh-TW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日降雨</a:t>
                      </a:r>
                      <a:endParaRPr lang="en-US" altLang="zh-TW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444167"/>
                  </a:ext>
                </a:extLst>
              </a:tr>
              <a:tr h="43715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一</a:t>
                      </a:r>
                      <a:endParaRPr lang="zh-TW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2.3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18.4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21.0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619456"/>
                  </a:ext>
                </a:extLst>
              </a:tr>
              <a:tr h="43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10.8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22.4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11.1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45.8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64562"/>
                  </a:ext>
                </a:extLst>
              </a:tr>
              <a:tr h="43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三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0.5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15.8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25.0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16.4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57.7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017208"/>
                  </a:ext>
                </a:extLst>
              </a:tr>
              <a:tr h="43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四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479715"/>
                  </a:ext>
                </a:extLst>
              </a:tr>
              <a:tr h="43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五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9.7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5.9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20.5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186001"/>
                  </a:ext>
                </a:extLst>
              </a:tr>
              <a:tr h="43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六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7.2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11.1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724033"/>
                  </a:ext>
                </a:extLst>
              </a:tr>
              <a:tr h="43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日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10.2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5.8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18.9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37002"/>
                  </a:ext>
                </a:extLst>
              </a:tr>
              <a:tr h="43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時段加總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16.5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63.8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53.1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42.6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322331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B09072B4-8D96-D843-B836-CAB5EECFABEB}"/>
              </a:ext>
            </a:extLst>
          </p:cNvPr>
          <p:cNvSpPr/>
          <p:nvPr/>
        </p:nvSpPr>
        <p:spPr>
          <a:xfrm>
            <a:off x="2427890" y="521992"/>
            <a:ext cx="567558" cy="3901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E225C888-14C7-3D44-9B50-598E0291A690}"/>
              </a:ext>
            </a:extLst>
          </p:cNvPr>
          <p:cNvSpPr txBox="1">
            <a:spLocks/>
          </p:cNvSpPr>
          <p:nvPr/>
        </p:nvSpPr>
        <p:spPr>
          <a:xfrm>
            <a:off x="5312366" y="521992"/>
            <a:ext cx="5019286" cy="5450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◈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◆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◇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⬥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457200" indent="-457200"/>
            <a:r>
              <a:rPr lang="en-US" altLang="zh-TW" sz="2800" b="1" dirty="0"/>
              <a:t> </a:t>
            </a:r>
            <a:r>
              <a:rPr lang="zh-CN" altLang="en-US" sz="2800" b="1" dirty="0"/>
              <a:t>範例程式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9AFF7F-6E6B-7643-AB5B-E2A53CB8043E}"/>
              </a:ext>
            </a:extLst>
          </p:cNvPr>
          <p:cNvSpPr/>
          <p:nvPr/>
        </p:nvSpPr>
        <p:spPr>
          <a:xfrm rot="5400000">
            <a:off x="3041566" y="491"/>
            <a:ext cx="428649" cy="386780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9" name="文字版面配置區 3"/>
          <p:cNvSpPr txBox="1">
            <a:spLocks/>
          </p:cNvSpPr>
          <p:nvPr/>
        </p:nvSpPr>
        <p:spPr>
          <a:xfrm>
            <a:off x="1406460" y="598728"/>
            <a:ext cx="5019286" cy="5450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◈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◆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◇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⬥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457200" indent="-457200"/>
            <a:r>
              <a:rPr lang="en-US" altLang="zh-TW" sz="2800" b="1" dirty="0"/>
              <a:t>3. </a:t>
            </a:r>
            <a:r>
              <a:rPr lang="zh-CN" altLang="en-US" sz="2800" b="1" dirty="0"/>
              <a:t>範例程式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C55D9D-6EF5-6F43-AAC9-B276BDF39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642" y="1237373"/>
            <a:ext cx="2892841" cy="305306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8834DE8-D812-9548-AE37-A775F3EAC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536" y="756744"/>
            <a:ext cx="3087755" cy="353368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4159065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br>
              <a:rPr lang="en-US" altLang="zh-TW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2" name="矩形 1"/>
          <p:cNvSpPr/>
          <p:nvPr/>
        </p:nvSpPr>
        <p:spPr>
          <a:xfrm>
            <a:off x="1710902" y="722037"/>
            <a:ext cx="658155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zh-TW" sz="2200" dirty="0"/>
              <a:t>暑假期間，受到颱風及西南季風影響，大量的降雨使得高</a:t>
            </a:r>
            <a:r>
              <a:rPr lang="zh-TW" altLang="en-US" sz="2200" dirty="0"/>
              <a:t>熊</a:t>
            </a:r>
            <a:r>
              <a:rPr lang="zh-TW" altLang="zh-TW" sz="2200" dirty="0"/>
              <a:t>市淹水情況嚴重，讓</a:t>
            </a:r>
            <a:r>
              <a:rPr lang="zh-TW" altLang="en-US" sz="2200" dirty="0"/>
              <a:t>冬冬</a:t>
            </a:r>
            <a:r>
              <a:rPr lang="zh-TW" altLang="zh-TW" sz="2200" dirty="0"/>
              <a:t>市長氣氣氣氣氣，於是住在高雄的冬粉想整理</a:t>
            </a:r>
            <a:r>
              <a:rPr lang="zh-TW" altLang="zh-TW" sz="2200" b="1" dirty="0"/>
              <a:t>統計一週內（週一至週日）的降雨情形</a:t>
            </a:r>
            <a:r>
              <a:rPr lang="zh-TW" altLang="zh-TW" sz="2200" dirty="0"/>
              <a:t>，一起分擔市長的煩惱。</a:t>
            </a:r>
            <a:endParaRPr lang="en-US" altLang="zh-TW" sz="2200" dirty="0"/>
          </a:p>
          <a:p>
            <a:pPr algn="just"/>
            <a:endParaRPr lang="zh-TW" altLang="zh-TW" sz="2200" dirty="0"/>
          </a:p>
          <a:p>
            <a:pPr algn="just"/>
            <a:r>
              <a:rPr lang="zh-TW" altLang="zh-TW" sz="2200" dirty="0"/>
              <a:t>請你根據題目給定的資料，輸出冬粉想知道的降雨資訊</a:t>
            </a:r>
            <a:r>
              <a:rPr lang="zh-TW" altLang="en-US" sz="2200" dirty="0"/>
              <a:t>：</a:t>
            </a:r>
            <a:r>
              <a:rPr lang="zh-TW" altLang="zh-TW" sz="2200" b="1" dirty="0">
                <a:solidFill>
                  <a:srgbClr val="FF0000"/>
                </a:solidFill>
              </a:rPr>
              <a:t>日降雨量</a:t>
            </a:r>
            <a:r>
              <a:rPr lang="zh-CN" altLang="en-US" sz="2200" b="1" dirty="0">
                <a:solidFill>
                  <a:srgbClr val="FF0000"/>
                </a:solidFill>
              </a:rPr>
              <a:t>最多的一天，一週降雨量最多的時段。</a:t>
            </a:r>
            <a:r>
              <a:rPr lang="zh-TW" altLang="zh-TW" sz="2200" dirty="0"/>
              <a:t>每日統計降雨量的時段分別為：</a:t>
            </a:r>
            <a:r>
              <a:rPr lang="en-US" altLang="zh-TW" sz="2200" dirty="0"/>
              <a:t>morning</a:t>
            </a:r>
            <a:r>
              <a:rPr lang="zh-TW" altLang="zh-TW" sz="2200" dirty="0"/>
              <a:t>、</a:t>
            </a:r>
            <a:r>
              <a:rPr lang="en-US" altLang="zh-TW" sz="2200" dirty="0"/>
              <a:t>afternoon</a:t>
            </a:r>
            <a:r>
              <a:rPr lang="zh-TW" altLang="zh-TW" sz="2200" dirty="0"/>
              <a:t>、</a:t>
            </a:r>
            <a:r>
              <a:rPr lang="en-US" altLang="zh-TW" sz="2200" dirty="0"/>
              <a:t>night</a:t>
            </a:r>
            <a:r>
              <a:rPr lang="zh-TW" altLang="zh-TW" sz="2200" dirty="0"/>
              <a:t>、</a:t>
            </a:r>
            <a:r>
              <a:rPr lang="en-US" altLang="zh-TW" sz="2200" dirty="0"/>
              <a:t>early morning</a:t>
            </a:r>
            <a:r>
              <a:rPr lang="zh-TW" altLang="en-US" sz="2200" dirty="0"/>
              <a:t> </a:t>
            </a:r>
            <a:r>
              <a:rPr lang="zh-TW" altLang="zh-TW" sz="2200" dirty="0"/>
              <a:t>四個時段，每日總降雨量為四個時段的加總。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矩形 6"/>
          <p:cNvSpPr/>
          <p:nvPr/>
        </p:nvSpPr>
        <p:spPr>
          <a:xfrm>
            <a:off x="1377108" y="514307"/>
            <a:ext cx="687938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zh-TW" altLang="zh-TW" sz="18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輸入格式</a:t>
            </a:r>
          </a:p>
          <a:p>
            <a:pPr algn="just" hangingPunct="0"/>
            <a:r>
              <a:rPr lang="zh-TW" altLang="zh-TW" sz="1300" dirty="0"/>
              <a:t>輸入</a:t>
            </a:r>
            <a:r>
              <a:rPr lang="zh-TW" altLang="zh-TW" sz="1300" b="1" dirty="0"/>
              <a:t>共有七行，</a:t>
            </a:r>
            <a:r>
              <a:rPr lang="zh-TW" altLang="zh-TW" sz="1300" b="1" dirty="0">
                <a:solidFill>
                  <a:srgbClr val="0070C0"/>
                </a:solidFill>
              </a:rPr>
              <a:t>每行依序表示週一至週日的降雨資訊</a:t>
            </a:r>
            <a:r>
              <a:rPr lang="zh-TW" altLang="zh-TW" sz="1300" dirty="0"/>
              <a:t>。</a:t>
            </a:r>
            <a:r>
              <a:rPr lang="zh-TW" altLang="zh-TW" sz="1300" b="1" dirty="0"/>
              <a:t>一行有</a:t>
            </a:r>
            <a:r>
              <a:rPr lang="en-US" altLang="zh-TW" sz="1300" b="1" dirty="0"/>
              <a:t>4</a:t>
            </a:r>
            <a:r>
              <a:rPr lang="zh-TW" altLang="zh-TW" sz="1300" b="1" dirty="0"/>
              <a:t>個浮點數</a:t>
            </a:r>
            <a:r>
              <a:rPr lang="en-US" altLang="zh-TW" sz="1300" b="1" dirty="0"/>
              <a:t>:M</a:t>
            </a:r>
            <a:r>
              <a:rPr lang="zh-TW" altLang="zh-TW" sz="1300" b="1" dirty="0"/>
              <a:t>、</a:t>
            </a:r>
            <a:r>
              <a:rPr lang="en-US" altLang="zh-TW" sz="1300" b="1" dirty="0"/>
              <a:t>A</a:t>
            </a:r>
            <a:r>
              <a:rPr lang="zh-TW" altLang="zh-TW" sz="1300" b="1" dirty="0"/>
              <a:t>、</a:t>
            </a:r>
            <a:r>
              <a:rPr lang="en-US" altLang="zh-TW" sz="1300" b="1" dirty="0"/>
              <a:t>N</a:t>
            </a:r>
            <a:r>
              <a:rPr lang="zh-TW" altLang="zh-TW" sz="1300" b="1" dirty="0"/>
              <a:t>、</a:t>
            </a:r>
            <a:r>
              <a:rPr lang="en-US" altLang="zh-TW" sz="1300" b="1" dirty="0"/>
              <a:t>E</a:t>
            </a:r>
            <a:r>
              <a:rPr lang="en-US" altLang="zh-TW" sz="1300" dirty="0"/>
              <a:t> </a:t>
            </a:r>
            <a:r>
              <a:rPr lang="en-US" altLang="zh-TW" sz="1300" b="1" dirty="0"/>
              <a:t>(</a:t>
            </a:r>
            <a:r>
              <a:rPr lang="zh-TW" altLang="zh-TW" sz="1300" b="1" dirty="0"/>
              <a:t>浮點數均為小數點後第一位，</a:t>
            </a:r>
            <a:r>
              <a:rPr lang="en-US" altLang="zh-TW" sz="1300" b="1" dirty="0"/>
              <a:t>0</a:t>
            </a:r>
            <a:r>
              <a:rPr lang="en-US" altLang="zh-TW" sz="1300" b="1" i="1" dirty="0"/>
              <a:t> </a:t>
            </a:r>
            <a:r>
              <a:rPr lang="en-US" altLang="zh-TW" sz="1300" b="1" i="1" dirty="0">
                <a:sym typeface="Symbol" pitchFamily="2" charset="2"/>
              </a:rPr>
              <a:t></a:t>
            </a:r>
            <a:r>
              <a:rPr lang="en-US" altLang="zh-TW" sz="1300" b="1" i="1" dirty="0"/>
              <a:t> M</a:t>
            </a:r>
            <a:r>
              <a:rPr lang="zh-TW" altLang="zh-TW" sz="1300" b="1" i="1" dirty="0"/>
              <a:t>、</a:t>
            </a:r>
            <a:r>
              <a:rPr lang="en-US" altLang="zh-TW" sz="1300" b="1" i="1" dirty="0"/>
              <a:t>A</a:t>
            </a:r>
            <a:r>
              <a:rPr lang="zh-TW" altLang="zh-TW" sz="1300" b="1" i="1" dirty="0"/>
              <a:t>、</a:t>
            </a:r>
            <a:r>
              <a:rPr lang="en-US" altLang="zh-TW" sz="1300" b="1" i="1" dirty="0"/>
              <a:t>N</a:t>
            </a:r>
            <a:r>
              <a:rPr lang="zh-TW" altLang="zh-TW" sz="1300" b="1" i="1" dirty="0"/>
              <a:t>、</a:t>
            </a:r>
            <a:r>
              <a:rPr lang="en-US" altLang="zh-TW" sz="1300" b="1" i="1" dirty="0"/>
              <a:t>E </a:t>
            </a:r>
            <a:r>
              <a:rPr lang="en-US" altLang="zh-TW" sz="1300" b="1" i="1" dirty="0">
                <a:sym typeface="Symbol" pitchFamily="2" charset="2"/>
              </a:rPr>
              <a:t></a:t>
            </a:r>
            <a:r>
              <a:rPr lang="en-US" altLang="zh-TW" sz="1300" b="1" i="1" dirty="0"/>
              <a:t> </a:t>
            </a:r>
            <a:r>
              <a:rPr lang="en-US" altLang="zh-TW" sz="1300" b="1" dirty="0"/>
              <a:t>50)</a:t>
            </a:r>
            <a:r>
              <a:rPr lang="zh-TW" altLang="zh-TW" sz="1300" dirty="0"/>
              <a:t>，依序</a:t>
            </a:r>
            <a:r>
              <a:rPr lang="zh-TW" altLang="zh-TW" sz="1300" b="1" dirty="0">
                <a:solidFill>
                  <a:srgbClr val="FF0000"/>
                </a:solidFill>
              </a:rPr>
              <a:t>代表四個時段</a:t>
            </a:r>
            <a:r>
              <a:rPr lang="en-US" altLang="zh-TW" sz="1300" b="1" dirty="0">
                <a:solidFill>
                  <a:srgbClr val="FF0000"/>
                </a:solidFill>
              </a:rPr>
              <a:t>morning</a:t>
            </a:r>
            <a:r>
              <a:rPr lang="zh-TW" altLang="zh-TW" sz="1300" b="1" dirty="0">
                <a:solidFill>
                  <a:srgbClr val="FF0000"/>
                </a:solidFill>
              </a:rPr>
              <a:t>、</a:t>
            </a:r>
            <a:r>
              <a:rPr lang="en-US" altLang="zh-TW" sz="1300" b="1" dirty="0">
                <a:solidFill>
                  <a:srgbClr val="FF0000"/>
                </a:solidFill>
              </a:rPr>
              <a:t>afternoon</a:t>
            </a:r>
            <a:r>
              <a:rPr lang="zh-TW" altLang="zh-TW" sz="1300" b="1" dirty="0">
                <a:solidFill>
                  <a:srgbClr val="FF0000"/>
                </a:solidFill>
              </a:rPr>
              <a:t>、</a:t>
            </a:r>
            <a:r>
              <a:rPr lang="en-US" altLang="zh-TW" sz="1300" b="1" dirty="0">
                <a:solidFill>
                  <a:srgbClr val="FF0000"/>
                </a:solidFill>
              </a:rPr>
              <a:t>night</a:t>
            </a:r>
            <a:r>
              <a:rPr lang="zh-TW" altLang="zh-TW" sz="1300" b="1" dirty="0">
                <a:solidFill>
                  <a:srgbClr val="FF0000"/>
                </a:solidFill>
              </a:rPr>
              <a:t>、</a:t>
            </a:r>
            <a:r>
              <a:rPr lang="en-US" altLang="zh-TW" sz="1300" b="1" dirty="0">
                <a:solidFill>
                  <a:srgbClr val="FF0000"/>
                </a:solidFill>
              </a:rPr>
              <a:t>early morning</a:t>
            </a:r>
            <a:r>
              <a:rPr lang="zh-TW" altLang="zh-TW" sz="1300" b="1" dirty="0">
                <a:solidFill>
                  <a:srgbClr val="FF0000"/>
                </a:solidFill>
              </a:rPr>
              <a:t>的降雨量</a:t>
            </a:r>
            <a:r>
              <a:rPr lang="zh-TW" altLang="zh-TW" sz="1300" dirty="0"/>
              <a:t>（單位：毫米）。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377108" y="1447278"/>
                <a:ext cx="7022173" cy="1600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zh-TW" sz="18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輸出格式</a:t>
                </a:r>
              </a:p>
              <a:p>
                <a:pPr algn="just"/>
                <a:r>
                  <a:rPr lang="zh-TW" altLang="zh-TW" sz="1300" dirty="0"/>
                  <a:t>對於每筆測資輸出</a:t>
                </a:r>
                <a:r>
                  <a:rPr lang="zh-TW" altLang="zh-TW" sz="1300" b="1" dirty="0"/>
                  <a:t>一個正整數</a:t>
                </a:r>
                <a:r>
                  <a:rPr lang="en-US" altLang="zh-TW" sz="1300" b="1" dirty="0"/>
                  <a:t>D</a:t>
                </a:r>
                <a:r>
                  <a:rPr lang="zh-TW" altLang="zh-TW" sz="1300" b="1" dirty="0"/>
                  <a:t>和一個時段</a:t>
                </a:r>
                <a:r>
                  <a:rPr lang="zh-TW" altLang="zh-TW" sz="1300" dirty="0"/>
                  <a:t>，以換行間隔。第一行的</a:t>
                </a:r>
                <a:r>
                  <a:rPr lang="zh-TW" altLang="zh-TW" sz="1300" b="1" dirty="0">
                    <a:solidFill>
                      <a:srgbClr val="0070C0"/>
                    </a:solidFill>
                  </a:rPr>
                  <a:t>正整數</a:t>
                </a:r>
                <a:r>
                  <a:rPr lang="en-US" altLang="zh-TW" sz="1300" b="1" dirty="0">
                    <a:solidFill>
                      <a:srgbClr val="0070C0"/>
                    </a:solidFill>
                  </a:rPr>
                  <a:t>D (1</a:t>
                </a:r>
                <a:r>
                  <a:rPr lang="en-US" altLang="zh-TW" sz="13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sz="1300" b="1" i="1" dirty="0">
                    <a:solidFill>
                      <a:srgbClr val="0070C0"/>
                    </a:solidFill>
                    <a:sym typeface="Symbol" pitchFamily="2" charset="2"/>
                  </a:rPr>
                  <a:t></a:t>
                </a:r>
                <a:r>
                  <a:rPr lang="en-US" altLang="zh-TW" sz="1300" b="1" i="1" dirty="0">
                    <a:solidFill>
                      <a:srgbClr val="0070C0"/>
                    </a:solidFill>
                  </a:rPr>
                  <a:t> D </a:t>
                </a:r>
                <a:r>
                  <a:rPr lang="en-US" altLang="zh-TW" sz="1300" b="1" i="1" dirty="0">
                    <a:solidFill>
                      <a:srgbClr val="0070C0"/>
                    </a:solidFill>
                    <a:sym typeface="Symbol" pitchFamily="2" charset="2"/>
                  </a:rPr>
                  <a:t></a:t>
                </a:r>
                <a:r>
                  <a:rPr lang="en-US" altLang="zh-TW" sz="1300" b="1" dirty="0">
                    <a:solidFill>
                      <a:srgbClr val="0070C0"/>
                    </a:solidFill>
                  </a:rPr>
                  <a:t> 7)</a:t>
                </a:r>
                <a:r>
                  <a:rPr lang="zh-TW" altLang="zh-TW" sz="1300" b="1" dirty="0">
                    <a:solidFill>
                      <a:srgbClr val="0070C0"/>
                    </a:solidFill>
                  </a:rPr>
                  <a:t>：代表一週內降雨量最多的日子（</a:t>
                </a:r>
                <a:r>
                  <a:rPr lang="en-US" altLang="zh-TW" sz="1300" b="1" dirty="0">
                    <a:solidFill>
                      <a:srgbClr val="0070C0"/>
                    </a:solidFill>
                  </a:rPr>
                  <a:t>1</a:t>
                </a:r>
                <a:r>
                  <a:rPr lang="zh-TW" altLang="zh-TW" sz="1300" b="1" dirty="0">
                    <a:solidFill>
                      <a:srgbClr val="0070C0"/>
                    </a:solidFill>
                  </a:rPr>
                  <a:t>～</a:t>
                </a:r>
                <a:r>
                  <a:rPr lang="en-US" altLang="zh-TW" sz="1300" b="1" dirty="0">
                    <a:solidFill>
                      <a:srgbClr val="0070C0"/>
                    </a:solidFill>
                  </a:rPr>
                  <a:t>7</a:t>
                </a:r>
                <a:r>
                  <a:rPr lang="zh-TW" altLang="zh-TW" sz="1300" b="1" dirty="0">
                    <a:solidFill>
                      <a:srgbClr val="0070C0"/>
                    </a:solidFill>
                  </a:rPr>
                  <a:t>分別代表週一至週日）</a:t>
                </a:r>
                <a:r>
                  <a:rPr lang="zh-TW" altLang="zh-TW" sz="1300" dirty="0"/>
                  <a:t>，第二行輸出的</a:t>
                </a:r>
                <a:r>
                  <a:rPr lang="zh-TW" altLang="zh-TW" sz="1300" b="1" dirty="0">
                    <a:solidFill>
                      <a:srgbClr val="FF0000"/>
                    </a:solidFill>
                  </a:rPr>
                  <a:t>時段：代表一週內降雨量最多時段</a:t>
                </a:r>
                <a:r>
                  <a:rPr lang="en-US" altLang="zh-TW" sz="1300" b="1" dirty="0">
                    <a:solidFill>
                      <a:srgbClr val="FF0000"/>
                    </a:solidFill>
                  </a:rPr>
                  <a:t>T </a:t>
                </a:r>
                <a:r>
                  <a:rPr lang="zh-TW" altLang="en-US" sz="1300" b="1" dirty="0">
                    <a:solidFill>
                      <a:srgbClr val="FF0000"/>
                    </a:solidFill>
                  </a:rPr>
                  <a:t>，</a:t>
                </a:r>
                <a:r>
                  <a:rPr lang="en-US" altLang="zh-TW" sz="13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1300" b="1" i="1" dirty="0">
                    <a:solidFill>
                      <a:srgbClr val="FF0000"/>
                    </a:solidFill>
                  </a:rPr>
                  <a:t>T </a:t>
                </a:r>
                <a14:m>
                  <m:oMath xmlns:m="http://schemas.openxmlformats.org/officeDocument/2006/math">
                    <m:r>
                      <a:rPr lang="en-US" altLang="zh-TW" sz="13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sz="13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altLang="zh-TW" sz="1300" b="1" dirty="0">
                    <a:solidFill>
                      <a:srgbClr val="FF0000"/>
                    </a:solidFill>
                  </a:rPr>
                  <a:t>morning</a:t>
                </a:r>
                <a:r>
                  <a:rPr lang="zh-TW" altLang="zh-TW" sz="1300" b="1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sz="1300" b="1" dirty="0">
                    <a:solidFill>
                      <a:srgbClr val="FF0000"/>
                    </a:solidFill>
                  </a:rPr>
                  <a:t>afternoon</a:t>
                </a:r>
                <a:r>
                  <a:rPr lang="zh-TW" altLang="zh-TW" sz="1300" b="1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sz="1300" b="1" dirty="0">
                    <a:solidFill>
                      <a:srgbClr val="FF0000"/>
                    </a:solidFill>
                  </a:rPr>
                  <a:t>night</a:t>
                </a:r>
                <a:r>
                  <a:rPr lang="zh-TW" altLang="zh-TW" sz="1300" b="1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sz="1300" b="1" dirty="0">
                    <a:solidFill>
                      <a:srgbClr val="FF0000"/>
                    </a:solidFill>
                  </a:rPr>
                  <a:t>early morning}</a:t>
                </a:r>
                <a:r>
                  <a:rPr lang="zh-TW" altLang="zh-TW" sz="1300" dirty="0"/>
                  <a:t>。題目假設都不會有重複的每日降雨總量、每時段降雨總量的情況。</a:t>
                </a:r>
                <a:endParaRPr lang="en-US" altLang="zh-TW" sz="13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endParaRPr lang="en-US" altLang="zh-TW" sz="13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endParaRPr lang="zh-TW" altLang="zh-TW" sz="15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108" y="1447278"/>
                <a:ext cx="7022173" cy="1600438"/>
              </a:xfrm>
              <a:prstGeom prst="rect">
                <a:avLst/>
              </a:prstGeom>
              <a:blipFill>
                <a:blip r:embed="rId3"/>
                <a:stretch>
                  <a:fillRect l="-723" t="-1575" r="-1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329954" y="2587703"/>
          <a:ext cx="3926541" cy="185928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990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2920">
                <a:tc>
                  <a:txBody>
                    <a:bodyPr/>
                    <a:lstStyle/>
                    <a:p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輸入範例</a:t>
                      </a:r>
                      <a:br>
                        <a:rPr lang="en-US" altLang="zh-TW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2.3 18.4  0.3  0.0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1.5 10.8 22.4 11.1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1" i="0" u="none" strike="noStrike" cap="none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0.5 15.8 25.0 16.4</a:t>
                      </a:r>
                      <a:endParaRPr lang="zh-TW" altLang="zh-TW" sz="1400" b="1" i="0" u="none" strike="noStrike" cap="none" dirty="0">
                        <a:solidFill>
                          <a:srgbClr val="0070C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0.0  4.6  0.0  0.4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9.7  5.9  3.2  1.7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1.8  2.1  0.0  7.2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0.7 10.2  2.2  5.8</a:t>
                      </a:r>
                      <a:r>
                        <a:rPr lang="zh-TW" altLang="zh-TW" sz="1600" dirty="0">
                          <a:effectLst/>
                        </a:rPr>
                        <a:t> 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輸出範例</a:t>
                      </a:r>
                      <a:br>
                        <a:rPr lang="en-US" altLang="zh-TW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400" b="1" i="0" u="none" strike="noStrike" cap="none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zh-TW" altLang="zh-TW" sz="1400" b="1" i="0" u="none" strike="noStrike" cap="none" dirty="0">
                        <a:solidFill>
                          <a:srgbClr val="0070C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afternoon</a:t>
                      </a:r>
                      <a:r>
                        <a:rPr lang="zh-TW" altLang="zh-TW" sz="16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zh-TW" sz="1600" b="1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D13366F5-B2C1-3D4C-A055-7B9C14813BCA}"/>
              </a:ext>
            </a:extLst>
          </p:cNvPr>
          <p:cNvSpPr/>
          <p:nvPr/>
        </p:nvSpPr>
        <p:spPr>
          <a:xfrm>
            <a:off x="4719918" y="2837330"/>
            <a:ext cx="376517" cy="1596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500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 idx="4294967295"/>
          </p:nvPr>
        </p:nvSpPr>
        <p:spPr>
          <a:xfrm>
            <a:off x="4779000" y="987034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893956" y="2146834"/>
            <a:ext cx="3234300" cy="18488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降雨量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en-US" altLang="zh-TW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陣列讀取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降雨量統計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rtl="0"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搜尋日、時段最高降雨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9264AD-CD6A-AE45-BB4A-D276D3381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088" y="1305793"/>
            <a:ext cx="2531913" cy="253191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6BF660C-DB20-CC46-809D-BDD3A2E4630A}"/>
              </a:ext>
            </a:extLst>
          </p:cNvPr>
          <p:cNvSpPr/>
          <p:nvPr/>
        </p:nvSpPr>
        <p:spPr>
          <a:xfrm>
            <a:off x="1375888" y="4230894"/>
            <a:ext cx="54359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[</a:t>
            </a:r>
            <a:r>
              <a:rPr lang="zh-TW" altLang="en-US" sz="1100" dirty="0"/>
              <a:t>https://www.flaticon.com/authors/smashicons</a:t>
            </a:r>
            <a:r>
              <a:rPr lang="en" altLang="zh-TW" sz="1100" dirty="0"/>
              <a:t>] from </a:t>
            </a:r>
            <a:r>
              <a:rPr lang="en" altLang="zh-TW" sz="1100" dirty="0">
                <a:hlinkClick r:id="rId4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5CBF6C-34D7-0040-A08D-CF5D664A60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0" smtClean="0"/>
              <a:pPr/>
              <a:t>5</a:t>
            </a:fld>
            <a:endParaRPr lang="en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A8E3E3-6907-9B46-A831-A1432BB9C568}"/>
              </a:ext>
            </a:extLst>
          </p:cNvPr>
          <p:cNvSpPr/>
          <p:nvPr/>
        </p:nvSpPr>
        <p:spPr>
          <a:xfrm>
            <a:off x="1658680" y="2187026"/>
            <a:ext cx="33185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/>
              <a:t>1.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降雨量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FD123A-59B0-1140-BC52-BEC9435A2191}"/>
              </a:ext>
            </a:extLst>
          </p:cNvPr>
          <p:cNvSpPr/>
          <p:nvPr/>
        </p:nvSpPr>
        <p:spPr>
          <a:xfrm>
            <a:off x="5125340" y="4219552"/>
            <a:ext cx="54651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[</a:t>
            </a:r>
            <a:r>
              <a:rPr lang="en" altLang="zh-TW" sz="1100" dirty="0" err="1"/>
              <a:t>Roundicons</a:t>
            </a:r>
            <a:r>
              <a:rPr lang="en" altLang="zh-TW" sz="1100" dirty="0"/>
              <a:t>] from </a:t>
            </a:r>
            <a:r>
              <a:rPr lang="en" altLang="zh-TW" sz="1100" dirty="0">
                <a:hlinkClick r:id="rId2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EDCF19-984C-CB48-B8E4-A0FFDFF6B103}"/>
              </a:ext>
            </a:extLst>
          </p:cNvPr>
          <p:cNvSpPr/>
          <p:nvPr/>
        </p:nvSpPr>
        <p:spPr>
          <a:xfrm>
            <a:off x="3287347" y="2791176"/>
            <a:ext cx="1415772" cy="45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陣列讀取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8CB8ABC-52B4-2747-B764-696F65739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584" y="1314446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46056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360847" y="1452502"/>
            <a:ext cx="6266082" cy="6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陣列操作：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創立陣列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列）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360847" y="719211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/>
              <a:t>1. </a:t>
            </a:r>
            <a:r>
              <a:rPr lang="zh-CN" altLang="en-US" sz="2400" b="1" dirty="0"/>
              <a:t>降雨量讀取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C4F4256-405E-774E-9139-2648B8479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251844"/>
            <a:ext cx="3391558" cy="542648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C957C35-A98A-5B40-A291-A5A52A5CE9A0}"/>
              </a:ext>
            </a:extLst>
          </p:cNvPr>
          <p:cNvSpPr txBox="1"/>
          <p:nvPr/>
        </p:nvSpPr>
        <p:spPr>
          <a:xfrm>
            <a:off x="1478795" y="2938548"/>
            <a:ext cx="4278923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b="1" dirty="0" err="1">
                <a:solidFill>
                  <a:schemeClr val="tx1"/>
                </a:solidFill>
                <a:sym typeface="Wingdings" pitchFamily="2" charset="2"/>
              </a:rPr>
              <a:t>Period_Rain</a:t>
            </a:r>
            <a:r>
              <a:rPr kumimoji="1" lang="en-US" altLang="zh-TW" b="1" dirty="0">
                <a:solidFill>
                  <a:srgbClr val="00B050"/>
                </a:solidFill>
                <a:sym typeface="Wingdings" pitchFamily="2" charset="2"/>
              </a:rPr>
              <a:t>[4]</a:t>
            </a:r>
            <a:r>
              <a:rPr kumimoji="1" lang="en-US" altLang="zh-TW" b="1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kumimoji="1" lang="en-US" altLang="zh-TW" b="1" dirty="0">
                <a:solidFill>
                  <a:srgbClr val="00B050"/>
                </a:solidFill>
                <a:sym typeface="Wingdings" pitchFamily="2" charset="2"/>
              </a:rPr>
              <a:t> </a:t>
            </a:r>
            <a:r>
              <a:rPr kumimoji="1" lang="zh-TW" altLang="en-US" b="1" dirty="0">
                <a:solidFill>
                  <a:srgbClr val="00B050"/>
                </a:solidFill>
              </a:rPr>
              <a:t>時段降雨 </a:t>
            </a:r>
            <a:r>
              <a:rPr kumimoji="1" lang="en-US" altLang="zh-TW" b="1" dirty="0">
                <a:solidFill>
                  <a:srgbClr val="00B050"/>
                </a:solidFill>
              </a:rPr>
              <a:t>(</a:t>
            </a:r>
            <a:r>
              <a:rPr kumimoji="1" lang="zh-CN" altLang="en-US" b="1" dirty="0">
                <a:solidFill>
                  <a:srgbClr val="00B050"/>
                </a:solidFill>
              </a:rPr>
              <a:t>早、中、晚、凌晨</a:t>
            </a:r>
            <a:r>
              <a:rPr kumimoji="1" lang="en-US" altLang="zh-TW" b="1" dirty="0">
                <a:solidFill>
                  <a:srgbClr val="00B05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b="1" dirty="0" err="1">
                <a:solidFill>
                  <a:schemeClr val="tx1"/>
                </a:solidFill>
                <a:sym typeface="Wingdings" pitchFamily="2" charset="2"/>
              </a:rPr>
              <a:t>Week_Rain</a:t>
            </a:r>
            <a:r>
              <a:rPr kumimoji="1" lang="en-US" altLang="zh-TW" b="1" dirty="0">
                <a:solidFill>
                  <a:srgbClr val="0070C0"/>
                </a:solidFill>
                <a:sym typeface="Wingdings" pitchFamily="2" charset="2"/>
              </a:rPr>
              <a:t>[7]</a:t>
            </a:r>
            <a:r>
              <a:rPr kumimoji="1" lang="en-US" altLang="zh-TW" b="1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kumimoji="1" lang="en-US" altLang="zh-TW" b="1" dirty="0">
                <a:solidFill>
                  <a:srgbClr val="0070C0"/>
                </a:solidFill>
                <a:sym typeface="Wingdings" pitchFamily="2" charset="2"/>
              </a:rPr>
              <a:t> </a:t>
            </a:r>
            <a:r>
              <a:rPr kumimoji="1" lang="zh-TW" altLang="en-US" b="1" dirty="0">
                <a:solidFill>
                  <a:srgbClr val="0070C0"/>
                </a:solidFill>
              </a:rPr>
              <a:t>一週每日降雨</a:t>
            </a:r>
            <a:r>
              <a:rPr kumimoji="1" lang="en-US" altLang="zh-TW" b="1" dirty="0">
                <a:solidFill>
                  <a:srgbClr val="0070C0"/>
                </a:solidFill>
              </a:rPr>
              <a:t> (</a:t>
            </a:r>
            <a:r>
              <a:rPr kumimoji="1" lang="zh-CN" altLang="en-US" b="1" dirty="0">
                <a:solidFill>
                  <a:srgbClr val="0070C0"/>
                </a:solidFill>
              </a:rPr>
              <a:t>週一</a:t>
            </a:r>
            <a:r>
              <a:rPr kumimoji="1" lang="zh-TW" altLang="en-US" b="1" dirty="0">
                <a:solidFill>
                  <a:srgbClr val="0070C0"/>
                </a:solidFill>
              </a:rPr>
              <a:t> </a:t>
            </a:r>
            <a:r>
              <a:rPr kumimoji="1" lang="zh-CN" altLang="en-US" b="1" dirty="0">
                <a:solidFill>
                  <a:srgbClr val="0070C0"/>
                </a:solidFill>
              </a:rPr>
              <a:t>～</a:t>
            </a:r>
            <a:r>
              <a:rPr kumimoji="1" lang="zh-TW" altLang="en-US" b="1" dirty="0">
                <a:solidFill>
                  <a:srgbClr val="0070C0"/>
                </a:solidFill>
              </a:rPr>
              <a:t> </a:t>
            </a:r>
            <a:r>
              <a:rPr kumimoji="1" lang="zh-CN" altLang="en-US" b="1" dirty="0">
                <a:solidFill>
                  <a:srgbClr val="0070C0"/>
                </a:solidFill>
              </a:rPr>
              <a:t>日</a:t>
            </a:r>
            <a:r>
              <a:rPr kumimoji="1" lang="en-US" altLang="zh-TW" b="1" dirty="0">
                <a:solidFill>
                  <a:srgbClr val="0070C0"/>
                </a:solidFill>
              </a:rPr>
              <a:t>)</a:t>
            </a:r>
            <a:endParaRPr kumimoji="1" lang="zh-TW" alt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E2F9AA96-09D9-8243-AA7D-88324F205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658454"/>
              </p:ext>
            </p:extLst>
          </p:nvPr>
        </p:nvGraphicFramePr>
        <p:xfrm>
          <a:off x="5922557" y="818010"/>
          <a:ext cx="2445746" cy="3383262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474418">
                  <a:extLst>
                    <a:ext uri="{9D8B030D-6E8A-4147-A177-3AD203B41FA5}">
                      <a16:colId xmlns:a16="http://schemas.microsoft.com/office/drawing/2014/main" val="1541132078"/>
                    </a:ext>
                  </a:extLst>
                </a:gridCol>
                <a:gridCol w="496230">
                  <a:extLst>
                    <a:ext uri="{9D8B030D-6E8A-4147-A177-3AD203B41FA5}">
                      <a16:colId xmlns:a16="http://schemas.microsoft.com/office/drawing/2014/main" val="1860412714"/>
                    </a:ext>
                  </a:extLst>
                </a:gridCol>
                <a:gridCol w="496230">
                  <a:extLst>
                    <a:ext uri="{9D8B030D-6E8A-4147-A177-3AD203B41FA5}">
                      <a16:colId xmlns:a16="http://schemas.microsoft.com/office/drawing/2014/main" val="1924943330"/>
                    </a:ext>
                  </a:extLst>
                </a:gridCol>
                <a:gridCol w="496230">
                  <a:extLst>
                    <a:ext uri="{9D8B030D-6E8A-4147-A177-3AD203B41FA5}">
                      <a16:colId xmlns:a16="http://schemas.microsoft.com/office/drawing/2014/main" val="4243985444"/>
                    </a:ext>
                  </a:extLst>
                </a:gridCol>
                <a:gridCol w="482638">
                  <a:extLst>
                    <a:ext uri="{9D8B030D-6E8A-4147-A177-3AD203B41FA5}">
                      <a16:colId xmlns:a16="http://schemas.microsoft.com/office/drawing/2014/main" val="1240904134"/>
                    </a:ext>
                  </a:extLst>
                </a:gridCol>
              </a:tblGrid>
              <a:tr h="32314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早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中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晚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凌</a:t>
                      </a:r>
                      <a:endParaRPr lang="en-US" altLang="zh-TW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444167"/>
                  </a:ext>
                </a:extLst>
              </a:tr>
              <a:tr h="43715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一</a:t>
                      </a:r>
                      <a:endParaRPr lang="zh-TW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2.3</a:t>
                      </a:r>
                      <a:endParaRPr lang="zh-TW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18.4</a:t>
                      </a:r>
                      <a:endParaRPr lang="zh-TW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0.3</a:t>
                      </a:r>
                      <a:endParaRPr lang="zh-TW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619456"/>
                  </a:ext>
                </a:extLst>
              </a:tr>
              <a:tr h="43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1.5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10.8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22.4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11.1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64562"/>
                  </a:ext>
                </a:extLst>
              </a:tr>
              <a:tr h="43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三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15.8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25.0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16.4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017208"/>
                  </a:ext>
                </a:extLst>
              </a:tr>
              <a:tr h="43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四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4.6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0.4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479715"/>
                  </a:ext>
                </a:extLst>
              </a:tr>
              <a:tr h="43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五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9.7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5.9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3.2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1.7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186001"/>
                  </a:ext>
                </a:extLst>
              </a:tr>
              <a:tr h="43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六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1.8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2.1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7.2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724033"/>
                  </a:ext>
                </a:extLst>
              </a:tr>
              <a:tr h="43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日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0.7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10.2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2.2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5.8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37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333451" y="1013815"/>
            <a:ext cx="62660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陣列操作：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(2)  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讀取陣列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列）</a:t>
            </a:r>
            <a:endParaRPr lang="en-US" altLang="zh-CN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CN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每次處理一行，一行讀</a:t>
            </a:r>
            <a:r>
              <a:rPr lang="en-US" altLang="zh-CN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CN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CN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</a:t>
            </a:r>
            <a:r>
              <a:rPr lang="zh-CN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共讀</a:t>
            </a:r>
            <a:r>
              <a:rPr lang="en-US" altLang="zh-CN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CN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endParaRPr lang="en-US" altLang="zh-CN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263600" y="560185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/>
              <a:t>1. </a:t>
            </a:r>
            <a:r>
              <a:rPr lang="zh-CN" altLang="en-US" sz="2400" b="1" dirty="0"/>
              <a:t>降雨量讀取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C957C35-A98A-5B40-A291-A5A52A5CE9A0}"/>
              </a:ext>
            </a:extLst>
          </p:cNvPr>
          <p:cNvSpPr txBox="1"/>
          <p:nvPr/>
        </p:nvSpPr>
        <p:spPr>
          <a:xfrm>
            <a:off x="4435356" y="661400"/>
            <a:ext cx="403105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b="1" dirty="0" err="1">
                <a:solidFill>
                  <a:srgbClr val="00B050"/>
                </a:solidFill>
                <a:sym typeface="Wingdings" pitchFamily="2" charset="2"/>
              </a:rPr>
              <a:t>Period_Rain</a:t>
            </a:r>
            <a:r>
              <a:rPr kumimoji="1" lang="en-US" altLang="zh-TW" b="1" dirty="0">
                <a:solidFill>
                  <a:srgbClr val="00B050"/>
                </a:solidFill>
                <a:sym typeface="Wingdings" pitchFamily="2" charset="2"/>
              </a:rPr>
              <a:t>[4]</a:t>
            </a:r>
            <a:r>
              <a:rPr kumimoji="1" lang="en-US" altLang="zh-TW" b="1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kumimoji="1" lang="en-US" altLang="zh-TW" b="1" dirty="0">
                <a:solidFill>
                  <a:srgbClr val="00B050"/>
                </a:solidFill>
                <a:sym typeface="Wingdings" pitchFamily="2" charset="2"/>
              </a:rPr>
              <a:t> </a:t>
            </a:r>
            <a:r>
              <a:rPr kumimoji="1" lang="zh-TW" altLang="en-US" b="1" dirty="0">
                <a:solidFill>
                  <a:srgbClr val="00B050"/>
                </a:solidFill>
              </a:rPr>
              <a:t>時段降雨 </a:t>
            </a:r>
            <a:r>
              <a:rPr kumimoji="1" lang="en-US" altLang="zh-TW" b="1" dirty="0">
                <a:solidFill>
                  <a:srgbClr val="00B050"/>
                </a:solidFill>
              </a:rPr>
              <a:t>(</a:t>
            </a:r>
            <a:r>
              <a:rPr kumimoji="1" lang="zh-CN" altLang="en-US" b="1" dirty="0">
                <a:solidFill>
                  <a:srgbClr val="00B050"/>
                </a:solidFill>
              </a:rPr>
              <a:t>早、中、晚、凌晨</a:t>
            </a:r>
            <a:r>
              <a:rPr kumimoji="1" lang="en-US" altLang="zh-TW" b="1" dirty="0">
                <a:solidFill>
                  <a:srgbClr val="00B050"/>
                </a:solidFill>
              </a:rPr>
              <a:t>)</a:t>
            </a:r>
          </a:p>
          <a:p>
            <a:r>
              <a:rPr kumimoji="1" lang="en-US" altLang="zh-TW" b="1" dirty="0" err="1">
                <a:solidFill>
                  <a:srgbClr val="0070C0"/>
                </a:solidFill>
                <a:sym typeface="Wingdings" pitchFamily="2" charset="2"/>
              </a:rPr>
              <a:t>Week_Rain</a:t>
            </a:r>
            <a:r>
              <a:rPr kumimoji="1" lang="en-US" altLang="zh-TW" b="1" dirty="0">
                <a:solidFill>
                  <a:srgbClr val="0070C0"/>
                </a:solidFill>
                <a:sym typeface="Wingdings" pitchFamily="2" charset="2"/>
              </a:rPr>
              <a:t>[7]</a:t>
            </a:r>
            <a:r>
              <a:rPr kumimoji="1" lang="en-US" altLang="zh-TW" b="1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kumimoji="1" lang="en-US" altLang="zh-TW" b="1" dirty="0">
                <a:solidFill>
                  <a:srgbClr val="0070C0"/>
                </a:solidFill>
                <a:sym typeface="Wingdings" pitchFamily="2" charset="2"/>
              </a:rPr>
              <a:t> </a:t>
            </a:r>
            <a:r>
              <a:rPr kumimoji="1" lang="zh-TW" altLang="en-US" b="1" dirty="0">
                <a:solidFill>
                  <a:srgbClr val="0070C0"/>
                </a:solidFill>
              </a:rPr>
              <a:t>一週每日降雨</a:t>
            </a:r>
            <a:r>
              <a:rPr kumimoji="1" lang="en-US" altLang="zh-TW" b="1" dirty="0">
                <a:solidFill>
                  <a:srgbClr val="0070C0"/>
                </a:solidFill>
              </a:rPr>
              <a:t> (</a:t>
            </a:r>
            <a:r>
              <a:rPr kumimoji="1" lang="zh-CN" altLang="en-US" b="1" dirty="0">
                <a:solidFill>
                  <a:srgbClr val="0070C0"/>
                </a:solidFill>
              </a:rPr>
              <a:t>週一</a:t>
            </a:r>
            <a:r>
              <a:rPr kumimoji="1" lang="zh-TW" altLang="en-US" b="1" dirty="0">
                <a:solidFill>
                  <a:srgbClr val="0070C0"/>
                </a:solidFill>
              </a:rPr>
              <a:t> </a:t>
            </a:r>
            <a:r>
              <a:rPr kumimoji="1" lang="zh-CN" altLang="en-US" b="1" dirty="0">
                <a:solidFill>
                  <a:srgbClr val="0070C0"/>
                </a:solidFill>
              </a:rPr>
              <a:t>～</a:t>
            </a:r>
            <a:r>
              <a:rPr kumimoji="1" lang="zh-TW" altLang="en-US" b="1" dirty="0">
                <a:solidFill>
                  <a:srgbClr val="0070C0"/>
                </a:solidFill>
              </a:rPr>
              <a:t> </a:t>
            </a:r>
            <a:r>
              <a:rPr kumimoji="1" lang="zh-CN" altLang="en-US" b="1" dirty="0">
                <a:solidFill>
                  <a:srgbClr val="0070C0"/>
                </a:solidFill>
              </a:rPr>
              <a:t>日</a:t>
            </a:r>
            <a:r>
              <a:rPr kumimoji="1" lang="en-US" altLang="zh-TW" b="1" dirty="0">
                <a:solidFill>
                  <a:srgbClr val="0070C0"/>
                </a:solidFill>
              </a:rPr>
              <a:t>)</a:t>
            </a:r>
            <a:endParaRPr kumimoji="1" lang="zh-TW" altLang="en-US" b="1" dirty="0">
              <a:solidFill>
                <a:srgbClr val="0070C0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1AA510C-FA5D-9645-A163-7FA76A665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486" y="2006877"/>
            <a:ext cx="2503606" cy="2381903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A6486F6-14EA-A645-B13A-DEFDF06CA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29721"/>
              </p:ext>
            </p:extLst>
          </p:nvPr>
        </p:nvGraphicFramePr>
        <p:xfrm>
          <a:off x="5029199" y="1422452"/>
          <a:ext cx="3437207" cy="2966328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719329">
                  <a:extLst>
                    <a:ext uri="{9D8B030D-6E8A-4147-A177-3AD203B41FA5}">
                      <a16:colId xmlns:a16="http://schemas.microsoft.com/office/drawing/2014/main" val="1541132078"/>
                    </a:ext>
                  </a:extLst>
                </a:gridCol>
                <a:gridCol w="497104">
                  <a:extLst>
                    <a:ext uri="{9D8B030D-6E8A-4147-A177-3AD203B41FA5}">
                      <a16:colId xmlns:a16="http://schemas.microsoft.com/office/drawing/2014/main" val="1860412714"/>
                    </a:ext>
                  </a:extLst>
                </a:gridCol>
                <a:gridCol w="497104">
                  <a:extLst>
                    <a:ext uri="{9D8B030D-6E8A-4147-A177-3AD203B41FA5}">
                      <a16:colId xmlns:a16="http://schemas.microsoft.com/office/drawing/2014/main" val="1924943330"/>
                    </a:ext>
                  </a:extLst>
                </a:gridCol>
                <a:gridCol w="497104">
                  <a:extLst>
                    <a:ext uri="{9D8B030D-6E8A-4147-A177-3AD203B41FA5}">
                      <a16:colId xmlns:a16="http://schemas.microsoft.com/office/drawing/2014/main" val="4243985444"/>
                    </a:ext>
                  </a:extLst>
                </a:gridCol>
                <a:gridCol w="497104">
                  <a:extLst>
                    <a:ext uri="{9D8B030D-6E8A-4147-A177-3AD203B41FA5}">
                      <a16:colId xmlns:a16="http://schemas.microsoft.com/office/drawing/2014/main" val="1240904134"/>
                    </a:ext>
                  </a:extLst>
                </a:gridCol>
                <a:gridCol w="729462">
                  <a:extLst>
                    <a:ext uri="{9D8B030D-6E8A-4147-A177-3AD203B41FA5}">
                      <a16:colId xmlns:a16="http://schemas.microsoft.com/office/drawing/2014/main" val="77939327"/>
                    </a:ext>
                  </a:extLst>
                </a:gridCol>
              </a:tblGrid>
              <a:tr h="329592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/>
                        <a:t>早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/>
                        <a:t>中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/>
                        <a:t>晚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/>
                        <a:t>凌</a:t>
                      </a:r>
                      <a:endParaRPr lang="en-US" altLang="zh-TW" sz="105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rgbClr val="0070C0"/>
                          </a:solidFill>
                        </a:rPr>
                        <a:t>Week</a:t>
                      </a:r>
                      <a:endParaRPr lang="en-US" altLang="zh-TW" sz="105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444167"/>
                  </a:ext>
                </a:extLst>
              </a:tr>
              <a:tr h="3295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dirty="0"/>
                        <a:t>一</a:t>
                      </a:r>
                      <a:endParaRPr lang="zh-TW" altLang="en-US" sz="105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2.3</a:t>
                      </a:r>
                      <a:endParaRPr lang="zh-TW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18.4</a:t>
                      </a:r>
                      <a:endParaRPr lang="zh-TW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0.3</a:t>
                      </a:r>
                      <a:endParaRPr lang="zh-TW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 </a:t>
                      </a:r>
                      <a:r>
                        <a:rPr lang="en-US" altLang="zh-TW" sz="1050" dirty="0"/>
                        <a:t>21.0</a:t>
                      </a:r>
                      <a:endParaRPr lang="zh-TW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619456"/>
                  </a:ext>
                </a:extLst>
              </a:tr>
              <a:tr h="32959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/>
                        <a:t>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1.5</a:t>
                      </a:r>
                      <a:endParaRPr lang="zh-TW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10.8</a:t>
                      </a:r>
                      <a:endParaRPr lang="zh-TW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22.4</a:t>
                      </a:r>
                      <a:endParaRPr lang="zh-TW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11.1</a:t>
                      </a:r>
                      <a:endParaRPr lang="zh-TW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45.8</a:t>
                      </a:r>
                      <a:endParaRPr lang="zh-TW" altLang="en-US" sz="105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64562"/>
                  </a:ext>
                </a:extLst>
              </a:tr>
              <a:tr h="32959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solidFill>
                            <a:schemeClr val="tx1"/>
                          </a:solidFill>
                        </a:rPr>
                        <a:t>三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TW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solidFill>
                            <a:schemeClr val="tx1"/>
                          </a:solidFill>
                        </a:rPr>
                        <a:t>15.8</a:t>
                      </a:r>
                      <a:endParaRPr lang="zh-TW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solidFill>
                            <a:schemeClr val="tx1"/>
                          </a:solidFill>
                        </a:rPr>
                        <a:t>25.0</a:t>
                      </a:r>
                      <a:endParaRPr lang="zh-TW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solidFill>
                            <a:schemeClr val="tx1"/>
                          </a:solidFill>
                        </a:rPr>
                        <a:t>16.4</a:t>
                      </a:r>
                      <a:endParaRPr lang="zh-TW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solidFill>
                            <a:schemeClr val="tx1"/>
                          </a:solidFill>
                        </a:rPr>
                        <a:t>57.7</a:t>
                      </a:r>
                      <a:endParaRPr lang="zh-TW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017208"/>
                  </a:ext>
                </a:extLst>
              </a:tr>
              <a:tr h="32959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/>
                        <a:t>四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4.6</a:t>
                      </a:r>
                      <a:endParaRPr lang="zh-TW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0.4</a:t>
                      </a:r>
                      <a:endParaRPr lang="zh-TW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479715"/>
                  </a:ext>
                </a:extLst>
              </a:tr>
              <a:tr h="32959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/>
                        <a:t>五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9.7</a:t>
                      </a:r>
                      <a:endParaRPr lang="zh-TW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5.9</a:t>
                      </a:r>
                      <a:endParaRPr lang="zh-TW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3.2</a:t>
                      </a:r>
                      <a:endParaRPr lang="zh-TW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1.7</a:t>
                      </a:r>
                      <a:endParaRPr lang="zh-TW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20.5</a:t>
                      </a:r>
                      <a:endParaRPr lang="zh-TW" altLang="en-US" sz="105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186001"/>
                  </a:ext>
                </a:extLst>
              </a:tr>
              <a:tr h="32959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/>
                        <a:t>六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1.8</a:t>
                      </a:r>
                      <a:endParaRPr lang="zh-TW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2.1</a:t>
                      </a:r>
                      <a:endParaRPr lang="zh-TW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7.2</a:t>
                      </a:r>
                      <a:endParaRPr lang="zh-TW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11.1</a:t>
                      </a:r>
                      <a:endParaRPr lang="zh-TW" altLang="en-US" sz="105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724033"/>
                  </a:ext>
                </a:extLst>
              </a:tr>
              <a:tr h="32959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/>
                        <a:t>日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0.7</a:t>
                      </a:r>
                      <a:endParaRPr lang="zh-TW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10.2</a:t>
                      </a:r>
                      <a:endParaRPr lang="zh-TW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2.2</a:t>
                      </a:r>
                      <a:endParaRPr lang="zh-TW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5.8</a:t>
                      </a:r>
                      <a:endParaRPr lang="zh-TW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18.9</a:t>
                      </a:r>
                      <a:endParaRPr lang="zh-TW" altLang="en-US" sz="105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37002"/>
                  </a:ext>
                </a:extLst>
              </a:tr>
              <a:tr h="329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>
                          <a:solidFill>
                            <a:srgbClr val="00B050"/>
                          </a:solidFill>
                        </a:rPr>
                        <a:t>Period</a:t>
                      </a:r>
                      <a:endParaRPr lang="zh-TW" altLang="en-US" sz="105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16.5</a:t>
                      </a:r>
                      <a:endParaRPr lang="zh-TW" altLang="en-US" sz="105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solidFill>
                            <a:schemeClr val="tx1"/>
                          </a:solidFill>
                        </a:rPr>
                        <a:t>63.8</a:t>
                      </a:r>
                      <a:endParaRPr lang="zh-TW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53.1</a:t>
                      </a:r>
                      <a:endParaRPr lang="zh-TW" altLang="en-US" sz="105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42.6</a:t>
                      </a:r>
                      <a:endParaRPr lang="zh-TW" altLang="en-US" sz="105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322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488711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5CBF6C-34D7-0040-A08D-CF5D664A60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0" smtClean="0"/>
              <a:pPr/>
              <a:t>8</a:t>
            </a:fld>
            <a:endParaRPr lang="en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A8E3E3-6907-9B46-A831-A1432BB9C568}"/>
              </a:ext>
            </a:extLst>
          </p:cNvPr>
          <p:cNvSpPr/>
          <p:nvPr/>
        </p:nvSpPr>
        <p:spPr>
          <a:xfrm>
            <a:off x="1759756" y="2187026"/>
            <a:ext cx="36343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/>
              <a:t>2. 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降雨量統計</a:t>
            </a:r>
            <a:endParaRPr lang="zh-TW" altLang="en-US" sz="4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FA82A2-ADCA-0640-A485-19BE84AD15D9}"/>
              </a:ext>
            </a:extLst>
          </p:cNvPr>
          <p:cNvSpPr/>
          <p:nvPr/>
        </p:nvSpPr>
        <p:spPr>
          <a:xfrm>
            <a:off x="5102215" y="4212957"/>
            <a:ext cx="54783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[</a:t>
            </a:r>
            <a:r>
              <a:rPr lang="en" altLang="zh-TW" sz="1100" dirty="0" err="1"/>
              <a:t>DinosoftLabs</a:t>
            </a:r>
            <a:r>
              <a:rPr lang="en" altLang="zh-TW" sz="1100" dirty="0"/>
              <a:t>] from </a:t>
            </a:r>
            <a:r>
              <a:rPr lang="en" altLang="zh-TW" sz="1100" dirty="0">
                <a:hlinkClick r:id="rId2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9C5D4B-7C47-8B4C-948F-267B3E19BEE5}"/>
              </a:ext>
            </a:extLst>
          </p:cNvPr>
          <p:cNvSpPr/>
          <p:nvPr/>
        </p:nvSpPr>
        <p:spPr>
          <a:xfrm>
            <a:off x="2617251" y="2798944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搜尋日、時段最高降雨</a:t>
            </a:r>
            <a:endParaRPr lang="zh-TW" altLang="en-US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7585070-1449-B247-AA05-BA2FE231A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947" y="1478229"/>
            <a:ext cx="2187033" cy="218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29877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279842" y="1452503"/>
            <a:ext cx="6266082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r>
              <a:rPr lang="zh-TW" altLang="en-US" sz="1800" b="1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最高降雨量：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  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CN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Week_Rain</a:t>
            </a: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[7]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中搜尋最大值</a:t>
            </a:r>
            <a:endParaRPr lang="en-US" altLang="zh-CN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</a:t>
            </a:r>
            <a:r>
              <a:rPr lang="zh-CN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Max_Rain_Val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紀錄最大值</a:t>
            </a:r>
            <a:endParaRPr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</a:t>
            </a:r>
            <a:r>
              <a:rPr lang="en-US" altLang="zh-TW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</a:t>
            </a:r>
            <a:r>
              <a:rPr lang="en-US" altLang="zh-TW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Max_RainDay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紀錄最大值</a:t>
            </a:r>
            <a:r>
              <a:rPr lang="zh-CN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星期幾</a:t>
            </a:r>
            <a:endParaRPr lang="en-US" altLang="zh-TW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279842" y="753967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降雨量統計</a:t>
            </a:r>
            <a:endParaRPr lang="en-US" altLang="zh-TW" sz="2400" b="1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4CCF9CC-86A7-C345-8399-07951A118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173" y="2729776"/>
            <a:ext cx="3234249" cy="155583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16321B9-A140-C044-813A-A8B0ABC56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642400"/>
              </p:ext>
            </p:extLst>
          </p:nvPr>
        </p:nvGraphicFramePr>
        <p:xfrm>
          <a:off x="5563518" y="722211"/>
          <a:ext cx="2810182" cy="3667322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417442">
                  <a:extLst>
                    <a:ext uri="{9D8B030D-6E8A-4147-A177-3AD203B41FA5}">
                      <a16:colId xmlns:a16="http://schemas.microsoft.com/office/drawing/2014/main" val="1541132078"/>
                    </a:ext>
                  </a:extLst>
                </a:gridCol>
                <a:gridCol w="417442">
                  <a:extLst>
                    <a:ext uri="{9D8B030D-6E8A-4147-A177-3AD203B41FA5}">
                      <a16:colId xmlns:a16="http://schemas.microsoft.com/office/drawing/2014/main" val="1860412714"/>
                    </a:ext>
                  </a:extLst>
                </a:gridCol>
                <a:gridCol w="417442">
                  <a:extLst>
                    <a:ext uri="{9D8B030D-6E8A-4147-A177-3AD203B41FA5}">
                      <a16:colId xmlns:a16="http://schemas.microsoft.com/office/drawing/2014/main" val="1924943330"/>
                    </a:ext>
                  </a:extLst>
                </a:gridCol>
                <a:gridCol w="417442">
                  <a:extLst>
                    <a:ext uri="{9D8B030D-6E8A-4147-A177-3AD203B41FA5}">
                      <a16:colId xmlns:a16="http://schemas.microsoft.com/office/drawing/2014/main" val="4243985444"/>
                    </a:ext>
                  </a:extLst>
                </a:gridCol>
                <a:gridCol w="417442">
                  <a:extLst>
                    <a:ext uri="{9D8B030D-6E8A-4147-A177-3AD203B41FA5}">
                      <a16:colId xmlns:a16="http://schemas.microsoft.com/office/drawing/2014/main" val="1240904134"/>
                    </a:ext>
                  </a:extLst>
                </a:gridCol>
                <a:gridCol w="722972">
                  <a:extLst>
                    <a:ext uri="{9D8B030D-6E8A-4147-A177-3AD203B41FA5}">
                      <a16:colId xmlns:a16="http://schemas.microsoft.com/office/drawing/2014/main" val="77939327"/>
                    </a:ext>
                  </a:extLst>
                </a:gridCol>
              </a:tblGrid>
              <a:tr h="310607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/>
                        <a:t>早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/>
                        <a:t>中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/>
                        <a:t>晚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/>
                        <a:t>凌</a:t>
                      </a:r>
                      <a:endParaRPr lang="en-US" altLang="zh-TW" sz="105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dirty="0"/>
                        <a:t>日降雨</a:t>
                      </a:r>
                      <a:endParaRPr lang="en-US" altLang="zh-TW" sz="105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444167"/>
                  </a:ext>
                </a:extLst>
              </a:tr>
              <a:tr h="529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dirty="0"/>
                        <a:t>一</a:t>
                      </a:r>
                      <a:endParaRPr lang="zh-TW" altLang="en-US" sz="105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2.3</a:t>
                      </a:r>
                      <a:endParaRPr lang="zh-TW" altLang="en-US" sz="9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18.4</a:t>
                      </a:r>
                      <a:endParaRPr lang="zh-TW" altLang="en-US" sz="9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0.3</a:t>
                      </a:r>
                      <a:endParaRPr lang="zh-TW" altLang="en-US" sz="9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/>
                        <a:t> </a:t>
                      </a:r>
                      <a:r>
                        <a:rPr lang="en-US" altLang="zh-TW" sz="900" dirty="0"/>
                        <a:t>21.0</a:t>
                      </a:r>
                      <a:endParaRPr lang="zh-TW" altLang="en-US" sz="9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619456"/>
                  </a:ext>
                </a:extLst>
              </a:tr>
              <a:tr h="52913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/>
                        <a:t>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1.5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10.8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22.4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11.1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45.8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64562"/>
                  </a:ext>
                </a:extLst>
              </a:tr>
              <a:tr h="52913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solidFill>
                            <a:srgbClr val="0070C0"/>
                          </a:solidFill>
                        </a:rPr>
                        <a:t>三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>
                          <a:solidFill>
                            <a:srgbClr val="0070C0"/>
                          </a:solidFill>
                        </a:rPr>
                        <a:t>0.5</a:t>
                      </a:r>
                      <a:endParaRPr lang="zh-TW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>
                          <a:solidFill>
                            <a:srgbClr val="0070C0"/>
                          </a:solidFill>
                        </a:rPr>
                        <a:t>15.8</a:t>
                      </a:r>
                      <a:endParaRPr lang="zh-TW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>
                          <a:solidFill>
                            <a:srgbClr val="0070C0"/>
                          </a:solidFill>
                        </a:rPr>
                        <a:t>25.0</a:t>
                      </a:r>
                      <a:endParaRPr lang="zh-TW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>
                          <a:solidFill>
                            <a:srgbClr val="0070C0"/>
                          </a:solidFill>
                        </a:rPr>
                        <a:t>16.4</a:t>
                      </a:r>
                      <a:endParaRPr lang="zh-TW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>
                          <a:solidFill>
                            <a:srgbClr val="0070C0"/>
                          </a:solidFill>
                        </a:rPr>
                        <a:t>57.7</a:t>
                      </a:r>
                      <a:endParaRPr lang="zh-TW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017208"/>
                  </a:ext>
                </a:extLst>
              </a:tr>
              <a:tr h="4133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/>
                        <a:t>四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4.6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0.4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5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479715"/>
                  </a:ext>
                </a:extLst>
              </a:tr>
              <a:tr h="4133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/>
                        <a:t>五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9.7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5.9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3.2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1.7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20.5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186001"/>
                  </a:ext>
                </a:extLst>
              </a:tr>
              <a:tr h="4133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/>
                        <a:t>六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1.8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2.1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7.2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11.1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724033"/>
                  </a:ext>
                </a:extLst>
              </a:tr>
              <a:tr h="52913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/>
                        <a:t>日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0.7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10.2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2.2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5.8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18.9</a:t>
                      </a:r>
                      <a:endParaRPr lang="zh-TW" altLang="en-US" sz="9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37002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0462082E-00BF-3940-B6CB-27D31CF00ED0}"/>
              </a:ext>
            </a:extLst>
          </p:cNvPr>
          <p:cNvSpPr/>
          <p:nvPr/>
        </p:nvSpPr>
        <p:spPr>
          <a:xfrm>
            <a:off x="7656723" y="722211"/>
            <a:ext cx="705960" cy="36673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42767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4479</TotalTime>
  <Words>963</Words>
  <Application>Microsoft Macintosh PowerPoint</Application>
  <PresentationFormat>如螢幕大小 (16:9)</PresentationFormat>
  <Paragraphs>310</Paragraphs>
  <Slides>12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Microsoft JhengHei</vt:lpstr>
      <vt:lpstr>Microsoft JhengHei</vt:lpstr>
      <vt:lpstr>Oswald</vt:lpstr>
      <vt:lpstr>Tinos</vt:lpstr>
      <vt:lpstr>Arial</vt:lpstr>
      <vt:lpstr>Cambria Math</vt:lpstr>
      <vt:lpstr>Wingdings</vt:lpstr>
      <vt:lpstr>Quintus template</vt:lpstr>
      <vt:lpstr>TOI推廣計畫 解題-降雨量統計</vt:lpstr>
      <vt:lpstr>題 目</vt:lpstr>
      <vt:lpstr>PowerPoint 簡報</vt:lpstr>
      <vt:lpstr>解題重點: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解題心得 資工109蔡妤涓/40547025S</dc:title>
  <cp:lastModifiedBy>妤涓 蔡</cp:lastModifiedBy>
  <cp:revision>127</cp:revision>
  <cp:lastPrinted>2019-04-18T16:54:53Z</cp:lastPrinted>
  <dcterms:modified xsi:type="dcterms:W3CDTF">2019-11-27T09:45:09Z</dcterms:modified>
</cp:coreProperties>
</file>