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309" r:id="rId4"/>
    <p:sldId id="258" r:id="rId5"/>
    <p:sldId id="271" r:id="rId6"/>
    <p:sldId id="265" r:id="rId7"/>
    <p:sldId id="321" r:id="rId8"/>
    <p:sldId id="316" r:id="rId9"/>
    <p:sldId id="317" r:id="rId10"/>
    <p:sldId id="314" r:id="rId11"/>
    <p:sldId id="319" r:id="rId12"/>
    <p:sldId id="320" r:id="rId13"/>
    <p:sldId id="268" r:id="rId14"/>
    <p:sldId id="32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7"/>
    <p:restoredTop sz="94609"/>
  </p:normalViewPr>
  <p:slideViewPr>
    <p:cSldViewPr snapToGrid="0">
      <p:cViewPr varScale="1">
        <p:scale>
          <a:sx n="99" d="100"/>
          <a:sy n="99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655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37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3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27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9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477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49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657456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 lang="en-US" dirty="0"/>
          </a:p>
          <a:p>
            <a:pPr lvl="0"/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altLang="zh-TW" b="0" smtClean="0">
                <a:latin typeface="+mn-lt"/>
                <a:cs typeface="Tinos"/>
                <a:sym typeface="Tinos"/>
              </a:rPr>
              <a:pPr/>
              <a:t>‹#›</a:t>
            </a:fld>
            <a:endParaRPr lang="en" altLang="zh-TW" b="0" dirty="0">
              <a:latin typeface="+mn-lt"/>
              <a:cs typeface="Tinos"/>
              <a:sym typeface="Tinos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266965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0000000-1234-1234-1234-123412341234}" type="slidenum">
              <a:rPr lang="en" b="0" smtClean="0">
                <a:latin typeface="+mn-lt"/>
              </a:rPr>
              <a:pPr/>
              <a:t>‹#›</a:t>
            </a:fld>
            <a:endParaRPr lang="en" b="0" dirty="0">
              <a:latin typeface="+mn-lt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46416" y="4749900"/>
            <a:ext cx="497584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b="0" smtClean="0"/>
              <a:pPr/>
              <a:t>‹#›</a:t>
            </a:fld>
            <a:endParaRPr lang="en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2709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Tinos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2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不再傻傻等公車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6703D5-3ADE-6A43-AFE2-F4F8BB5F7969}"/>
              </a:ext>
            </a:extLst>
          </p:cNvPr>
          <p:cNvSpPr/>
          <p:nvPr/>
        </p:nvSpPr>
        <p:spPr>
          <a:xfrm>
            <a:off x="4572000" y="4146203"/>
            <a:ext cx="6555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200" dirty="0"/>
              <a:t>Icon made by [</a:t>
            </a:r>
            <a:r>
              <a:rPr lang="en" altLang="zh-TW" sz="1200" dirty="0" err="1"/>
              <a:t>Smashicons</a:t>
            </a:r>
            <a:r>
              <a:rPr lang="en" altLang="zh-TW" sz="1200" dirty="0"/>
              <a:t>]from </a:t>
            </a:r>
            <a:r>
              <a:rPr lang="en" altLang="zh-TW" sz="1200" dirty="0">
                <a:hlinkClick r:id="rId3" tooltip="Flaticon"/>
              </a:rPr>
              <a:t>www.flaticon.com</a:t>
            </a:r>
            <a:r>
              <a:rPr lang="en" altLang="zh-TW" sz="1200" dirty="0"/>
              <a:t> </a:t>
            </a:r>
            <a:endParaRPr lang="en-US" altLang="zh-TW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BAE4BD-53D1-B14B-B69E-CA0DA5807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979" y="1133341"/>
            <a:ext cx="2440711" cy="24407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10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795314" y="2119214"/>
            <a:ext cx="2800767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時間計算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5183610" y="4160745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en" altLang="zh-TW" sz="1100" dirty="0" err="1"/>
              <a:t>Freepik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2170402" y="2617812"/>
            <a:ext cx="3768980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行駛時間計算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跨時、跨日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D26C25-C903-0246-836B-845A42D2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13" y="1527489"/>
            <a:ext cx="2088521" cy="20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0837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97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行駛時間計算：</a:t>
            </a:r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CN" altLang="en-US" sz="20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  <a:endParaRPr lang="en-US" altLang="zh-TW" sz="18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任一站分鐘數</a:t>
            </a:r>
            <a:r>
              <a:rPr lang="en-US" altLang="zh-CN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&gt;60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該站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分鐘數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-60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</a:t>
            </a: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小時數</a:t>
            </a: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+1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/>
              <a:t>2. </a:t>
            </a:r>
            <a:r>
              <a:rPr lang="zh-CN" altLang="en-US" sz="2400" b="1" dirty="0"/>
              <a:t>時間計算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B3DE0F-5F71-7648-BB78-8C0AAD34736D}"/>
              </a:ext>
            </a:extLst>
          </p:cNvPr>
          <p:cNvSpPr/>
          <p:nvPr/>
        </p:nvSpPr>
        <p:spPr>
          <a:xfrm>
            <a:off x="5570113" y="540236"/>
            <a:ext cx="2749639" cy="6991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Bus_h</a:t>
            </a:r>
            <a:r>
              <a:rPr lang="en-US" altLang="zh-CN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x ] </a:t>
            </a:r>
            <a:r>
              <a:rPr lang="en-US" altLang="zh-CN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站到站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時刻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Bus_m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x ]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站到站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分鐘數</a:t>
            </a:r>
            <a:endParaRPr lang="en-US" altLang="zh-CN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E05B80B-8603-5646-9422-4B8B51C1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41" y="2304181"/>
            <a:ext cx="3183811" cy="138361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EF5CF34-ACEA-834F-A59D-02E3CFB08585}"/>
              </a:ext>
            </a:extLst>
          </p:cNvPr>
          <p:cNvSpPr/>
          <p:nvPr/>
        </p:nvSpPr>
        <p:spPr>
          <a:xfrm>
            <a:off x="5135941" y="3821659"/>
            <a:ext cx="3183811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zh-CN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可能跨多個小時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，所以使用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CN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73003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6266082" cy="1601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行駛時間計算：</a:t>
            </a:r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CN" altLang="en-US" sz="2000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18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任一站小時數</a:t>
            </a:r>
            <a:r>
              <a:rPr lang="en-US" altLang="zh-CN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&gt;= 24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該站</a:t>
            </a:r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小時數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-24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/>
              <a:t>2. </a:t>
            </a:r>
            <a:r>
              <a:rPr lang="zh-CN" altLang="en-US" sz="2400" b="1" dirty="0"/>
              <a:t>時間計算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B3DE0F-5F71-7648-BB78-8C0AAD34736D}"/>
              </a:ext>
            </a:extLst>
          </p:cNvPr>
          <p:cNvSpPr/>
          <p:nvPr/>
        </p:nvSpPr>
        <p:spPr>
          <a:xfrm>
            <a:off x="5570113" y="540236"/>
            <a:ext cx="2749639" cy="6991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Bus_h</a:t>
            </a:r>
            <a:r>
              <a:rPr lang="en-US" altLang="zh-CN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x ] </a:t>
            </a:r>
            <a:r>
              <a:rPr lang="en-US" altLang="zh-CN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站到站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時刻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Bus_m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x ]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站到站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分鐘數</a:t>
            </a:r>
            <a:endParaRPr lang="en-US" altLang="zh-CN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C37CA9-56F8-304B-8B24-0A71A0D2B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307" y="2304475"/>
            <a:ext cx="3142445" cy="8592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925AF59-0369-6A4B-81AA-42C31D9D7EC6}"/>
              </a:ext>
            </a:extLst>
          </p:cNvPr>
          <p:cNvSpPr/>
          <p:nvPr/>
        </p:nvSpPr>
        <p:spPr>
          <a:xfrm>
            <a:off x="5177307" y="3319384"/>
            <a:ext cx="3142445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最多跨一日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，所以使用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判斷式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2382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C4E79-52BA-DB48-A646-84EFF963EA81}"/>
              </a:ext>
            </a:extLst>
          </p:cNvPr>
          <p:cNvSpPr/>
          <p:nvPr/>
        </p:nvSpPr>
        <p:spPr>
          <a:xfrm>
            <a:off x="1465732" y="794466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範例程式</a:t>
            </a:r>
            <a:endParaRPr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D0D1DA-92D6-454A-99DD-F274AEDA7E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188"/>
          <a:stretch/>
        </p:blipFill>
        <p:spPr>
          <a:xfrm>
            <a:off x="1551848" y="1342805"/>
            <a:ext cx="3470982" cy="237919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D21DDB-8304-1E44-A35F-8826B374B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277" y="794466"/>
            <a:ext cx="3125012" cy="355456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C4E79-52BA-DB48-A646-84EFF963EA81}"/>
              </a:ext>
            </a:extLst>
          </p:cNvPr>
          <p:cNvSpPr/>
          <p:nvPr/>
        </p:nvSpPr>
        <p:spPr>
          <a:xfrm>
            <a:off x="1530127" y="794466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範例程式</a:t>
            </a:r>
            <a:endParaRPr lang="zh-TW" altLang="en-US" sz="2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C0FB22E-A83E-864D-9374-4C4796CB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622" y="1752600"/>
            <a:ext cx="5854700" cy="16383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351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429555" y="740809"/>
            <a:ext cx="701898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1800" dirty="0"/>
              <a:t>大學生阿關住在離學校很遠的地方，每天通勤上課需花費不少時間。</a:t>
            </a:r>
            <a:r>
              <a:rPr lang="zh-TW" altLang="zh-TW" sz="1800" b="1" dirty="0">
                <a:solidFill>
                  <a:srgbClr val="FF0000"/>
                </a:solidFill>
              </a:rPr>
              <a:t>請根據公車出發時間和鄰近兩站的行駛時間，製作一個實際到站時刻表</a:t>
            </a:r>
            <a:r>
              <a:rPr lang="zh-TW" altLang="zh-TW" sz="1800" dirty="0"/>
              <a:t>，讓阿關和很多通勤的人不再傻傻等公車。</a:t>
            </a:r>
          </a:p>
          <a:p>
            <a:pPr algn="just" hangingPunct="0"/>
            <a:r>
              <a:rPr lang="zh-TW" altLang="zh-TW" sz="1800" dirty="0"/>
              <a:t>以下舉例說明（此例即輸入範例一）：公車的</a:t>
            </a:r>
            <a:r>
              <a:rPr lang="zh-TW" altLang="zh-TW" sz="1800" b="1" dirty="0"/>
              <a:t>出發時間為</a:t>
            </a:r>
            <a:r>
              <a:rPr lang="en-US" altLang="zh-TW" sz="1800" b="1" dirty="0"/>
              <a:t> 7:15</a:t>
            </a:r>
            <a:r>
              <a:rPr lang="zh-TW" altLang="zh-TW" sz="1800" dirty="0"/>
              <a:t>，鄰近兩站的</a:t>
            </a:r>
            <a:r>
              <a:rPr lang="zh-TW" altLang="zh-TW" sz="1800" b="1" dirty="0"/>
              <a:t>行駛時間依序為</a:t>
            </a:r>
            <a:r>
              <a:rPr lang="en-US" altLang="zh-TW" sz="1800" b="1" dirty="0"/>
              <a:t>25</a:t>
            </a:r>
            <a:r>
              <a:rPr lang="zh-TW" altLang="zh-TW" sz="1800" b="1" dirty="0"/>
              <a:t>、</a:t>
            </a:r>
            <a:r>
              <a:rPr lang="en-US" altLang="zh-TW" sz="1800" b="1" dirty="0"/>
              <a:t>30</a:t>
            </a:r>
            <a:r>
              <a:rPr lang="zh-TW" altLang="zh-TW" sz="1800" b="1" dirty="0"/>
              <a:t>、</a:t>
            </a:r>
            <a:r>
              <a:rPr lang="en-US" altLang="zh-TW" sz="1800" b="1" dirty="0"/>
              <a:t>15</a:t>
            </a:r>
            <a:r>
              <a:rPr lang="zh-TW" altLang="zh-TW" sz="1800" b="1" dirty="0"/>
              <a:t>分鐘</a:t>
            </a:r>
            <a:r>
              <a:rPr lang="zh-TW" altLang="zh-TW" sz="1800" dirty="0"/>
              <a:t>，則第一、二、三站公車</a:t>
            </a:r>
            <a:r>
              <a:rPr lang="zh-TW" altLang="zh-TW" sz="1800" b="1" dirty="0"/>
              <a:t>到站時間分別為</a:t>
            </a:r>
            <a:r>
              <a:rPr lang="en-US" altLang="zh-TW" sz="1800" b="1" dirty="0"/>
              <a:t> 7:40</a:t>
            </a:r>
            <a:r>
              <a:rPr lang="zh-TW" altLang="zh-TW" sz="1800" b="1" dirty="0"/>
              <a:t>、</a:t>
            </a:r>
            <a:r>
              <a:rPr lang="en-US" altLang="zh-TW" sz="1800" b="1" dirty="0"/>
              <a:t>8:10 </a:t>
            </a:r>
            <a:r>
              <a:rPr lang="zh-TW" altLang="zh-TW" sz="1800" b="1" dirty="0"/>
              <a:t>和</a:t>
            </a:r>
            <a:r>
              <a:rPr lang="en-US" altLang="zh-TW" sz="1800" b="1" dirty="0"/>
              <a:t> 8:25</a:t>
            </a:r>
            <a:r>
              <a:rPr lang="zh-TW" altLang="zh-TW" sz="1800" dirty="0"/>
              <a:t>。</a:t>
            </a:r>
            <a:r>
              <a:rPr lang="zh-TW" altLang="zh-TW" sz="2400" dirty="0"/>
              <a:t>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8A099A-909D-0C41-B567-EDF72615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63" y="2649024"/>
            <a:ext cx="3507168" cy="169561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13644" y="696517"/>
            <a:ext cx="66428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pPr algn="just" hangingPunct="0"/>
            <a:r>
              <a:rPr lang="zh-TW" altLang="zh-TW" dirty="0"/>
              <a:t>第一行有</a:t>
            </a:r>
            <a:r>
              <a:rPr lang="zh-TW" altLang="zh-TW" b="1" dirty="0"/>
              <a:t>一個正整數</a:t>
            </a:r>
            <a:r>
              <a:rPr lang="zh-TW" altLang="en-US" b="1" dirty="0"/>
              <a:t> </a:t>
            </a:r>
            <a:r>
              <a:rPr lang="en-US" altLang="zh-TW" b="1" i="1" dirty="0"/>
              <a:t>n</a:t>
            </a:r>
            <a:r>
              <a:rPr lang="en-US" altLang="zh-TW" b="1" dirty="0"/>
              <a:t> (1</a:t>
            </a:r>
            <a:r>
              <a:rPr lang="en-US" altLang="zh-TW" b="1" i="1" dirty="0"/>
              <a:t> </a:t>
            </a:r>
            <a:r>
              <a:rPr lang="en-US" altLang="zh-TW" b="1" dirty="0">
                <a:sym typeface="Symbol" pitchFamily="2" charset="2"/>
              </a:rPr>
              <a:t></a:t>
            </a:r>
            <a:r>
              <a:rPr lang="en-US" altLang="zh-TW" b="1" i="1" dirty="0"/>
              <a:t> n </a:t>
            </a:r>
            <a:r>
              <a:rPr lang="en-US" altLang="zh-TW" b="1" dirty="0">
                <a:sym typeface="Symbol" pitchFamily="2" charset="2"/>
              </a:rPr>
              <a:t></a:t>
            </a:r>
            <a:r>
              <a:rPr lang="en-US" altLang="zh-TW" b="1" dirty="0"/>
              <a:t> 20)</a:t>
            </a:r>
            <a:r>
              <a:rPr lang="zh-TW" altLang="zh-TW" dirty="0"/>
              <a:t>，代表</a:t>
            </a:r>
            <a:r>
              <a:rPr lang="zh-TW" altLang="zh-TW" b="1" dirty="0">
                <a:solidFill>
                  <a:srgbClr val="0070C0"/>
                </a:solidFill>
              </a:rPr>
              <a:t>公車行經站牌數量</a:t>
            </a:r>
            <a:r>
              <a:rPr lang="zh-TW" altLang="zh-TW" dirty="0"/>
              <a:t>。第二行有</a:t>
            </a:r>
            <a:r>
              <a:rPr lang="zh-TW" altLang="zh-TW" b="1" dirty="0"/>
              <a:t>兩個正整數</a:t>
            </a:r>
            <a:r>
              <a:rPr lang="en-US" altLang="zh-TW" b="1" i="1" dirty="0"/>
              <a:t>h</a:t>
            </a:r>
            <a:r>
              <a:rPr lang="en-US" altLang="zh-TW" b="1" dirty="0"/>
              <a:t> (0</a:t>
            </a:r>
            <a:r>
              <a:rPr lang="en-US" altLang="zh-TW" b="1" i="1" dirty="0"/>
              <a:t> </a:t>
            </a:r>
            <a:r>
              <a:rPr lang="en-US" altLang="zh-TW" b="1" dirty="0">
                <a:sym typeface="Symbol" pitchFamily="2" charset="2"/>
              </a:rPr>
              <a:t></a:t>
            </a:r>
            <a:r>
              <a:rPr lang="en-US" altLang="zh-TW" b="1" i="1" dirty="0"/>
              <a:t> h </a:t>
            </a:r>
            <a:r>
              <a:rPr lang="en-US" altLang="zh-TW" b="1" dirty="0">
                <a:sym typeface="Symbol" pitchFamily="2" charset="2"/>
              </a:rPr>
              <a:t></a:t>
            </a:r>
            <a:r>
              <a:rPr lang="en-US" altLang="zh-TW" b="1" dirty="0"/>
              <a:t> 23) </a:t>
            </a:r>
            <a:r>
              <a:rPr lang="zh-TW" altLang="zh-TW" b="1" dirty="0"/>
              <a:t>和</a:t>
            </a:r>
            <a:r>
              <a:rPr lang="en-US" altLang="zh-TW" b="1" i="1" dirty="0"/>
              <a:t> m</a:t>
            </a:r>
            <a:r>
              <a:rPr lang="en-US" altLang="zh-TW" b="1" dirty="0"/>
              <a:t> (0</a:t>
            </a:r>
            <a:r>
              <a:rPr lang="en-US" altLang="zh-TW" b="1" i="1" dirty="0"/>
              <a:t> </a:t>
            </a:r>
            <a:r>
              <a:rPr lang="en-US" altLang="zh-TW" b="1" dirty="0">
                <a:sym typeface="Symbol" pitchFamily="2" charset="2"/>
              </a:rPr>
              <a:t></a:t>
            </a:r>
            <a:r>
              <a:rPr lang="en-US" altLang="zh-TW" b="1" i="1" dirty="0"/>
              <a:t> m </a:t>
            </a:r>
            <a:r>
              <a:rPr lang="en-US" altLang="zh-TW" b="1" dirty="0">
                <a:sym typeface="Symbol" pitchFamily="2" charset="2"/>
              </a:rPr>
              <a:t></a:t>
            </a:r>
            <a:r>
              <a:rPr lang="en-US" altLang="zh-TW" b="1" dirty="0"/>
              <a:t> 59)</a:t>
            </a:r>
            <a:r>
              <a:rPr lang="zh-TW" altLang="zh-TW" dirty="0"/>
              <a:t>，代表</a:t>
            </a:r>
            <a:r>
              <a:rPr lang="zh-TW" altLang="zh-TW" b="1" dirty="0">
                <a:solidFill>
                  <a:srgbClr val="FF0000"/>
                </a:solidFill>
              </a:rPr>
              <a:t>公車的出發時間為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h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zh-TW" altLang="zh-TW" b="1" dirty="0">
                <a:solidFill>
                  <a:srgbClr val="FF0000"/>
                </a:solidFill>
              </a:rPr>
              <a:t>點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m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zh-TW" altLang="zh-TW" b="1" dirty="0">
                <a:solidFill>
                  <a:srgbClr val="FF0000"/>
                </a:solidFill>
              </a:rPr>
              <a:t>分</a:t>
            </a:r>
            <a:r>
              <a:rPr lang="zh-TW" altLang="zh-TW" dirty="0"/>
              <a:t>。</a:t>
            </a:r>
          </a:p>
          <a:p>
            <a:pPr algn="just" hangingPunct="0"/>
            <a:r>
              <a:rPr lang="zh-TW" altLang="zh-TW" dirty="0"/>
              <a:t>接下來</a:t>
            </a:r>
            <a:r>
              <a:rPr lang="zh-TW" altLang="zh-TW" b="1" dirty="0"/>
              <a:t>有</a:t>
            </a:r>
            <a:r>
              <a:rPr lang="en-US" altLang="zh-TW" b="1" i="1" dirty="0"/>
              <a:t> n </a:t>
            </a:r>
            <a:r>
              <a:rPr lang="zh-TW" altLang="zh-TW" b="1" dirty="0"/>
              <a:t>行，每行有一個正整數</a:t>
            </a:r>
            <a:r>
              <a:rPr lang="zh-TW" altLang="en-US" b="1" dirty="0"/>
              <a:t> </a:t>
            </a:r>
            <a:r>
              <a:rPr lang="en-US" altLang="zh-TW" b="1" i="1" dirty="0"/>
              <a:t>t </a:t>
            </a:r>
            <a:r>
              <a:rPr lang="en-US" altLang="zh-TW" b="1" dirty="0"/>
              <a:t>(1</a:t>
            </a:r>
            <a:r>
              <a:rPr lang="en-US" altLang="zh-TW" b="1" i="1" dirty="0"/>
              <a:t> </a:t>
            </a:r>
            <a:r>
              <a:rPr lang="en-US" altLang="zh-TW" b="1" dirty="0">
                <a:sym typeface="Symbol" pitchFamily="2" charset="2"/>
              </a:rPr>
              <a:t></a:t>
            </a:r>
            <a:r>
              <a:rPr lang="en-US" altLang="zh-TW" b="1" i="1" dirty="0"/>
              <a:t> t </a:t>
            </a:r>
            <a:r>
              <a:rPr lang="en-US" altLang="zh-TW" b="1" dirty="0">
                <a:sym typeface="Symbol" pitchFamily="2" charset="2"/>
              </a:rPr>
              <a:t></a:t>
            </a:r>
            <a:r>
              <a:rPr lang="en-US" altLang="zh-TW" b="1" dirty="0"/>
              <a:t> 720)</a:t>
            </a:r>
            <a:r>
              <a:rPr lang="zh-TW" altLang="zh-TW" dirty="0"/>
              <a:t>，</a:t>
            </a:r>
            <a:r>
              <a:rPr lang="zh-TW" altLang="zh-TW" b="1" dirty="0">
                <a:solidFill>
                  <a:srgbClr val="0070C0"/>
                </a:solidFill>
              </a:rPr>
              <a:t>第 </a:t>
            </a:r>
            <a:r>
              <a:rPr lang="en-US" altLang="zh-TW" b="1" i="1" dirty="0" err="1">
                <a:solidFill>
                  <a:srgbClr val="0070C0"/>
                </a:solidFill>
              </a:rPr>
              <a:t>i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zh-TW" altLang="zh-TW" b="1" dirty="0">
                <a:solidFill>
                  <a:srgbClr val="0070C0"/>
                </a:solidFill>
              </a:rPr>
              <a:t>行代表前一站到第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i="1" dirty="0" err="1">
                <a:solidFill>
                  <a:srgbClr val="0070C0"/>
                </a:solidFill>
              </a:rPr>
              <a:t>i</a:t>
            </a:r>
            <a:r>
              <a:rPr lang="en-US" altLang="zh-TW" b="1" i="1" dirty="0">
                <a:solidFill>
                  <a:srgbClr val="0070C0"/>
                </a:solidFill>
              </a:rPr>
              <a:t> </a:t>
            </a:r>
            <a:r>
              <a:rPr lang="zh-TW" altLang="zh-TW" b="1" dirty="0">
                <a:solidFill>
                  <a:srgbClr val="0070C0"/>
                </a:solidFill>
              </a:rPr>
              <a:t>站的公車行駛時間（單位：分鐘）</a:t>
            </a:r>
            <a:r>
              <a:rPr lang="zh-TW" altLang="zh-TW" dirty="0"/>
              <a:t>。</a:t>
            </a:r>
          </a:p>
          <a:p>
            <a:pPr algn="just" hangingPunct="0"/>
            <a:r>
              <a:rPr lang="zh-TW" altLang="zh-TW" b="1" dirty="0"/>
              <a:t>最後一行有</a:t>
            </a:r>
            <a:r>
              <a:rPr lang="en-US" altLang="zh-TW" b="1" dirty="0"/>
              <a:t> (</a:t>
            </a:r>
            <a:r>
              <a:rPr lang="en-US" altLang="zh-TW" b="1" i="1" dirty="0"/>
              <a:t>p</a:t>
            </a:r>
            <a:r>
              <a:rPr lang="zh-TW" altLang="en-US" b="1" i="1" dirty="0"/>
              <a:t> </a:t>
            </a:r>
            <a:r>
              <a:rPr lang="en-US" altLang="zh-TW" b="1" dirty="0"/>
              <a:t>+</a:t>
            </a:r>
            <a:r>
              <a:rPr lang="zh-TW" altLang="en-US" b="1" dirty="0"/>
              <a:t> </a:t>
            </a:r>
            <a:r>
              <a:rPr lang="en-US" altLang="zh-TW" b="1" dirty="0"/>
              <a:t>1) </a:t>
            </a:r>
            <a:r>
              <a:rPr lang="zh-TW" altLang="zh-TW" b="1" dirty="0"/>
              <a:t>個整數 </a:t>
            </a:r>
            <a:r>
              <a:rPr lang="en-US" altLang="zh-TW" b="1" dirty="0"/>
              <a:t>(1</a:t>
            </a:r>
            <a:r>
              <a:rPr lang="en-US" altLang="zh-TW" b="1" i="1" dirty="0"/>
              <a:t> </a:t>
            </a:r>
            <a:r>
              <a:rPr lang="en-US" altLang="zh-TW" b="1" dirty="0">
                <a:sym typeface="Symbol" pitchFamily="2" charset="2"/>
              </a:rPr>
              <a:t></a:t>
            </a:r>
            <a:r>
              <a:rPr lang="en-US" altLang="zh-TW" b="1" dirty="0"/>
              <a:t> </a:t>
            </a:r>
            <a:r>
              <a:rPr lang="en-US" altLang="zh-TW" b="1" i="1" dirty="0"/>
              <a:t>p </a:t>
            </a:r>
            <a:r>
              <a:rPr lang="en-US" altLang="zh-TW" b="1" dirty="0">
                <a:sym typeface="Symbol" pitchFamily="2" charset="2"/>
              </a:rPr>
              <a:t></a:t>
            </a:r>
            <a:r>
              <a:rPr lang="en-US" altLang="zh-TW" b="1" i="1" dirty="0"/>
              <a:t> n</a:t>
            </a:r>
            <a:r>
              <a:rPr lang="en-US" altLang="zh-TW" b="1" dirty="0"/>
              <a:t>)</a:t>
            </a:r>
            <a:r>
              <a:rPr lang="zh-TW" altLang="zh-TW" dirty="0"/>
              <a:t>，</a:t>
            </a:r>
            <a:r>
              <a:rPr lang="zh-TW" altLang="zh-TW" b="1" dirty="0">
                <a:solidFill>
                  <a:srgbClr val="FF0000"/>
                </a:solidFill>
              </a:rPr>
              <a:t>前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zh-TW" b="1" dirty="0">
                <a:solidFill>
                  <a:srgbClr val="FF0000"/>
                </a:solidFill>
              </a:rPr>
              <a:t>個整數為正整數（一定是由小到大排列）代表欲查詢第幾站的到站時間</a:t>
            </a:r>
            <a:r>
              <a:rPr lang="zh-TW" altLang="zh-TW" dirty="0"/>
              <a:t>。最後一個整數為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zh-TW" dirty="0"/>
              <a:t>，代表查詢結束。</a:t>
            </a:r>
          </a:p>
        </p:txBody>
      </p:sp>
      <p:sp>
        <p:nvSpPr>
          <p:cNvPr id="8" name="矩形 7"/>
          <p:cNvSpPr/>
          <p:nvPr/>
        </p:nvSpPr>
        <p:spPr>
          <a:xfrm>
            <a:off x="1613644" y="2547206"/>
            <a:ext cx="39886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pPr algn="just"/>
            <a:r>
              <a:rPr lang="zh-TW" altLang="zh-TW" b="1" dirty="0">
                <a:solidFill>
                  <a:srgbClr val="FF0000"/>
                </a:solidFill>
              </a:rPr>
              <a:t>輸出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zh-TW" altLang="zh-TW" b="1" dirty="0">
                <a:solidFill>
                  <a:srgbClr val="FF0000"/>
                </a:solidFill>
              </a:rPr>
              <a:t>個欲查詢站牌的到站時間</a:t>
            </a:r>
            <a:r>
              <a:rPr lang="zh-TW" altLang="zh-TW" dirty="0"/>
              <a:t>，輸出時間為</a:t>
            </a:r>
            <a:r>
              <a:rPr lang="zh-TW" altLang="en-US" dirty="0"/>
              <a:t> </a:t>
            </a:r>
            <a:r>
              <a:rPr lang="en-US" altLang="zh-TW" b="1" dirty="0"/>
              <a:t>24</a:t>
            </a:r>
            <a:r>
              <a:rPr lang="zh-TW" altLang="en-US" b="1" dirty="0"/>
              <a:t> </a:t>
            </a:r>
            <a:r>
              <a:rPr lang="zh-TW" altLang="zh-TW" b="1" dirty="0"/>
              <a:t>小時制</a:t>
            </a:r>
            <a:r>
              <a:rPr lang="zh-TW" altLang="zh-TW" dirty="0"/>
              <a:t>，格式為</a:t>
            </a:r>
            <a:r>
              <a:rPr lang="zh-TW" altLang="en-US" dirty="0"/>
              <a:t> </a:t>
            </a:r>
            <a:r>
              <a:rPr lang="en-US" altLang="zh-TW" b="1" dirty="0" err="1"/>
              <a:t>hh:mm</a:t>
            </a:r>
            <a:r>
              <a:rPr lang="en-US" altLang="zh-TW" b="1" dirty="0"/>
              <a:t> </a:t>
            </a:r>
            <a:r>
              <a:rPr lang="en-US" altLang="zh-TW" dirty="0"/>
              <a:t>(</a:t>
            </a:r>
            <a:r>
              <a:rPr lang="zh-TW" altLang="zh-TW" dirty="0"/>
              <a:t>例：</a:t>
            </a:r>
            <a:r>
              <a:rPr lang="en-US" altLang="zh-TW" dirty="0"/>
              <a:t> 19:07)</a:t>
            </a:r>
            <a:r>
              <a:rPr lang="zh-TW" altLang="zh-TW" sz="1800" dirty="0"/>
              <a:t> </a:t>
            </a:r>
            <a:r>
              <a:rPr lang="zh-TW" altLang="en-US" dirty="0"/>
              <a:t>。</a:t>
            </a:r>
            <a:endParaRPr lang="zh-TW" altLang="zh-TW" sz="15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11878"/>
              </p:ext>
            </p:extLst>
          </p:nvPr>
        </p:nvGraphicFramePr>
        <p:xfrm>
          <a:off x="5653649" y="2692445"/>
          <a:ext cx="2461176" cy="170688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247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163"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7 15 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1 2 0</a:t>
                      </a:r>
                      <a:r>
                        <a:rPr lang="zh-TW" altLang="zh-TW" sz="1800" dirty="0">
                          <a:effectLst/>
                        </a:rPr>
                        <a:t> 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sz="18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輸出範例</a:t>
                      </a:r>
                      <a:br>
                        <a:rPr lang="en-US" altLang="zh-TW" sz="16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07:40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08:10</a:t>
                      </a:r>
                      <a:r>
                        <a:rPr lang="zh-TW" altLang="zh-TW" sz="1800" dirty="0">
                          <a:effectLst/>
                        </a:rPr>
                        <a:t> </a:t>
                      </a:r>
                      <a:endParaRPr lang="zh-TW" sz="1800" b="1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00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5" y="2146834"/>
            <a:ext cx="3533343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讀取時間、站牌查詢資料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時間計算</a:t>
            </a:r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行駛時間計算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跨時、跨日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264AD-CD6A-AE45-BB4A-D276D3381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88" y="1305793"/>
            <a:ext cx="2531913" cy="25319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BF660C-DB20-CC46-809D-BDD3A2E4630A}"/>
              </a:ext>
            </a:extLst>
          </p:cNvPr>
          <p:cNvSpPr/>
          <p:nvPr/>
        </p:nvSpPr>
        <p:spPr>
          <a:xfrm>
            <a:off x="1375888" y="4230894"/>
            <a:ext cx="5435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zh-TW" altLang="en-US" sz="1100" dirty="0"/>
              <a:t>https://www.flaticon.com/authors/smashicons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4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5CBF6C-34D7-0040-A08D-CF5D664A6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0" smtClean="0"/>
              <a:pPr/>
              <a:t>5</a:t>
            </a:fld>
            <a:endParaRPr lang="en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A8E3E3-6907-9B46-A831-A1432BB9C568}"/>
              </a:ext>
            </a:extLst>
          </p:cNvPr>
          <p:cNvSpPr/>
          <p:nvPr/>
        </p:nvSpPr>
        <p:spPr>
          <a:xfrm>
            <a:off x="1795314" y="2119214"/>
            <a:ext cx="2800767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D123A-59B0-1140-BC52-BEC9435A2191}"/>
              </a:ext>
            </a:extLst>
          </p:cNvPr>
          <p:cNvSpPr/>
          <p:nvPr/>
        </p:nvSpPr>
        <p:spPr>
          <a:xfrm>
            <a:off x="5389671" y="4212261"/>
            <a:ext cx="54651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100" dirty="0"/>
              <a:t>Icon made by [</a:t>
            </a:r>
            <a:r>
              <a:rPr lang="en" altLang="zh-TW" sz="1100" dirty="0" err="1"/>
              <a:t>Freepik</a:t>
            </a:r>
            <a:r>
              <a:rPr lang="en" altLang="zh-TW" sz="1100" dirty="0"/>
              <a:t>] from </a:t>
            </a:r>
            <a:r>
              <a:rPr lang="en" altLang="zh-TW" sz="1100" dirty="0">
                <a:hlinkClick r:id="rId2" tooltip="Flaticon"/>
              </a:rPr>
              <a:t>www.flaticon.com</a:t>
            </a:r>
            <a:r>
              <a:rPr lang="en" altLang="zh-TW" sz="1100" dirty="0"/>
              <a:t> </a:t>
            </a:r>
            <a:endParaRPr lang="en-US" altLang="zh-TW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EDCF19-984C-CB48-B8E4-A0FFDFF6B103}"/>
              </a:ext>
            </a:extLst>
          </p:cNvPr>
          <p:cNvSpPr/>
          <p:nvPr/>
        </p:nvSpPr>
        <p:spPr>
          <a:xfrm>
            <a:off x="2170402" y="2617812"/>
            <a:ext cx="3570208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讀取時間、站牌查詢資料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75CC6C-51DC-094A-857E-F9833397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231" y="1364554"/>
            <a:ext cx="2276250" cy="22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605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3234554" cy="1149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讀取站牌數、起始時間：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站牌數</a:t>
            </a: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起始時間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h : m</a:t>
            </a: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/>
              <a:t>1.</a:t>
            </a:r>
            <a:r>
              <a:rPr lang="zh-TW" altLang="en-US" sz="2400" b="1" dirty="0"/>
              <a:t> 資料讀取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7689A9E-BD81-E841-93C8-A847F8DB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79" y="2774465"/>
            <a:ext cx="3678218" cy="12654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31534" y="1452503"/>
            <a:ext cx="4823812" cy="1108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讀取查詢之站牌：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while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en-US" altLang="zh-CN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重複讀取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欲查詢之第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，直到輸入為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0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/>
              <a:t>1.</a:t>
            </a:r>
            <a:r>
              <a:rPr lang="zh-TW" altLang="en-US" sz="2400" b="1" dirty="0"/>
              <a:t> 資料讀取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4455B6-E7B7-F743-8852-C099E9A48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888" y="2707590"/>
            <a:ext cx="4470400" cy="11938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03419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/>
              <a:t>1.</a:t>
            </a:r>
            <a:r>
              <a:rPr lang="zh-TW" altLang="en-US" sz="2400" b="1" dirty="0"/>
              <a:t> 資料讀取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175F3E-1A94-CA49-BA19-EE4CC57A70D4}"/>
              </a:ext>
            </a:extLst>
          </p:cNvPr>
          <p:cNvSpPr/>
          <p:nvPr/>
        </p:nvSpPr>
        <p:spPr>
          <a:xfrm>
            <a:off x="1593098" y="1509023"/>
            <a:ext cx="6542954" cy="143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紀錄各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站到站時間：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1600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Bus_h</a:t>
            </a:r>
            <a:r>
              <a:rPr lang="en-US" altLang="zh-CN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x ] </a:t>
            </a:r>
            <a:r>
              <a:rPr lang="en-US" altLang="zh-CN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CN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站到站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時刻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6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Bus_m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x ]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CN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站到站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分鐘數</a:t>
            </a:r>
            <a:endParaRPr lang="en-US" altLang="zh-CN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「第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0 </a:t>
            </a:r>
            <a:r>
              <a:rPr lang="zh-CN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站」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Bus_h</a:t>
            </a:r>
            <a:r>
              <a:rPr lang="en-US" altLang="zh-CN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[ 0 ] : 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Bus_m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[ 0 ] </a:t>
            </a:r>
            <a:r>
              <a:rPr lang="en-US" altLang="zh-CN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起始時間</a:t>
            </a:r>
            <a:r>
              <a:rPr lang="en-US" altLang="zh-CN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 : m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2CA04DF-9A98-1F4D-A44E-4D5B14A6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168" y="3143796"/>
            <a:ext cx="4178814" cy="84449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505923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556175" y="742950"/>
            <a:ext cx="6616800" cy="563359"/>
          </a:xfrm>
        </p:spPr>
        <p:txBody>
          <a:bodyPr/>
          <a:lstStyle/>
          <a:p>
            <a:r>
              <a:rPr lang="zh-TW" altLang="en-US" sz="2400" b="1" dirty="0"/>
              <a:t> </a:t>
            </a:r>
            <a:r>
              <a:rPr lang="en-US" altLang="zh-TW" sz="2400" b="1" dirty="0"/>
              <a:t>1.</a:t>
            </a:r>
            <a:r>
              <a:rPr lang="zh-TW" altLang="en-US" sz="2400" b="1" dirty="0"/>
              <a:t> 資料讀取</a:t>
            </a:r>
            <a:endParaRPr lang="en-US" altLang="zh-TW" sz="2400" b="1" dirty="0"/>
          </a:p>
          <a:p>
            <a:pPr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175F3E-1A94-CA49-BA19-EE4CC57A70D4}"/>
              </a:ext>
            </a:extLst>
          </p:cNvPr>
          <p:cNvSpPr/>
          <p:nvPr/>
        </p:nvSpPr>
        <p:spPr>
          <a:xfrm>
            <a:off x="1593098" y="1407666"/>
            <a:ext cx="6542954" cy="135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紀錄各</a:t>
            </a:r>
            <a:r>
              <a:rPr lang="zh-TW" altLang="en-US" sz="1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站到站時間：</a:t>
            </a:r>
            <a:endParaRPr lang="en-US" altLang="zh-TW" sz="1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zh-CN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讀入行駛時間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存入各站到站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</a:t>
            </a:r>
            <a:r>
              <a:rPr lang="en-US" altLang="zh-TW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Bus_h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、</a:t>
            </a:r>
            <a:r>
              <a:rPr lang="en-US" altLang="zh-TW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Bus_m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各站到站時間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= 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前一站時間</a:t>
            </a:r>
            <a:r>
              <a:rPr lang="en-US" altLang="zh-CN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+ </a:t>
            </a:r>
            <a:r>
              <a:rPr lang="zh-CN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讀入行駛時間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5A744A-9C96-F344-9F3A-DE811EE30A51}"/>
              </a:ext>
            </a:extLst>
          </p:cNvPr>
          <p:cNvSpPr/>
          <p:nvPr/>
        </p:nvSpPr>
        <p:spPr>
          <a:xfrm>
            <a:off x="5570113" y="540236"/>
            <a:ext cx="2749639" cy="6991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Bus_h</a:t>
            </a:r>
            <a:r>
              <a:rPr lang="en-US" altLang="zh-CN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x ] </a:t>
            </a:r>
            <a:r>
              <a:rPr lang="en-US" altLang="zh-CN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站到站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時刻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Bus_m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x ]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站到站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分鐘數</a:t>
            </a:r>
            <a:endParaRPr lang="en-US" altLang="zh-CN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862AD9-7FFD-E24A-AA6C-AE668FA8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92" y="2824358"/>
            <a:ext cx="2994765" cy="157619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519240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770</Words>
  <Application>Microsoft Macintosh PowerPoint</Application>
  <PresentationFormat>如螢幕大小 (16:9)</PresentationFormat>
  <Paragraphs>84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Oswald</vt:lpstr>
      <vt:lpstr>Tinos</vt:lpstr>
      <vt:lpstr>Arial</vt:lpstr>
      <vt:lpstr>Wingdings</vt:lpstr>
      <vt:lpstr>Quintus template</vt:lpstr>
      <vt:lpstr>TOI推廣計畫 解題-不再傻傻等公車</vt:lpstr>
      <vt:lpstr>題 目</vt:lpstr>
      <vt:lpstr>PowerPoint 簡報</vt:lpstr>
      <vt:lpstr>解題重點: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妤涓 蔡</cp:lastModifiedBy>
  <cp:revision>146</cp:revision>
  <cp:lastPrinted>2019-04-18T16:54:53Z</cp:lastPrinted>
  <dcterms:modified xsi:type="dcterms:W3CDTF">2019-11-27T11:01:13Z</dcterms:modified>
</cp:coreProperties>
</file>