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312" r:id="rId3"/>
    <p:sldId id="268" r:id="rId4"/>
    <p:sldId id="258" r:id="rId5"/>
    <p:sldId id="274" r:id="rId6"/>
    <p:sldId id="307" r:id="rId7"/>
    <p:sldId id="311" r:id="rId8"/>
    <p:sldId id="310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654D12F7-F087-E94D-A474-020128CC24B7}">
          <p14:sldIdLst>
            <p14:sldId id="256"/>
            <p14:sldId id="312"/>
            <p14:sldId id="268"/>
            <p14:sldId id="258"/>
            <p14:sldId id="274"/>
            <p14:sldId id="307"/>
            <p14:sldId id="311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8"/>
    <p:restoredTop sz="83189" autoAdjust="0"/>
  </p:normalViewPr>
  <p:slideViewPr>
    <p:cSldViewPr snapToGrid="0">
      <p:cViewPr varScale="1">
        <p:scale>
          <a:sx n="102" d="100"/>
          <a:sy n="102" d="100"/>
        </p:scale>
        <p:origin x="11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933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各重點封面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Microsoft JhengHei" panose="020B0604030504040204" pitchFamily="34" charset="-120"/>
              <a:cs typeface="Tinos"/>
              <a:sym typeface="Tinos"/>
            </a:endParaRPr>
          </a:p>
        </p:txBody>
      </p:sp>
      <p:sp>
        <p:nvSpPr>
          <p:cNvPr id="4" name="內容版面配置區 16">
            <a:extLst>
              <a:ext uri="{FF2B5EF4-FFF2-40B4-BE49-F238E27FC236}">
                <a16:creationId xmlns:a16="http://schemas.microsoft.com/office/drawing/2014/main" id="{6C7206FA-DE4C-1A4B-8CD5-C6B4A27924D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84386" y="1162465"/>
            <a:ext cx="3514388" cy="278337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</a:p>
        </p:txBody>
      </p:sp>
      <p:sp>
        <p:nvSpPr>
          <p:cNvPr id="5" name="Shape 21">
            <a:extLst>
              <a:ext uri="{FF2B5EF4-FFF2-40B4-BE49-F238E27FC236}">
                <a16:creationId xmlns:a16="http://schemas.microsoft.com/office/drawing/2014/main" id="{192C112E-0153-E74F-9945-27C0F565B47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74635" y="2221800"/>
            <a:ext cx="2216426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r>
              <a:rPr lang="zh-TW" altLang="en-US" dirty="0"/>
              <a:t>重點標題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版面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altLang="zh-TW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Tinos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zh-TW" altLang="en-US" dirty="0">
              <a:sym typeface="Arial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內容版面配置區 16">
            <a:extLst>
              <a:ext uri="{FF2B5EF4-FFF2-40B4-BE49-F238E27FC236}">
                <a16:creationId xmlns:a16="http://schemas.microsoft.com/office/drawing/2014/main" id="{39697525-3848-4F4E-BCFE-4C42548B1B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20700" y="1579908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306CAAC5-00AF-2548-9F11-D637DCBE2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56175" y="1579907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6D7F210B-CD33-6045-901B-06F7D6B72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講解版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E710C-75AD-1342-B3FA-6B760F5E4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C7A0F6B-3FF3-9643-9A80-941E3006DBD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6B7AF392-D7F2-CA41-B235-F08EF018C9D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94325" y="1609725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18" name="文字版面配置區 10">
            <a:extLst>
              <a:ext uri="{FF2B5EF4-FFF2-40B4-BE49-F238E27FC236}">
                <a16:creationId xmlns:a16="http://schemas.microsoft.com/office/drawing/2014/main" id="{7A60CA7B-6D04-EC48-A3AA-32D4A377FE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60972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</p:spTree>
    <p:extLst>
      <p:ext uri="{BB962C8B-B14F-4D97-AF65-F5344CB8AC3E}">
        <p14:creationId xmlns:p14="http://schemas.microsoft.com/office/powerpoint/2010/main" val="216229766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程式碼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3" name="內容版面配置區 16">
            <a:extLst>
              <a:ext uri="{FF2B5EF4-FFF2-40B4-BE49-F238E27FC236}">
                <a16:creationId xmlns:a16="http://schemas.microsoft.com/office/drawing/2014/main" id="{2B2D0959-A754-0E4F-A471-192682A417E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34689" y="1453284"/>
            <a:ext cx="6774424" cy="2949749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80C717D-F781-3547-AAA1-4670D17C21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4688" y="644056"/>
            <a:ext cx="6774423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範例程式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ACA4CF-225B-0B43-A0C4-83841788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781" y="592690"/>
            <a:ext cx="6925089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rtl="0">
        <a:lnSpc>
          <a:spcPct val="100000"/>
        </a:lnSpc>
        <a:spcBef>
          <a:spcPts val="0"/>
        </a:spcBef>
        <a:spcAft>
          <a:spcPts val="0"/>
        </a:spcAft>
        <a:buFont typeface="Wingdings" pitchFamily="2" charset="2"/>
        <a:buChar char="u"/>
        <a:defRPr sz="2000" b="1" i="0" u="none" strike="noStrike" cap="none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flaticon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52698" y="1859594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144000"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b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000" b="0" dirty="0"/>
              <a:t>字母排序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4" name="矩形 3"/>
          <p:cNvSpPr/>
          <p:nvPr/>
        </p:nvSpPr>
        <p:spPr>
          <a:xfrm>
            <a:off x="4386825" y="4178733"/>
            <a:ext cx="41056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/>
              <a:t>smalllikeart</a:t>
            </a:r>
            <a:r>
              <a:rPr lang="zh-TW" altLang="en-US" dirty="0"/>
              <a:t> </a:t>
            </a:r>
            <a:r>
              <a:rPr lang="en-US" altLang="zh-TW" dirty="0"/>
              <a:t>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1026" name="Picture 2" descr="C:\Users\鄭\Desktop\brick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555" y="1414707"/>
            <a:ext cx="2314086" cy="231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5">
            <a:extLst>
              <a:ext uri="{FF2B5EF4-FFF2-40B4-BE49-F238E27FC236}">
                <a16:creationId xmlns:a16="http://schemas.microsoft.com/office/drawing/2014/main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8" name="Shape 61"/>
          <p:cNvSpPr txBox="1">
            <a:spLocks/>
          </p:cNvSpPr>
          <p:nvPr/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itchFamily="2" charset="2"/>
              <a:buNone/>
              <a:defRPr sz="4000" b="1" i="0" u="none" strike="noStrike" cap="none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pPr marL="0" indent="0"/>
            <a:r>
              <a:rPr lang="zh-TW" altLang="en-US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題</a:t>
            </a:r>
            <a:br>
              <a:rPr lang="en-US" altLang="zh-TW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43743" y="715917"/>
            <a:ext cx="65531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1400"/>
              <a:defRPr/>
            </a:pPr>
            <a:r>
              <a:rPr lang="zh-TW" altLang="en-US" sz="2000" kern="1200" dirty="0">
                <a:solidFill>
                  <a:schemeClr val="tx1"/>
                </a:solidFill>
              </a:rPr>
              <a:t>小蕭的老師出了一道題目，要求他</a:t>
            </a:r>
            <a:r>
              <a:rPr lang="zh-TW" altLang="en-US" sz="2000" b="1" kern="1200" dirty="0">
                <a:solidFill>
                  <a:srgbClr val="FF0000"/>
                </a:solidFill>
              </a:rPr>
              <a:t>對一個字串進行字母排序，並且抽問他某些位置上的字母為何</a:t>
            </a:r>
            <a:r>
              <a:rPr lang="zh-TW" altLang="en-US" sz="2000" kern="1200" dirty="0">
                <a:solidFill>
                  <a:schemeClr val="tx1"/>
                </a:solidFill>
              </a:rPr>
              <a:t>。因為按照</a:t>
            </a:r>
            <a:r>
              <a:rPr lang="en-US" altLang="zh-TW" sz="2000" kern="1200" dirty="0">
                <a:solidFill>
                  <a:schemeClr val="tx1"/>
                </a:solidFill>
              </a:rPr>
              <a:t>A, B, C, …, Y, Z </a:t>
            </a:r>
            <a:r>
              <a:rPr lang="zh-TW" altLang="en-US" sz="2000" kern="1200" dirty="0">
                <a:solidFill>
                  <a:schemeClr val="tx1"/>
                </a:solidFill>
              </a:rPr>
              <a:t>的順序對小蕭來說太容易了，所以老師還</a:t>
            </a:r>
            <a:r>
              <a:rPr lang="zh-TW" altLang="en-US" sz="2000" b="1" kern="1200" dirty="0">
                <a:solidFill>
                  <a:schemeClr val="tx1"/>
                </a:solidFill>
              </a:rPr>
              <a:t>特別自定了字母的順序規則</a:t>
            </a:r>
            <a:r>
              <a:rPr lang="zh-TW" altLang="en-US" sz="2000" kern="1200" dirty="0">
                <a:solidFill>
                  <a:schemeClr val="tx1"/>
                </a:solidFill>
              </a:rPr>
              <a:t>。小蕭需要你的幫助，撰寫一個程式來快速回答老師的抽問。</a:t>
            </a:r>
          </a:p>
          <a:p>
            <a:pPr lvl="0"/>
            <a:endParaRPr lang="zh-TW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008441-26E7-4F4D-9930-415EC6CF9905}"/>
              </a:ext>
            </a:extLst>
          </p:cNvPr>
          <p:cNvSpPr/>
          <p:nvPr/>
        </p:nvSpPr>
        <p:spPr>
          <a:xfrm>
            <a:off x="1643743" y="4017413"/>
            <a:ext cx="35044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Icon made by </a:t>
            </a:r>
            <a:r>
              <a:rPr lang="en-US" altLang="zh-TW" sz="1200" dirty="0" err="1"/>
              <a:t>smalllikeart</a:t>
            </a:r>
            <a:r>
              <a:rPr lang="zh-TW" altLang="en-US" sz="1200" dirty="0"/>
              <a:t> </a:t>
            </a:r>
            <a:r>
              <a:rPr lang="en-US" altLang="zh-TW" sz="1200" dirty="0"/>
              <a:t>from </a:t>
            </a:r>
            <a:r>
              <a:rPr lang="en-US" altLang="zh-TW" sz="1200" dirty="0">
                <a:hlinkClick r:id="rId3"/>
              </a:rPr>
              <a:t>www.flaticon.com</a:t>
            </a:r>
            <a:endParaRPr lang="zh-TW" altLang="en-US" sz="1200" dirty="0"/>
          </a:p>
        </p:txBody>
      </p:sp>
      <p:pic>
        <p:nvPicPr>
          <p:cNvPr id="11" name="Picture 2" descr="C:\Users\鄭\Desktop\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616" y="2506978"/>
            <a:ext cx="1947119" cy="194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70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矩形 6"/>
          <p:cNvSpPr/>
          <p:nvPr/>
        </p:nvSpPr>
        <p:spPr>
          <a:xfrm>
            <a:off x="1659279" y="809270"/>
            <a:ext cx="664285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輸入格式</a:t>
            </a:r>
          </a:p>
          <a:p>
            <a:pPr lvl="0" algn="just">
              <a:buSzPts val="1400"/>
              <a:defRPr/>
            </a:pPr>
            <a:r>
              <a:rPr lang="zh-TW" altLang="en-US" sz="1600" kern="1200" dirty="0">
                <a:solidFill>
                  <a:schemeClr val="tx1"/>
                </a:solidFill>
              </a:rPr>
              <a:t>第一行為</a:t>
            </a:r>
            <a:r>
              <a:rPr lang="zh-TW" altLang="en-US" sz="1600" b="1" kern="1200" dirty="0">
                <a:solidFill>
                  <a:srgbClr val="0070C0"/>
                </a:solidFill>
              </a:rPr>
              <a:t>老師自定的字母排序規則</a:t>
            </a:r>
            <a:r>
              <a:rPr lang="zh-TW" altLang="en-US" sz="1600" kern="1200" dirty="0">
                <a:solidFill>
                  <a:schemeClr val="tx1"/>
                </a:solidFill>
              </a:rPr>
              <a:t>，包含</a:t>
            </a:r>
            <a:r>
              <a:rPr lang="en-US" altLang="zh-TW" sz="1600" b="1" i="1" kern="1200" dirty="0">
                <a:solidFill>
                  <a:schemeClr val="tx1"/>
                </a:solidFill>
              </a:rPr>
              <a:t>N</a:t>
            </a:r>
            <a:r>
              <a:rPr lang="zh-TW" altLang="en-US" sz="1600" b="1" kern="1200" dirty="0">
                <a:solidFill>
                  <a:schemeClr val="tx1"/>
                </a:solidFill>
              </a:rPr>
              <a:t> </a:t>
            </a:r>
            <a:r>
              <a:rPr lang="en-US" altLang="zh-TW" sz="1600" b="1" kern="1200" dirty="0">
                <a:solidFill>
                  <a:schemeClr val="tx1"/>
                </a:solidFill>
              </a:rPr>
              <a:t>(0 &lt; </a:t>
            </a:r>
            <a:r>
              <a:rPr lang="en-US" altLang="zh-TW" sz="1600" b="1" i="1" kern="1200" dirty="0">
                <a:solidFill>
                  <a:schemeClr val="tx1"/>
                </a:solidFill>
              </a:rPr>
              <a:t>N </a:t>
            </a:r>
            <a:r>
              <a:rPr lang="zh-TW" altLang="en-US" sz="1600" b="1" kern="1200" dirty="0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lang="zh-TW" altLang="en-US" sz="1600" b="1" kern="1200" dirty="0">
                <a:solidFill>
                  <a:schemeClr val="tx1"/>
                </a:solidFill>
              </a:rPr>
              <a:t> </a:t>
            </a:r>
            <a:r>
              <a:rPr lang="en-US" altLang="zh-TW" sz="1600" b="1" kern="1200" dirty="0">
                <a:solidFill>
                  <a:schemeClr val="tx1"/>
                </a:solidFill>
              </a:rPr>
              <a:t>26) </a:t>
            </a:r>
            <a:r>
              <a:rPr lang="zh-TW" altLang="en-US" sz="1600" b="1" kern="1200" dirty="0">
                <a:solidFill>
                  <a:schemeClr val="tx1"/>
                </a:solidFill>
              </a:rPr>
              <a:t>個不重複的大寫英文字母</a:t>
            </a:r>
            <a:r>
              <a:rPr lang="zh-TW" altLang="en-US" sz="1600" kern="1200" dirty="0">
                <a:solidFill>
                  <a:schemeClr val="tx1"/>
                </a:solidFill>
              </a:rPr>
              <a:t>。第二行為</a:t>
            </a:r>
            <a:r>
              <a:rPr lang="zh-TW" altLang="en-US" sz="1600" b="1" kern="1200" dirty="0">
                <a:solidFill>
                  <a:srgbClr val="0070C0"/>
                </a:solidFill>
              </a:rPr>
              <a:t>待排序的字串</a:t>
            </a:r>
            <a:r>
              <a:rPr lang="zh-TW" altLang="en-US" sz="1600" kern="1200" dirty="0">
                <a:solidFill>
                  <a:schemeClr val="tx1"/>
                </a:solidFill>
              </a:rPr>
              <a:t>，包含 </a:t>
            </a:r>
            <a:r>
              <a:rPr lang="en-US" altLang="zh-TW" sz="1600" b="1" i="1" kern="1200" dirty="0">
                <a:solidFill>
                  <a:schemeClr val="tx1"/>
                </a:solidFill>
              </a:rPr>
              <a:t>S</a:t>
            </a:r>
            <a:r>
              <a:rPr lang="zh-TW" altLang="en-US" sz="1600" b="1" kern="1200" dirty="0">
                <a:solidFill>
                  <a:schemeClr val="tx1"/>
                </a:solidFill>
              </a:rPr>
              <a:t> </a:t>
            </a:r>
            <a:r>
              <a:rPr lang="en-US" altLang="zh-TW" sz="1600" b="1" kern="1200" dirty="0">
                <a:solidFill>
                  <a:schemeClr val="tx1"/>
                </a:solidFill>
              </a:rPr>
              <a:t>(1 </a:t>
            </a:r>
            <a:r>
              <a:rPr lang="zh-TW" altLang="en-US" sz="1600" b="1" kern="1200" dirty="0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lang="zh-TW" altLang="en-US" sz="1600" b="1" kern="1200" dirty="0">
                <a:solidFill>
                  <a:schemeClr val="tx1"/>
                </a:solidFill>
              </a:rPr>
              <a:t> </a:t>
            </a:r>
            <a:r>
              <a:rPr lang="en-US" altLang="zh-TW" sz="1600" b="1" i="1" kern="1200" dirty="0">
                <a:solidFill>
                  <a:schemeClr val="tx1"/>
                </a:solidFill>
              </a:rPr>
              <a:t>S</a:t>
            </a:r>
            <a:r>
              <a:rPr lang="zh-TW" altLang="en-US" sz="1600" b="1" kern="1200" dirty="0">
                <a:solidFill>
                  <a:schemeClr val="tx1"/>
                </a:solidFill>
              </a:rPr>
              <a:t> </a:t>
            </a:r>
            <a:r>
              <a:rPr lang="zh-TW" altLang="en-US" sz="1600" b="1" kern="1200" dirty="0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lang="zh-TW" altLang="en-US" sz="1600" b="1" kern="1200" dirty="0">
                <a:solidFill>
                  <a:schemeClr val="tx1"/>
                </a:solidFill>
              </a:rPr>
              <a:t> </a:t>
            </a:r>
            <a:r>
              <a:rPr lang="en-US" altLang="zh-TW" sz="1600" b="1" kern="1200" dirty="0">
                <a:solidFill>
                  <a:schemeClr val="tx1"/>
                </a:solidFill>
              </a:rPr>
              <a:t>5×10</a:t>
            </a:r>
            <a:r>
              <a:rPr lang="en-US" altLang="zh-TW" sz="1600" b="1" kern="1200" baseline="30000" dirty="0">
                <a:solidFill>
                  <a:schemeClr val="tx1"/>
                </a:solidFill>
              </a:rPr>
              <a:t>6</a:t>
            </a:r>
            <a:r>
              <a:rPr lang="en-US" altLang="zh-TW" sz="1600" b="1" kern="1200" dirty="0">
                <a:solidFill>
                  <a:schemeClr val="tx1"/>
                </a:solidFill>
              </a:rPr>
              <a:t>) </a:t>
            </a:r>
            <a:r>
              <a:rPr lang="zh-TW" altLang="en-US" sz="1600" b="1" kern="1200" dirty="0">
                <a:solidFill>
                  <a:schemeClr val="tx1"/>
                </a:solidFill>
              </a:rPr>
              <a:t>個大寫英文字母</a:t>
            </a:r>
            <a:r>
              <a:rPr lang="zh-TW" altLang="en-US" sz="1600" kern="1200" dirty="0">
                <a:solidFill>
                  <a:schemeClr val="tx1"/>
                </a:solidFill>
              </a:rPr>
              <a:t>。第三行有</a:t>
            </a:r>
            <a:r>
              <a:rPr lang="zh-TW" altLang="en-US" sz="1600" b="1" kern="1200" dirty="0">
                <a:solidFill>
                  <a:schemeClr val="tx1"/>
                </a:solidFill>
              </a:rPr>
              <a:t>一個正整數 </a:t>
            </a:r>
            <a:r>
              <a:rPr lang="en-US" altLang="zh-TW" sz="1600" b="1" i="1" kern="1200" dirty="0">
                <a:solidFill>
                  <a:schemeClr val="tx1"/>
                </a:solidFill>
              </a:rPr>
              <a:t>Q</a:t>
            </a:r>
            <a:r>
              <a:rPr lang="zh-TW" altLang="en-US" sz="1600" kern="1200" dirty="0">
                <a:solidFill>
                  <a:schemeClr val="tx1"/>
                </a:solidFill>
              </a:rPr>
              <a:t>，接著 </a:t>
            </a:r>
            <a:r>
              <a:rPr lang="en-US" altLang="zh-TW" sz="1600" i="1" kern="1200" dirty="0">
                <a:solidFill>
                  <a:schemeClr val="tx1"/>
                </a:solidFill>
              </a:rPr>
              <a:t>Q </a:t>
            </a:r>
            <a:r>
              <a:rPr lang="zh-TW" altLang="en-US" sz="1600" kern="1200" dirty="0">
                <a:solidFill>
                  <a:schemeClr val="tx1"/>
                </a:solidFill>
              </a:rPr>
              <a:t>列為</a:t>
            </a:r>
            <a:r>
              <a:rPr lang="zh-TW" altLang="en-US" sz="1600" b="1" kern="1200" dirty="0">
                <a:solidFill>
                  <a:srgbClr val="0070C0"/>
                </a:solidFill>
              </a:rPr>
              <a:t>抽問的字母位置</a:t>
            </a:r>
            <a:r>
              <a:rPr lang="en-US" altLang="zh-TW" sz="1600" i="1" kern="1200" dirty="0">
                <a:solidFill>
                  <a:schemeClr val="tx1"/>
                </a:solidFill>
              </a:rPr>
              <a:t>X</a:t>
            </a:r>
            <a:r>
              <a:rPr lang="zh-TW" altLang="en-US" sz="1600" kern="1200" dirty="0">
                <a:solidFill>
                  <a:schemeClr val="tx1"/>
                </a:solidFill>
              </a:rPr>
              <a:t>（</a:t>
            </a:r>
            <a:r>
              <a:rPr lang="en-US" altLang="zh-TW" sz="1600" kern="1200" dirty="0">
                <a:solidFill>
                  <a:schemeClr val="tx1"/>
                </a:solidFill>
              </a:rPr>
              <a:t>1 </a:t>
            </a:r>
            <a:r>
              <a:rPr lang="zh-TW" altLang="en-US" sz="1600" kern="1200" dirty="0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lang="zh-TW" altLang="en-US" sz="1600" kern="1200" dirty="0">
                <a:solidFill>
                  <a:schemeClr val="tx1"/>
                </a:solidFill>
              </a:rPr>
              <a:t> </a:t>
            </a:r>
            <a:r>
              <a:rPr lang="en-US" altLang="zh-TW" sz="1600" i="1" kern="1200" dirty="0">
                <a:solidFill>
                  <a:schemeClr val="tx1"/>
                </a:solidFill>
              </a:rPr>
              <a:t>X </a:t>
            </a:r>
            <a:r>
              <a:rPr lang="zh-TW" altLang="en-US" sz="1600" kern="1200" dirty="0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lang="zh-TW" altLang="en-US" sz="1600" kern="1200" dirty="0">
                <a:solidFill>
                  <a:schemeClr val="tx1"/>
                </a:solidFill>
              </a:rPr>
              <a:t> </a:t>
            </a:r>
            <a:r>
              <a:rPr lang="en-US" altLang="zh-TW" sz="1600" i="1" kern="1200" dirty="0">
                <a:solidFill>
                  <a:schemeClr val="tx1"/>
                </a:solidFill>
              </a:rPr>
              <a:t>S</a:t>
            </a:r>
            <a:r>
              <a:rPr lang="zh-TW" altLang="en-US" sz="1600" kern="1200" dirty="0">
                <a:solidFill>
                  <a:schemeClr val="tx1"/>
                </a:solidFill>
              </a:rPr>
              <a:t>）。</a:t>
            </a:r>
          </a:p>
        </p:txBody>
      </p:sp>
      <p:sp>
        <p:nvSpPr>
          <p:cNvPr id="8" name="矩形 7"/>
          <p:cNvSpPr/>
          <p:nvPr/>
        </p:nvSpPr>
        <p:spPr>
          <a:xfrm>
            <a:off x="1659279" y="2404639"/>
            <a:ext cx="33507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</a:p>
          <a:p>
            <a:pPr algn="just"/>
            <a:r>
              <a:rPr lang="zh-TW" altLang="zh-TW" sz="1600" dirty="0"/>
              <a:t>對每筆資料請輸出</a:t>
            </a:r>
            <a:r>
              <a:rPr lang="en-US" altLang="zh-TW" sz="1600" b="1" dirty="0"/>
              <a:t>Q</a:t>
            </a:r>
            <a:r>
              <a:rPr lang="zh-TW" altLang="zh-TW" sz="1600" dirty="0"/>
              <a:t>列，</a:t>
            </a:r>
            <a:r>
              <a:rPr lang="zh-TW" altLang="zh-TW" sz="1600" dirty="0">
                <a:solidFill>
                  <a:schemeClr val="tx1"/>
                </a:solidFill>
              </a:rPr>
              <a:t>每列為</a:t>
            </a:r>
            <a:r>
              <a:rPr lang="zh-TW" altLang="zh-TW" sz="1600" b="1" dirty="0">
                <a:solidFill>
                  <a:srgbClr val="FF0000"/>
                </a:solidFill>
              </a:rPr>
              <a:t>該位置上之大寫字母</a:t>
            </a:r>
            <a:r>
              <a:rPr lang="zh-TW" altLang="zh-TW" sz="1600" dirty="0"/>
              <a:t>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681656"/>
              </p:ext>
            </p:extLst>
          </p:nvPr>
        </p:nvGraphicFramePr>
        <p:xfrm>
          <a:off x="5419859" y="2604055"/>
          <a:ext cx="2710608" cy="173736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36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2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17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輸入範例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CBA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ABCABCABC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lang="zh-TW" altLang="zh-TW" sz="1800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輸出範例</a:t>
                      </a:r>
                      <a:endParaRPr lang="en-US" altLang="zh-TW" sz="16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</a:t>
                      </a:r>
                    </a:p>
                    <a:p>
                      <a:r>
                        <a:rPr lang="en-US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</a:t>
                      </a:r>
                    </a:p>
                    <a:p>
                      <a:r>
                        <a:rPr lang="en-US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</a:p>
                    <a:p>
                      <a:r>
                        <a:rPr lang="en-US" alt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2" descr="C:\Users\鄭\Desktop\TOI推廣\11-13\20798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412" y="3451079"/>
            <a:ext cx="891863" cy="89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D008441-26E7-4F4D-9930-415EC6CF9905}"/>
              </a:ext>
            </a:extLst>
          </p:cNvPr>
          <p:cNvSpPr/>
          <p:nvPr/>
        </p:nvSpPr>
        <p:spPr>
          <a:xfrm>
            <a:off x="4919327" y="571141"/>
            <a:ext cx="35044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Icon made by </a:t>
            </a:r>
            <a:r>
              <a:rPr lang="en-US" altLang="zh-TW" sz="1200" dirty="0" err="1"/>
              <a:t>smalllikeart</a:t>
            </a:r>
            <a:r>
              <a:rPr lang="zh-TW" altLang="en-US" sz="1200" dirty="0"/>
              <a:t> </a:t>
            </a:r>
            <a:r>
              <a:rPr lang="en-US" altLang="zh-TW" sz="1200" dirty="0"/>
              <a:t>from </a:t>
            </a:r>
            <a:r>
              <a:rPr lang="en-US" altLang="zh-TW" sz="1200" dirty="0">
                <a:hlinkClick r:id="rId4"/>
              </a:rPr>
              <a:t>www.flaticon.com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4893957" y="610886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893957" y="1636940"/>
            <a:ext cx="3234300" cy="237061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重點一   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TW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資料結構</a:t>
            </a:r>
            <a:endParaRPr lang="en-US" altLang="zh-TW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重點二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rtl="0"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counting sort</a:t>
            </a:r>
          </a:p>
          <a:p>
            <a:pPr marL="357188" lvl="0" indent="-357188" rtl="0">
              <a:lnSpc>
                <a:spcPts val="3000"/>
              </a:lnSpc>
              <a:spcBef>
                <a:spcPts val="0"/>
              </a:spcBef>
              <a:buAutoNum type="arabicPeriod" startAt="3"/>
            </a:pPr>
            <a:r>
              <a:rPr lang="zh-TW" altLang="en-US" b="1" dirty="0"/>
              <a:t> 重點三</a:t>
            </a:r>
            <a:endParaRPr lang="en-US" altLang="zh-TW" b="1" dirty="0"/>
          </a:p>
          <a:p>
            <a:pPr lvl="0" rtl="0">
              <a:lnSpc>
                <a:spcPts val="3000"/>
              </a:lnSpc>
              <a:spcBef>
                <a:spcPts val="0"/>
              </a:spcBef>
            </a:pPr>
            <a:r>
              <a:rPr lang="en-US" altLang="zh-TW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zh-TW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二分搜</a:t>
            </a:r>
            <a:endParaRPr lang="en-US" altLang="zh-TW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rtl="0">
              <a:lnSpc>
                <a:spcPts val="3000"/>
              </a:lnSpc>
              <a:spcBef>
                <a:spcPts val="0"/>
              </a:spcBef>
              <a:buNone/>
            </a:pP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6" name="矩形 5"/>
          <p:cNvSpPr/>
          <p:nvPr/>
        </p:nvSpPr>
        <p:spPr>
          <a:xfrm>
            <a:off x="4533579" y="4224837"/>
            <a:ext cx="40847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/>
              <a:t>smalllikeart</a:t>
            </a:r>
            <a:r>
              <a:rPr lang="zh-TW" altLang="en-US" dirty="0"/>
              <a:t> </a:t>
            </a:r>
            <a:r>
              <a:rPr lang="en-US" altLang="zh-TW" dirty="0"/>
              <a:t>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34" y="1349994"/>
            <a:ext cx="2443511" cy="244351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鄭\Desktop\TOI推廣\11-13\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39" y="3030357"/>
            <a:ext cx="4548187" cy="9048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map</a:t>
            </a:r>
            <a:r>
              <a:rPr kumimoji="1" lang="zh-TW" altLang="en-US" sz="2400" dirty="0"/>
              <a:t>資料結構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821846" y="1525718"/>
            <a:ext cx="6351129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因為排序方式為題目規定，倘若要進行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counting sort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對應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資料結構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可以方便我們處理字母的順序，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將字母對應到其在規則的位置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，方便我們在後面進行排序時使用。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830A5C-7928-F340-A4B4-31E2185DA0FB}"/>
              </a:ext>
            </a:extLst>
          </p:cNvPr>
          <p:cNvSpPr/>
          <p:nvPr/>
        </p:nvSpPr>
        <p:spPr>
          <a:xfrm>
            <a:off x="1821846" y="2482641"/>
            <a:ext cx="14991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範例程式</a:t>
            </a:r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7FBDC6-2FC3-9947-936A-F99E2DC9393E}"/>
              </a:ext>
            </a:extLst>
          </p:cNvPr>
          <p:cNvSpPr/>
          <p:nvPr/>
        </p:nvSpPr>
        <p:spPr>
          <a:xfrm>
            <a:off x="5487624" y="2676291"/>
            <a:ext cx="2765501" cy="307777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2060"/>
                </a:solidFill>
              </a:rPr>
              <a:t>map</a:t>
            </a:r>
            <a:r>
              <a:rPr lang="zh-TW" altLang="en-US" b="1" dirty="0">
                <a:solidFill>
                  <a:srgbClr val="002060"/>
                </a:solidFill>
              </a:rPr>
              <a:t>宣告，一個</a:t>
            </a:r>
            <a:r>
              <a:rPr lang="en-US" altLang="zh-TW" b="1" dirty="0">
                <a:solidFill>
                  <a:srgbClr val="002060"/>
                </a:solidFill>
              </a:rPr>
              <a:t>char</a:t>
            </a:r>
            <a:r>
              <a:rPr lang="zh-TW" altLang="en-US" b="1" dirty="0">
                <a:solidFill>
                  <a:srgbClr val="002060"/>
                </a:solidFill>
              </a:rPr>
              <a:t>對應一個</a:t>
            </a:r>
            <a:r>
              <a:rPr lang="en-US" altLang="zh-TW" b="1" dirty="0" err="1">
                <a:solidFill>
                  <a:srgbClr val="002060"/>
                </a:solidFill>
              </a:rPr>
              <a:t>int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839DD9-BD40-B146-9B66-284391D68731}"/>
              </a:ext>
            </a:extLst>
          </p:cNvPr>
          <p:cNvSpPr/>
          <p:nvPr/>
        </p:nvSpPr>
        <p:spPr>
          <a:xfrm>
            <a:off x="5517806" y="4032580"/>
            <a:ext cx="2669320" cy="307777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00B050"/>
                </a:solidFill>
              </a:rPr>
              <a:t>字母順序對應，</a:t>
            </a:r>
            <a:r>
              <a:rPr lang="en-US" altLang="zh-TW" b="1" dirty="0">
                <a:solidFill>
                  <a:srgbClr val="00B050"/>
                </a:solidFill>
              </a:rPr>
              <a:t>m[ char ] = </a:t>
            </a:r>
            <a:r>
              <a:rPr lang="en-US" altLang="zh-TW" b="1" dirty="0" err="1">
                <a:solidFill>
                  <a:srgbClr val="00B050"/>
                </a:solidFill>
              </a:rPr>
              <a:t>int</a:t>
            </a:r>
            <a:r>
              <a:rPr lang="en-US" altLang="zh-TW" b="1" dirty="0">
                <a:solidFill>
                  <a:srgbClr val="00B050"/>
                </a:solidFill>
              </a:rPr>
              <a:t> 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850F2B63-DF26-6646-A423-39734980E5A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599071" y="2830180"/>
            <a:ext cx="888553" cy="33566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38727041-4F2B-2F40-9227-99A8F06FB35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952639" y="3629141"/>
            <a:ext cx="565167" cy="5573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4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鄭\Desktop\TOI推廣\11-13\coun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947" y="3434626"/>
            <a:ext cx="4633912" cy="92868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Counting sort</a:t>
            </a:r>
            <a:endParaRPr kumimoji="1"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6F5BF7-EC4E-49AD-86CE-1C639AD16261}"/>
              </a:ext>
            </a:extLst>
          </p:cNvPr>
          <p:cNvSpPr/>
          <p:nvPr/>
        </p:nvSpPr>
        <p:spPr>
          <a:xfrm>
            <a:off x="1692947" y="1449636"/>
            <a:ext cx="6570086" cy="156966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有了</a:t>
            </a:r>
            <a:r>
              <a:rPr lang="en-US" altLang="zh-TW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協助我們對應字母與順序後，因為</a:t>
            </a:r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字串長度相當大，無法使用一般</a:t>
            </a:r>
            <a:r>
              <a:rPr lang="en-US" altLang="zh-TW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sort</a:t>
            </a:r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的方法進行</a:t>
            </a:r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，且我們已知字串內最多只會出現</a:t>
            </a:r>
            <a:r>
              <a:rPr lang="en-US" altLang="zh-TW" sz="1600" b="1" dirty="0">
                <a:ln w="0"/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26</a:t>
            </a:r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個字母，所以我們可以</a:t>
            </a:r>
            <a:r>
              <a:rPr lang="zh-TW" altLang="en-US" sz="16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16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counting sort</a:t>
            </a:r>
            <a:r>
              <a:rPr lang="zh-TW" altLang="en-US" sz="16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來完成</a:t>
            </a:r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160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創建一個</a:t>
            </a:r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足夠存入字串中字母的陣列</a:t>
            </a:r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，以</a:t>
            </a:r>
            <a:r>
              <a:rPr lang="zh-TW" altLang="en-US" sz="16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線性的方式掃過字串，將對應字母的陣列位置加一。</a:t>
            </a:r>
            <a:endParaRPr lang="en-US" altLang="zh-TW" sz="1600" b="1" dirty="0">
              <a:ln w="0"/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EC43473-DEAC-634A-A4C7-40C0AB9A9089}"/>
              </a:ext>
            </a:extLst>
          </p:cNvPr>
          <p:cNvSpPr/>
          <p:nvPr/>
        </p:nvSpPr>
        <p:spPr>
          <a:xfrm>
            <a:off x="1642843" y="3094650"/>
            <a:ext cx="14991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範例程式</a:t>
            </a:r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7FBDC6-2FC3-9947-936A-F99E2DC9393E}"/>
              </a:ext>
            </a:extLst>
          </p:cNvPr>
          <p:cNvSpPr/>
          <p:nvPr/>
        </p:nvSpPr>
        <p:spPr>
          <a:xfrm>
            <a:off x="4487165" y="3091313"/>
            <a:ext cx="1082348" cy="307777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</a:rPr>
              <a:t>計算用陣列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6839DD9-BD40-B146-9B66-284391D68731}"/>
              </a:ext>
            </a:extLst>
          </p:cNvPr>
          <p:cNvSpPr/>
          <p:nvPr/>
        </p:nvSpPr>
        <p:spPr>
          <a:xfrm>
            <a:off x="6462540" y="3624650"/>
            <a:ext cx="1800493" cy="73866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00B050"/>
                </a:solidFill>
              </a:rPr>
              <a:t>利用</a:t>
            </a:r>
            <a:r>
              <a:rPr lang="en-US" altLang="zh-TW" b="1" dirty="0">
                <a:solidFill>
                  <a:srgbClr val="00B050"/>
                </a:solidFill>
              </a:rPr>
              <a:t>map</a:t>
            </a:r>
            <a:r>
              <a:rPr lang="zh-TW" altLang="en-US" b="1" dirty="0">
                <a:solidFill>
                  <a:srgbClr val="00B050"/>
                </a:solidFill>
              </a:rPr>
              <a:t>協助將字母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zh-TW" altLang="en-US" b="1" dirty="0">
                <a:solidFill>
                  <a:srgbClr val="00B050"/>
                </a:solidFill>
              </a:rPr>
              <a:t>轉換為規則上的順序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zh-TW" altLang="en-US" b="1" dirty="0">
                <a:solidFill>
                  <a:srgbClr val="00B050"/>
                </a:solidFill>
              </a:rPr>
              <a:t>並且將該位置</a:t>
            </a:r>
            <a:r>
              <a:rPr lang="en-US" altLang="zh-TW" b="1" dirty="0">
                <a:solidFill>
                  <a:srgbClr val="00B050"/>
                </a:solidFill>
              </a:rPr>
              <a:t>+1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cxnSp>
        <p:nvCxnSpPr>
          <p:cNvPr id="16" name="直線箭頭接點 8">
            <a:extLst>
              <a:ext uri="{FF2B5EF4-FFF2-40B4-BE49-F238E27FC236}">
                <a16:creationId xmlns:a16="http://schemas.microsoft.com/office/drawing/2014/main" id="{850F2B63-DF26-6646-A423-39734980E5AD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933952" y="3245202"/>
            <a:ext cx="553213" cy="3595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0">
            <a:extLst>
              <a:ext uri="{FF2B5EF4-FFF2-40B4-BE49-F238E27FC236}">
                <a16:creationId xmlns:a16="http://schemas.microsoft.com/office/drawing/2014/main" id="{38727041-4F2B-2F40-9227-99A8F06FB35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572000" y="3993982"/>
            <a:ext cx="1890540" cy="261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75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鄭\Desktop\TOI推廣\11-13\lowerbou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613" y="2804762"/>
            <a:ext cx="5511593" cy="103598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二分搜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821846" y="1525718"/>
            <a:ext cx="6351129" cy="5847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count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陣列累加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後即可得到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每個字母按照排序後的最後字母的位置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，這裡我們使用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二分搜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lower_bound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加快運算速度。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830A5C-7928-F340-A4B4-31E2185DA0FB}"/>
              </a:ext>
            </a:extLst>
          </p:cNvPr>
          <p:cNvSpPr/>
          <p:nvPr/>
        </p:nvSpPr>
        <p:spPr>
          <a:xfrm>
            <a:off x="1821846" y="2371593"/>
            <a:ext cx="14991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範例程式</a:t>
            </a:r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7FBDC6-2FC3-9947-936A-F99E2DC9393E}"/>
              </a:ext>
            </a:extLst>
          </p:cNvPr>
          <p:cNvSpPr/>
          <p:nvPr/>
        </p:nvSpPr>
        <p:spPr>
          <a:xfrm>
            <a:off x="4890949" y="3900905"/>
            <a:ext cx="3483646" cy="52322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00B050"/>
                </a:solidFill>
              </a:rPr>
              <a:t>二分搜，</a:t>
            </a:r>
            <a:r>
              <a:rPr lang="en-US" altLang="zh-TW" b="1" dirty="0" err="1">
                <a:solidFill>
                  <a:srgbClr val="00B050"/>
                </a:solidFill>
              </a:rPr>
              <a:t>lower_bound</a:t>
            </a:r>
            <a:r>
              <a:rPr lang="en-US" altLang="zh-TW" b="1" dirty="0">
                <a:solidFill>
                  <a:srgbClr val="00B050"/>
                </a:solidFill>
              </a:rPr>
              <a:t>(</a:t>
            </a:r>
            <a:r>
              <a:rPr lang="en-US" altLang="zh-TW" b="1" dirty="0" err="1">
                <a:solidFill>
                  <a:srgbClr val="00B050"/>
                </a:solidFill>
              </a:rPr>
              <a:t>begin,end,value</a:t>
            </a:r>
            <a:r>
              <a:rPr lang="en-US" altLang="zh-TW" b="1" dirty="0">
                <a:solidFill>
                  <a:srgbClr val="00B050"/>
                </a:solidFill>
              </a:rPr>
              <a:t>)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回傳第一個≥</a:t>
            </a:r>
            <a:r>
              <a:rPr lang="en-US" altLang="zh-TW" b="1" dirty="0">
                <a:solidFill>
                  <a:srgbClr val="00B050"/>
                </a:solidFill>
              </a:rPr>
              <a:t>value</a:t>
            </a:r>
            <a:r>
              <a:rPr lang="zh-TW" altLang="en-US" b="1" dirty="0">
                <a:solidFill>
                  <a:srgbClr val="00B050"/>
                </a:solidFill>
              </a:rPr>
              <a:t>的</a:t>
            </a:r>
            <a:r>
              <a:rPr lang="en-US" altLang="zh-TW" b="1" dirty="0">
                <a:solidFill>
                  <a:srgbClr val="00B050"/>
                </a:solidFill>
              </a:rPr>
              <a:t>”</a:t>
            </a:r>
            <a:r>
              <a:rPr lang="zh-TW" altLang="en-US" b="1" dirty="0">
                <a:solidFill>
                  <a:srgbClr val="00B050"/>
                </a:solidFill>
              </a:rPr>
              <a:t>位置</a:t>
            </a:r>
            <a:r>
              <a:rPr lang="en-US" altLang="zh-TW" b="1" dirty="0">
                <a:solidFill>
                  <a:srgbClr val="00B050"/>
                </a:solidFill>
              </a:rPr>
              <a:t>”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850F2B63-DF26-6646-A423-39734980E5AD}"/>
              </a:ext>
            </a:extLst>
          </p:cNvPr>
          <p:cNvCxnSpPr>
            <a:cxnSpLocks/>
            <a:endCxn id="3074" idx="2"/>
          </p:cNvCxnSpPr>
          <p:nvPr/>
        </p:nvCxnSpPr>
        <p:spPr>
          <a:xfrm>
            <a:off x="4997409" y="3450948"/>
            <a:ext cx="1" cy="38980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D52FF563-6A39-8048-AD11-DF675BE72A1F}"/>
              </a:ext>
            </a:extLst>
          </p:cNvPr>
          <p:cNvCxnSpPr/>
          <p:nvPr/>
        </p:nvCxnSpPr>
        <p:spPr>
          <a:xfrm>
            <a:off x="3569918" y="3450948"/>
            <a:ext cx="3244241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68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範例程式</a:t>
            </a:r>
            <a:endParaRPr kumimoji="1" lang="zh-TW" altLang="en-US" sz="2400" dirty="0"/>
          </a:p>
        </p:txBody>
      </p:sp>
      <p:pic>
        <p:nvPicPr>
          <p:cNvPr id="2050" name="Picture 2" descr="C:\Users\鄭\Desktop\TOI推廣\11-13\TO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28" y="527830"/>
            <a:ext cx="3504299" cy="178288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鄭\Desktop\TOI推廣\11-13\TOI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28" y="2373349"/>
            <a:ext cx="4878917" cy="211340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780030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2682</TotalTime>
  <Words>512</Words>
  <Application>Microsoft Macintosh PowerPoint</Application>
  <PresentationFormat>如螢幕大小 (16:9)</PresentationFormat>
  <Paragraphs>59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Microsoft JhengHei</vt:lpstr>
      <vt:lpstr>Microsoft JhengHei</vt:lpstr>
      <vt:lpstr>Tinos</vt:lpstr>
      <vt:lpstr>Arial</vt:lpstr>
      <vt:lpstr>Wingdings</vt:lpstr>
      <vt:lpstr>Quintus template</vt:lpstr>
      <vt:lpstr>TOI推廣計畫 解題-字母排序</vt:lpstr>
      <vt:lpstr>PowerPoint 簡報</vt:lpstr>
      <vt:lpstr>PowerPoint 簡報</vt:lpstr>
      <vt:lpstr>解題重點:</vt:lpstr>
      <vt:lpstr>map資料結構</vt:lpstr>
      <vt:lpstr>Counting sort</vt:lpstr>
      <vt:lpstr>二分搜</vt:lpstr>
      <vt:lpstr>範例程式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TOI推廣計畫 解題-題目</dc:title>
  <cp:lastModifiedBy>妤涓 蔡</cp:lastModifiedBy>
  <cp:revision>164</cp:revision>
  <cp:lastPrinted>2019-04-10T12:19:35Z</cp:lastPrinted>
  <dcterms:modified xsi:type="dcterms:W3CDTF">2019-11-27T14:21:04Z</dcterms:modified>
</cp:coreProperties>
</file>