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74" r:id="rId6"/>
    <p:sldId id="307" r:id="rId7"/>
    <p:sldId id="311" r:id="rId8"/>
    <p:sldId id="312" r:id="rId9"/>
    <p:sldId id="313" r:id="rId10"/>
    <p:sldId id="31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307"/>
            <p14:sldId id="311"/>
            <p14:sldId id="312"/>
            <p14:sldId id="31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8"/>
    <p:restoredTop sz="81456" autoAdjust="0"/>
  </p:normalViewPr>
  <p:slideViewPr>
    <p:cSldViewPr snapToGrid="0">
      <p:cViewPr varScale="1">
        <p:scale>
          <a:sx n="99" d="100"/>
          <a:sy n="99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潛水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690547" y="4106380"/>
            <a:ext cx="3797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Eucalyp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B11AA0-19FA-A74E-B6C8-7379399E2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365" y="1380203"/>
            <a:ext cx="2318465" cy="2318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範例程式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5863"/>
          <a:stretch/>
        </p:blipFill>
        <p:spPr>
          <a:xfrm>
            <a:off x="946285" y="1562500"/>
            <a:ext cx="2328793" cy="28616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56" y="644978"/>
            <a:ext cx="2214623" cy="3779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0526DD-BD13-4047-90DA-293C98A77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42"/>
          <a:stretch/>
        </p:blipFill>
        <p:spPr>
          <a:xfrm>
            <a:off x="3383836" y="1562500"/>
            <a:ext cx="2690562" cy="28616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78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11" name="矩形 10"/>
          <p:cNvSpPr/>
          <p:nvPr/>
        </p:nvSpPr>
        <p:spPr>
          <a:xfrm>
            <a:off x="1643743" y="715917"/>
            <a:ext cx="655319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buSzPts val="1400"/>
              <a:defRPr/>
            </a:pPr>
            <a:r>
              <a:rPr lang="zh-TW" altLang="en-US" sz="1800" b="1" kern="1200" dirty="0">
                <a:solidFill>
                  <a:schemeClr val="tx1"/>
                </a:solidFill>
              </a:rPr>
              <a:t>小軒是一個熱愛潛水的人，他趁著放暑假的時間去澎湖潛水。</a:t>
            </a:r>
            <a:endParaRPr lang="en-US" altLang="zh-TW" sz="1800" b="1" kern="1200" dirty="0">
              <a:solidFill>
                <a:schemeClr val="tx1"/>
              </a:solidFill>
            </a:endParaRPr>
          </a:p>
          <a:p>
            <a:pPr lvl="0" algn="just" hangingPunct="0">
              <a:buSzPts val="1400"/>
              <a:defRPr/>
            </a:pPr>
            <a:r>
              <a:rPr lang="zh-TW" altLang="en-US" sz="1800" b="1" kern="1200" dirty="0">
                <a:solidFill>
                  <a:schemeClr val="tx1"/>
                </a:solidFill>
              </a:rPr>
              <a:t>澎湖由許多小島組成，小軒今天想從</a:t>
            </a:r>
            <a:r>
              <a:rPr lang="en-US" altLang="zh-TW" sz="1800" b="1" i="1" kern="1200" dirty="0">
                <a:solidFill>
                  <a:schemeClr val="tx1"/>
                </a:solidFill>
              </a:rPr>
              <a:t>A</a:t>
            </a:r>
            <a:r>
              <a:rPr lang="zh-TW" altLang="en-US" sz="1800" b="1" kern="1200" dirty="0">
                <a:solidFill>
                  <a:schemeClr val="tx1"/>
                </a:solidFill>
              </a:rPr>
              <a:t>島經由潛水的方式到</a:t>
            </a:r>
            <a:r>
              <a:rPr lang="en-US" altLang="zh-TW" sz="1800" b="1" i="1" kern="1200" dirty="0">
                <a:solidFill>
                  <a:schemeClr val="tx1"/>
                </a:solidFill>
              </a:rPr>
              <a:t>B</a:t>
            </a:r>
            <a:r>
              <a:rPr lang="zh-TW" altLang="en-US" sz="1800" b="1" kern="1200" dirty="0">
                <a:solidFill>
                  <a:schemeClr val="tx1"/>
                </a:solidFill>
              </a:rPr>
              <a:t>島。潛水需要背著氧氣筒，而小軒不想浪費力氣去背過重的氧氣筒，他希望氧氣筒的容量夠用就好。小島間的距離有長有短，需要花費的氧氣量也不同，但有些島之間不能由潛水來移動；每抵達一座島就可以把氧氣筒重新裝滿。</a:t>
            </a:r>
            <a:endParaRPr lang="en-US" altLang="zh-TW" sz="1800" b="1" kern="1200" dirty="0">
              <a:solidFill>
                <a:schemeClr val="tx1"/>
              </a:solidFill>
            </a:endParaRPr>
          </a:p>
          <a:p>
            <a:pPr lvl="0" algn="just" hangingPunct="0">
              <a:buSzPts val="1400"/>
              <a:defRPr/>
            </a:pPr>
            <a:endParaRPr lang="en-US" altLang="zh-TW" sz="500" b="1" kern="1200" dirty="0">
              <a:solidFill>
                <a:schemeClr val="tx1"/>
              </a:solidFill>
            </a:endParaRPr>
          </a:p>
          <a:p>
            <a:pPr lvl="0" algn="just" hangingPunct="0">
              <a:buSzPts val="1400"/>
              <a:defRPr/>
            </a:pPr>
            <a:r>
              <a:rPr lang="zh-TW" altLang="en-US" sz="1800" b="1" kern="1200" dirty="0">
                <a:solidFill>
                  <a:srgbClr val="FF0000"/>
                </a:solidFill>
              </a:rPr>
              <a:t>請你幫小軒算出他最少要背多少容量的氧氣筒才能讓他順利從</a:t>
            </a:r>
            <a:r>
              <a:rPr lang="en-US" altLang="zh-TW" sz="1800" b="1" i="1" kern="1200" dirty="0">
                <a:solidFill>
                  <a:srgbClr val="FF0000"/>
                </a:solidFill>
              </a:rPr>
              <a:t>A</a:t>
            </a:r>
            <a:r>
              <a:rPr lang="zh-TW" altLang="en-US" sz="1800" b="1" kern="1200" dirty="0">
                <a:solidFill>
                  <a:srgbClr val="FF0000"/>
                </a:solidFill>
              </a:rPr>
              <a:t>島潛水抵達</a:t>
            </a:r>
            <a:r>
              <a:rPr lang="en-US" altLang="zh-TW" sz="1800" b="1" i="1" kern="1200" dirty="0">
                <a:solidFill>
                  <a:srgbClr val="FF0000"/>
                </a:solidFill>
              </a:rPr>
              <a:t>B</a:t>
            </a:r>
            <a:r>
              <a:rPr lang="zh-TW" altLang="en-US" sz="1800" b="1" kern="1200" dirty="0">
                <a:solidFill>
                  <a:srgbClr val="FF0000"/>
                </a:solidFill>
              </a:rPr>
              <a:t>島。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008441-26E7-4F4D-9930-415EC6CF9905}"/>
              </a:ext>
            </a:extLst>
          </p:cNvPr>
          <p:cNvSpPr/>
          <p:nvPr/>
        </p:nvSpPr>
        <p:spPr>
          <a:xfrm>
            <a:off x="3576193" y="4119949"/>
            <a:ext cx="3249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Freepik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3"/>
              </a:rPr>
              <a:t>www.flaticon.com</a:t>
            </a:r>
            <a:endParaRPr lang="zh-TW" altLang="en-US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BEA7CE-578B-0343-934F-92B3DDB32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802" y="3025809"/>
            <a:ext cx="1371139" cy="13711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733558"/>
            <a:ext cx="664285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en-US" sz="1600" kern="1200" dirty="0">
                <a:solidFill>
                  <a:schemeClr val="tx1"/>
                </a:solidFill>
              </a:rPr>
              <a:t>第一列有</a:t>
            </a:r>
            <a:r>
              <a:rPr lang="zh-TW" altLang="en-US" sz="1600" b="1" kern="1200" dirty="0">
                <a:solidFill>
                  <a:schemeClr val="tx1"/>
                </a:solidFill>
              </a:rPr>
              <a:t>兩個整數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N</a:t>
            </a:r>
            <a:r>
              <a:rPr lang="zh-TW" altLang="en-US" sz="1600" b="1" kern="1200" dirty="0">
                <a:solidFill>
                  <a:schemeClr val="tx1"/>
                </a:solidFill>
              </a:rPr>
              <a:t>與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M</a:t>
            </a:r>
            <a:r>
              <a:rPr lang="zh-TW" altLang="en-US" sz="1600" b="1" kern="1200" dirty="0">
                <a:solidFill>
                  <a:schemeClr val="tx1"/>
                </a:solidFill>
              </a:rPr>
              <a:t>（</a:t>
            </a:r>
            <a:r>
              <a:rPr lang="en-US" altLang="zh-TW" sz="1600" b="1" kern="1200" dirty="0">
                <a:solidFill>
                  <a:schemeClr val="tx1"/>
                </a:solidFill>
              </a:rPr>
              <a:t>2 </a:t>
            </a:r>
            <a:r>
              <a:rPr lang="zh-TW" altLang="en-US" sz="1600" b="1" kern="12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N </a:t>
            </a:r>
            <a:r>
              <a:rPr lang="zh-TW" altLang="en-US" sz="1600" b="1" kern="12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en-US" altLang="zh-TW" sz="1600" b="1" kern="1200" dirty="0">
                <a:solidFill>
                  <a:schemeClr val="tx1"/>
                </a:solidFill>
              </a:rPr>
              <a:t>500</a:t>
            </a:r>
            <a:r>
              <a:rPr lang="zh-TW" altLang="en-US" sz="1600" b="1" kern="1200" dirty="0">
                <a:solidFill>
                  <a:schemeClr val="tx1"/>
                </a:solidFill>
              </a:rPr>
              <a:t>、</a:t>
            </a:r>
            <a:r>
              <a:rPr lang="en-US" altLang="zh-TW" sz="1600" b="1" kern="1200" dirty="0">
                <a:solidFill>
                  <a:schemeClr val="tx1"/>
                </a:solidFill>
              </a:rPr>
              <a:t>0 </a:t>
            </a:r>
            <a:r>
              <a:rPr lang="zh-TW" altLang="en-US" sz="1600" b="1" kern="12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M </a:t>
            </a:r>
            <a:r>
              <a:rPr lang="zh-TW" altLang="en-US" sz="1600" b="1" kern="12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N</a:t>
            </a:r>
            <a:r>
              <a:rPr lang="en-US" altLang="zh-TW" sz="1600" b="1" kern="1200" dirty="0">
                <a:solidFill>
                  <a:schemeClr val="tx1"/>
                </a:solidFill>
              </a:rPr>
              <a:t>(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N</a:t>
            </a:r>
            <a:r>
              <a:rPr lang="zh-TW" altLang="en-US" sz="1600" b="1" kern="1200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altLang="zh-TW" sz="1600" b="1" kern="1200" dirty="0">
                <a:solidFill>
                  <a:schemeClr val="tx1"/>
                </a:solidFill>
              </a:rPr>
              <a:t>1)/2</a:t>
            </a:r>
            <a:r>
              <a:rPr lang="zh-TW" altLang="en-US" sz="1600" b="1" kern="1200" dirty="0">
                <a:solidFill>
                  <a:schemeClr val="tx1"/>
                </a:solidFill>
              </a:rPr>
              <a:t>）</a:t>
            </a:r>
            <a:r>
              <a:rPr lang="zh-TW" altLang="en-US" sz="1600" kern="1200" dirty="0">
                <a:solidFill>
                  <a:schemeClr val="tx1"/>
                </a:solidFill>
              </a:rPr>
              <a:t>，代表有</a:t>
            </a:r>
            <a:r>
              <a:rPr lang="en-US" altLang="zh-TW" sz="1600" b="1" i="1" kern="1200" dirty="0">
                <a:solidFill>
                  <a:srgbClr val="0070C0"/>
                </a:solidFill>
              </a:rPr>
              <a:t>N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座小島以及</a:t>
            </a:r>
            <a:r>
              <a:rPr lang="en-US" altLang="zh-TW" sz="1600" b="1" i="1" kern="1200" dirty="0">
                <a:solidFill>
                  <a:srgbClr val="0070C0"/>
                </a:solidFill>
              </a:rPr>
              <a:t>M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條潛水路徑</a:t>
            </a:r>
            <a:r>
              <a:rPr lang="zh-TW" altLang="en-US" sz="1600" kern="1200" dirty="0">
                <a:solidFill>
                  <a:schemeClr val="tx1"/>
                </a:solidFill>
              </a:rPr>
              <a:t>，小島的編號為</a:t>
            </a:r>
            <a:r>
              <a:rPr lang="en-US" altLang="zh-TW" sz="1600" kern="1200" dirty="0">
                <a:solidFill>
                  <a:schemeClr val="tx1"/>
                </a:solidFill>
              </a:rPr>
              <a:t>0</a:t>
            </a:r>
            <a:r>
              <a:rPr lang="zh-TW" altLang="en-US" sz="1600" kern="1200" dirty="0">
                <a:solidFill>
                  <a:schemeClr val="tx1"/>
                </a:solidFill>
              </a:rPr>
              <a:t>～</a:t>
            </a:r>
            <a:r>
              <a:rPr lang="en-US" altLang="zh-TW" sz="1600" i="1" kern="1200" dirty="0">
                <a:solidFill>
                  <a:schemeClr val="tx1"/>
                </a:solidFill>
              </a:rPr>
              <a:t>N</a:t>
            </a:r>
            <a:r>
              <a:rPr lang="zh-TW" altLang="en-US" sz="1600" kern="1200" dirty="0">
                <a:solidFill>
                  <a:schemeClr val="tx1"/>
                </a:solidFill>
              </a:rPr>
              <a:t>－</a:t>
            </a:r>
            <a:r>
              <a:rPr lang="en-US" altLang="zh-TW" sz="1600" kern="1200" dirty="0">
                <a:solidFill>
                  <a:schemeClr val="tx1"/>
                </a:solidFill>
              </a:rPr>
              <a:t>1</a:t>
            </a:r>
            <a:r>
              <a:rPr lang="zh-TW" altLang="en-US" sz="1600" kern="1200" dirty="0">
                <a:solidFill>
                  <a:schemeClr val="tx1"/>
                </a:solidFill>
              </a:rPr>
              <a:t>。</a:t>
            </a:r>
            <a:r>
              <a:rPr lang="zh-TW" altLang="en-US" sz="1600" b="1" kern="1200" dirty="0">
                <a:solidFill>
                  <a:schemeClr val="tx1"/>
                </a:solidFill>
              </a:rPr>
              <a:t>接下去有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M</a:t>
            </a:r>
            <a:r>
              <a:rPr lang="zh-TW" altLang="en-US" sz="1600" b="1" kern="1200" dirty="0">
                <a:solidFill>
                  <a:schemeClr val="tx1"/>
                </a:solidFill>
              </a:rPr>
              <a:t>列</a:t>
            </a:r>
            <a:r>
              <a:rPr lang="zh-TW" altLang="en-US" sz="1600" kern="1200" dirty="0">
                <a:solidFill>
                  <a:schemeClr val="tx1"/>
                </a:solidFill>
              </a:rPr>
              <a:t>，代表</a:t>
            </a:r>
            <a:r>
              <a:rPr lang="zh-TW" altLang="en-US" sz="1600" b="1" kern="1200" dirty="0">
                <a:solidFill>
                  <a:srgbClr val="FF0000"/>
                </a:solidFill>
              </a:rPr>
              <a:t>島與島之間移動所需花費的氧氣量</a:t>
            </a:r>
            <a:r>
              <a:rPr lang="zh-TW" altLang="en-US" sz="1600" kern="1200" dirty="0">
                <a:solidFill>
                  <a:schemeClr val="tx1"/>
                </a:solidFill>
              </a:rPr>
              <a:t>；每列有</a:t>
            </a:r>
            <a:r>
              <a:rPr lang="zh-TW" altLang="en-US" sz="1600" b="1" kern="1200" dirty="0">
                <a:solidFill>
                  <a:schemeClr val="tx1"/>
                </a:solidFill>
              </a:rPr>
              <a:t>三個整數</a:t>
            </a:r>
            <a:r>
              <a:rPr lang="zh-TW" altLang="en-US" sz="1600" kern="1200" dirty="0">
                <a:solidFill>
                  <a:schemeClr val="tx1"/>
                </a:solidFill>
              </a:rPr>
              <a:t>，</a:t>
            </a:r>
            <a:r>
              <a:rPr lang="zh-TW" alt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前兩個整數為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島的編號，</a:t>
            </a:r>
            <a:r>
              <a:rPr lang="zh-TW" altLang="en-US" sz="1600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第三個整數為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兩個島之間潛水移動需要的氧氣量</a:t>
            </a:r>
            <a:r>
              <a:rPr lang="en-US" altLang="zh-TW" sz="1600" b="1" i="1" kern="1200" dirty="0">
                <a:solidFill>
                  <a:srgbClr val="0070C0"/>
                </a:solidFill>
              </a:rPr>
              <a:t>W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 </a:t>
            </a:r>
            <a:r>
              <a:rPr lang="en-US" altLang="zh-TW" sz="1600" b="1" kern="1200" dirty="0">
                <a:solidFill>
                  <a:srgbClr val="0070C0"/>
                </a:solidFill>
              </a:rPr>
              <a:t>(2 </a:t>
            </a:r>
            <a:r>
              <a:rPr lang="zh-TW" altLang="en-US" sz="1600" b="1" kern="1200" dirty="0">
                <a:solidFill>
                  <a:srgbClr val="0070C0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 </a:t>
            </a:r>
            <a:r>
              <a:rPr lang="en-US" altLang="zh-TW" sz="1600" b="1" i="1" kern="1200" dirty="0">
                <a:solidFill>
                  <a:srgbClr val="0070C0"/>
                </a:solidFill>
              </a:rPr>
              <a:t>W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 </a:t>
            </a:r>
            <a:r>
              <a:rPr lang="zh-TW" altLang="en-US" sz="1600" b="1" kern="1200" dirty="0">
                <a:solidFill>
                  <a:srgbClr val="0070C0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 </a:t>
            </a:r>
            <a:r>
              <a:rPr lang="en-US" altLang="zh-TW" sz="1600" b="1" kern="1200" dirty="0">
                <a:solidFill>
                  <a:srgbClr val="0070C0"/>
                </a:solidFill>
              </a:rPr>
              <a:t>50000)</a:t>
            </a:r>
            <a:r>
              <a:rPr lang="zh-TW" altLang="en-US" sz="1600" kern="1200" dirty="0">
                <a:solidFill>
                  <a:schemeClr val="tx1"/>
                </a:solidFill>
              </a:rPr>
              <a:t>，雙向所需要的氧氣量相等。最後一列有</a:t>
            </a:r>
            <a:r>
              <a:rPr lang="zh-TW" altLang="en-US" sz="1600" b="1" kern="1200" dirty="0">
                <a:solidFill>
                  <a:schemeClr val="tx1"/>
                </a:solidFill>
              </a:rPr>
              <a:t>兩個整數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A</a:t>
            </a:r>
            <a:r>
              <a:rPr lang="zh-TW" altLang="en-US" sz="1600" b="1" kern="1200" dirty="0">
                <a:solidFill>
                  <a:schemeClr val="tx1"/>
                </a:solidFill>
              </a:rPr>
              <a:t>與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B</a:t>
            </a:r>
            <a:r>
              <a:rPr lang="zh-TW" altLang="en-US" sz="1600" kern="1200" dirty="0">
                <a:solidFill>
                  <a:schemeClr val="tx1"/>
                </a:solidFill>
              </a:rPr>
              <a:t>，代表小軒想從</a:t>
            </a:r>
            <a:r>
              <a:rPr lang="en-US" altLang="zh-TW" sz="1600" b="1" i="1" kern="1200" dirty="0">
                <a:solidFill>
                  <a:srgbClr val="FF0000"/>
                </a:solidFill>
              </a:rPr>
              <a:t>A</a:t>
            </a:r>
            <a:r>
              <a:rPr lang="zh-TW" altLang="en-US" sz="1600" b="1" kern="1200" dirty="0">
                <a:solidFill>
                  <a:srgbClr val="FF0000"/>
                </a:solidFill>
              </a:rPr>
              <a:t>島潛水移動到</a:t>
            </a:r>
            <a:r>
              <a:rPr lang="en-US" altLang="zh-TW" sz="1600" b="1" i="1" kern="1200" dirty="0">
                <a:solidFill>
                  <a:srgbClr val="FF0000"/>
                </a:solidFill>
              </a:rPr>
              <a:t>B</a:t>
            </a:r>
            <a:r>
              <a:rPr lang="zh-TW" altLang="en-US" sz="1600" b="1" kern="1200" dirty="0">
                <a:solidFill>
                  <a:srgbClr val="FF0000"/>
                </a:solidFill>
              </a:rPr>
              <a:t>島</a:t>
            </a:r>
            <a:r>
              <a:rPr lang="zh-TW" altLang="en-US" sz="1600" kern="1200" dirty="0">
                <a:solidFill>
                  <a:schemeClr val="tx1"/>
                </a:solidFill>
              </a:rPr>
              <a:t>。</a:t>
            </a:r>
            <a:endParaRPr lang="zh-TW" altLang="en-US" sz="1600" dirty="0"/>
          </a:p>
          <a:p>
            <a:endParaRPr lang="zh-TW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659279" y="2691689"/>
            <a:ext cx="335071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lvl="0"/>
            <a:r>
              <a:rPr lang="zh-TW" altLang="en-US" sz="1600" kern="1200" dirty="0">
                <a:solidFill>
                  <a:schemeClr val="tx1"/>
                </a:solidFill>
              </a:rPr>
              <a:t>對每筆資料請輸出</a:t>
            </a:r>
            <a:r>
              <a:rPr lang="zh-TW" altLang="en-US" sz="1600" b="1" kern="1200" dirty="0">
                <a:solidFill>
                  <a:srgbClr val="FF0000"/>
                </a:solidFill>
              </a:rPr>
              <a:t>小軒最少要背多少容量的氧氣筒</a:t>
            </a:r>
            <a:r>
              <a:rPr lang="zh-TW" altLang="en-US" sz="1600" kern="1200" dirty="0">
                <a:solidFill>
                  <a:schemeClr val="tx1"/>
                </a:solidFill>
              </a:rPr>
              <a:t>，若</a:t>
            </a:r>
            <a:r>
              <a:rPr lang="zh-TW" altLang="en-US" sz="1600" b="1" kern="1200" dirty="0">
                <a:solidFill>
                  <a:schemeClr val="tx1"/>
                </a:solidFill>
              </a:rPr>
              <a:t>從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A</a:t>
            </a:r>
            <a:r>
              <a:rPr lang="zh-TW" altLang="en-US" sz="1600" b="1" kern="1200" dirty="0">
                <a:solidFill>
                  <a:schemeClr val="tx1"/>
                </a:solidFill>
              </a:rPr>
              <a:t>島無法經由潛水移動到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B</a:t>
            </a:r>
            <a:r>
              <a:rPr lang="zh-TW" altLang="en-US" sz="1600" b="1" kern="1200" dirty="0">
                <a:solidFill>
                  <a:schemeClr val="tx1"/>
                </a:solidFill>
              </a:rPr>
              <a:t>島，請輸出 </a:t>
            </a:r>
            <a:r>
              <a:rPr lang="en-US" altLang="zh-TW" sz="1600" b="1" kern="1200" dirty="0">
                <a:solidFill>
                  <a:schemeClr val="tx1"/>
                </a:solidFill>
              </a:rPr>
              <a:t>-1</a:t>
            </a:r>
            <a:r>
              <a:rPr lang="zh-TW" altLang="en-US" sz="1600" kern="1200" dirty="0">
                <a:solidFill>
                  <a:schemeClr val="tx1"/>
                </a:solidFill>
              </a:rPr>
              <a:t>。</a:t>
            </a:r>
            <a:endParaRPr lang="zh-TW" altLang="en-US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46481"/>
              </p:ext>
            </p:extLst>
          </p:nvPr>
        </p:nvGraphicFramePr>
        <p:xfrm>
          <a:off x="5464563" y="2856023"/>
          <a:ext cx="2710608" cy="152400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4 4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0 2 3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0 1 1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1 3 6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2 3 5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0 3</a:t>
                      </a:r>
                      <a:endParaRPr lang="zh-TW" altLang="zh-TW" sz="1800" kern="1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zh-TW" altLang="zh-TW" sz="1800" kern="100" dirty="0"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59A8B46-49C5-5949-BE6C-2E7EBBEC2B69}"/>
              </a:ext>
            </a:extLst>
          </p:cNvPr>
          <p:cNvSpPr/>
          <p:nvPr/>
        </p:nvSpPr>
        <p:spPr>
          <a:xfrm>
            <a:off x="4756731" y="472091"/>
            <a:ext cx="3944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Icon made by </a:t>
            </a:r>
            <a:r>
              <a:rPr lang="zh-TW" altLang="en-US" dirty="0"/>
              <a:t>eucalyp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51815" y="748518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751815" y="2064207"/>
            <a:ext cx="3648299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了解題目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ts val="3000"/>
              </a:lnSpc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實作</a:t>
            </a:r>
            <a:r>
              <a:rPr lang="en-US" altLang="zh-TW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Kruskal's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</a:t>
            </a:r>
            <a:endParaRPr lang="e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34" y="1349994"/>
            <a:ext cx="2443511" cy="244351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了解題目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21846" y="1525718"/>
            <a:ext cx="6351129" cy="1815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題目說</a:t>
            </a:r>
            <a:r>
              <a:rPr lang="zh-TW" altLang="zh-TW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每到一座島都可以把氧氣筒充滿氧氣來繼續移動</a:t>
            </a: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，而我們要找最小的氧氣筒的容量，轉換成概念其實最是要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找一條從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點到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點的路徑，這條路徑的最大值是最小的</a:t>
            </a: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這可以由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Kruskal`s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Algorithm</a:t>
            </a: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先把所有的邊由小到大排序，並一條一條加入圖中，當新加了一條邊，讓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點與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點連通，則這條邊的權重就是最小的最大值。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21F82B-F195-F347-B4FC-053A6AA3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46" y="3708833"/>
            <a:ext cx="715292" cy="7152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197F4D-CEBC-844C-AD65-870C77218CD6}"/>
              </a:ext>
            </a:extLst>
          </p:cNvPr>
          <p:cNvSpPr/>
          <p:nvPr/>
        </p:nvSpPr>
        <p:spPr>
          <a:xfrm>
            <a:off x="4923367" y="4147126"/>
            <a:ext cx="3249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Freepik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3"/>
              </a:rPr>
              <a:t>www.flaticon.com</a:t>
            </a:r>
            <a:endParaRPr lang="zh-TW" altLang="en-US" sz="1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6F1F7A1-E678-2043-8E34-E296FB86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14" y="3570333"/>
            <a:ext cx="715292" cy="7152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7643E1A-AFD7-E446-8E57-8F41F9B6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82" y="3431834"/>
            <a:ext cx="715292" cy="7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Disjoint set</a:t>
            </a:r>
            <a:endParaRPr kumimoji="1"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692947" y="1526852"/>
            <a:ext cx="64800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1600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Kruskal`s</a:t>
            </a:r>
            <a:r>
              <a:rPr lang="en-US" altLang="zh-TW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Algorithm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需要用到一種資料結構為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disjoint set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disjoint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目的是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點與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點是否在同一集合，再增加新邊使讓邊的兩點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變成同一集合。</a:t>
            </a:r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C43473-DEAC-634A-A4C7-40C0AB9A9089}"/>
              </a:ext>
            </a:extLst>
          </p:cNvPr>
          <p:cNvSpPr/>
          <p:nvPr/>
        </p:nvSpPr>
        <p:spPr>
          <a:xfrm>
            <a:off x="1639938" y="2465426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60" y="2865974"/>
            <a:ext cx="1714919" cy="96507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向右箭號 11"/>
          <p:cNvSpPr/>
          <p:nvPr/>
        </p:nvSpPr>
        <p:spPr>
          <a:xfrm>
            <a:off x="1666580" y="3404000"/>
            <a:ext cx="294843" cy="187339"/>
          </a:xfrm>
          <a:prstGeom prst="rightArrow">
            <a:avLst>
              <a:gd name="adj1" fmla="val 50000"/>
              <a:gd name="adj2" fmla="val 42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41906" y="4092072"/>
            <a:ext cx="168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disjoint set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796" y="2854278"/>
            <a:ext cx="1903291" cy="95849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8" name="向右箭號 17"/>
          <p:cNvSpPr/>
          <p:nvPr/>
        </p:nvSpPr>
        <p:spPr>
          <a:xfrm rot="16200000">
            <a:off x="5059944" y="3909242"/>
            <a:ext cx="220994" cy="144667"/>
          </a:xfrm>
          <a:prstGeom prst="rightArrow">
            <a:avLst>
              <a:gd name="adj1" fmla="val 50000"/>
              <a:gd name="adj2" fmla="val 42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14963" y="4100059"/>
            <a:ext cx="190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屬於哪個集合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05" y="2854278"/>
            <a:ext cx="1255839" cy="95889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5" name="向右箭號 24"/>
          <p:cNvSpPr/>
          <p:nvPr/>
        </p:nvSpPr>
        <p:spPr>
          <a:xfrm rot="16200000">
            <a:off x="7091485" y="3909242"/>
            <a:ext cx="220994" cy="144667"/>
          </a:xfrm>
          <a:prstGeom prst="rightArrow">
            <a:avLst>
              <a:gd name="adj1" fmla="val 50000"/>
              <a:gd name="adj2" fmla="val 42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145122" y="4092073"/>
            <a:ext cx="225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x, 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合併成同一個集合</a:t>
            </a:r>
          </a:p>
        </p:txBody>
      </p:sp>
    </p:spTree>
    <p:extLst>
      <p:ext uri="{BB962C8B-B14F-4D97-AF65-F5344CB8AC3E}">
        <p14:creationId xmlns:p14="http://schemas.microsoft.com/office/powerpoint/2010/main" val="28677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Kruskal`s</a:t>
            </a:r>
            <a:r>
              <a:rPr lang="en-US" altLang="zh-TW" sz="24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Algorithm</a:t>
            </a:r>
            <a:endParaRPr kumimoji="1"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703596" y="1504423"/>
            <a:ext cx="648002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一開始我們必須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開一個</a:t>
            </a:r>
            <a:r>
              <a:rPr kumimoji="1" lang="zh-TW" altLang="en-US" sz="1600" b="1" dirty="0"/>
              <a:t>結構來儲存邊的資訊</a:t>
            </a:r>
            <a:r>
              <a:rPr kumimoji="1" lang="zh-TW" altLang="en-US" sz="1600" dirty="0"/>
              <a:t>，</a:t>
            </a:r>
            <a:r>
              <a:rPr kumimoji="1" lang="zh-TW" altLang="en-US" sz="1600" b="1" dirty="0">
                <a:solidFill>
                  <a:srgbClr val="FF0000"/>
                </a:solidFill>
              </a:rPr>
              <a:t>邊分別有起點、終點、權重。</a:t>
            </a:r>
            <a:endParaRPr lang="en-US" altLang="zh-TW" sz="1600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C43473-DEAC-634A-A4C7-40C0AB9A9089}"/>
              </a:ext>
            </a:extLst>
          </p:cNvPr>
          <p:cNvSpPr/>
          <p:nvPr/>
        </p:nvSpPr>
        <p:spPr>
          <a:xfrm>
            <a:off x="1639938" y="2260018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34" y="2567795"/>
            <a:ext cx="3080881" cy="173535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912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Kruskal`s</a:t>
            </a:r>
            <a:r>
              <a:rPr lang="en-US" altLang="zh-TW" sz="24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Algorithm</a:t>
            </a:r>
            <a:endParaRPr kumimoji="1"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703596" y="1504423"/>
            <a:ext cx="648002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邊權重由小到大排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，利用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自訂的比較函式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，與內建的</a:t>
            </a:r>
            <a:r>
              <a:rPr lang="en-US" altLang="zh-TW" sz="1600" b="1" dirty="0" err="1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::sort()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來進行排序</a:t>
            </a:r>
            <a:endParaRPr lang="en-US" altLang="zh-TW" sz="16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C43473-DEAC-634A-A4C7-40C0AB9A9089}"/>
              </a:ext>
            </a:extLst>
          </p:cNvPr>
          <p:cNvSpPr/>
          <p:nvPr/>
        </p:nvSpPr>
        <p:spPr>
          <a:xfrm>
            <a:off x="1639938" y="2260018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11" y="2618324"/>
            <a:ext cx="3418397" cy="111097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11" y="3830859"/>
            <a:ext cx="3413650" cy="26462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880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Kruskal`s</a:t>
            </a:r>
            <a:r>
              <a:rPr lang="en-US" altLang="zh-TW" sz="24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Algorithm</a:t>
            </a:r>
            <a:endParaRPr kumimoji="1"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703596" y="1504423"/>
            <a:ext cx="648002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接著我們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由排好順序的邊，來加入圖中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若使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A, B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變成同一集合，則新加入邊的權重及為答案。</a:t>
            </a:r>
            <a:endParaRPr lang="en-US" altLang="zh-TW" sz="1600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C43473-DEAC-634A-A4C7-40C0AB9A9089}"/>
              </a:ext>
            </a:extLst>
          </p:cNvPr>
          <p:cNvSpPr/>
          <p:nvPr/>
        </p:nvSpPr>
        <p:spPr>
          <a:xfrm>
            <a:off x="1639938" y="2260018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36" y="2415351"/>
            <a:ext cx="2356155" cy="197360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9380017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718</Words>
  <Application>Microsoft Macintosh PowerPoint</Application>
  <PresentationFormat>如螢幕大小 (16:9)</PresentationFormat>
  <Paragraphs>59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</vt:lpstr>
      <vt:lpstr>Microsoft JhengHei</vt:lpstr>
      <vt:lpstr>Tinos</vt:lpstr>
      <vt:lpstr>Arial</vt:lpstr>
      <vt:lpstr>Consolas</vt:lpstr>
      <vt:lpstr>Wingdings</vt:lpstr>
      <vt:lpstr>Quintus template</vt:lpstr>
      <vt:lpstr>TOI推廣計畫 解題-潛水</vt:lpstr>
      <vt:lpstr>題 目</vt:lpstr>
      <vt:lpstr>PowerPoint 簡報</vt:lpstr>
      <vt:lpstr>解題重點:</vt:lpstr>
      <vt:lpstr>了解題目</vt:lpstr>
      <vt:lpstr>Disjoint set</vt:lpstr>
      <vt:lpstr>Kruskal`s Algorithm</vt:lpstr>
      <vt:lpstr>Kruskal`s Algorithm</vt:lpstr>
      <vt:lpstr>Kruskal`s Algorithm</vt:lpstr>
      <vt:lpstr>範例程式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妤涓 蔡</cp:lastModifiedBy>
  <cp:revision>146</cp:revision>
  <cp:lastPrinted>2019-04-10T12:19:35Z</cp:lastPrinted>
  <dcterms:modified xsi:type="dcterms:W3CDTF">2019-11-27T14:08:16Z</dcterms:modified>
</cp:coreProperties>
</file>