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57" r:id="rId3"/>
    <p:sldId id="268" r:id="rId4"/>
    <p:sldId id="258" r:id="rId5"/>
    <p:sldId id="274" r:id="rId6"/>
    <p:sldId id="308" r:id="rId7"/>
    <p:sldId id="309" r:id="rId8"/>
    <p:sldId id="307" r:id="rId9"/>
    <p:sldId id="310" r:id="rId10"/>
    <p:sldId id="311" r:id="rId11"/>
    <p:sldId id="312" r:id="rId12"/>
    <p:sldId id="313" r:id="rId13"/>
    <p:sldId id="314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預設章節" id="{654D12F7-F087-E94D-A474-020128CC24B7}">
          <p14:sldIdLst>
            <p14:sldId id="256"/>
            <p14:sldId id="257"/>
            <p14:sldId id="268"/>
            <p14:sldId id="258"/>
            <p14:sldId id="274"/>
            <p14:sldId id="308"/>
            <p14:sldId id="309"/>
            <p14:sldId id="307"/>
            <p14:sldId id="310"/>
            <p14:sldId id="311"/>
            <p14:sldId id="312"/>
            <p14:sldId id="313"/>
            <p14:sldId id="31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D8F710-FA4E-40ED-AFA7-559E44A3C38B}">
  <a:tblStyle styleId="{94D8F710-FA4E-40ED-AFA7-559E44A3C3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31"/>
    <p:restoredTop sz="94630"/>
  </p:normalViewPr>
  <p:slideViewPr>
    <p:cSldViewPr snapToGrid="0">
      <p:cViewPr varScale="1">
        <p:scale>
          <a:sx n="84" d="100"/>
          <a:sy n="84" d="100"/>
        </p:scale>
        <p:origin x="9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8660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23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460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198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147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各重點封面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"/>
          <p:cNvSpPr txBox="1">
            <a:spLocks noGrp="1"/>
          </p:cNvSpPr>
          <p:nvPr>
            <p:ph type="sldNum" idx="12"/>
          </p:nvPr>
        </p:nvSpPr>
        <p:spPr>
          <a:xfrm>
            <a:off x="86849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cs typeface="Tinos"/>
                <a:sym typeface="Tinos"/>
              </a:rPr>
              <a:pPr algn="r"/>
              <a:t>‹#›</a:t>
            </a:fld>
            <a:endParaRPr lang="en" dirty="0">
              <a:latin typeface="Tinos"/>
              <a:ea typeface="Microsoft JhengHei" panose="020B0604030504040204" pitchFamily="34" charset="-120"/>
              <a:cs typeface="Tinos"/>
              <a:sym typeface="Tinos"/>
            </a:endParaRPr>
          </a:p>
        </p:txBody>
      </p:sp>
      <p:sp>
        <p:nvSpPr>
          <p:cNvPr id="4" name="內容版面配置區 16">
            <a:extLst>
              <a:ext uri="{FF2B5EF4-FFF2-40B4-BE49-F238E27FC236}">
                <a16:creationId xmlns:a16="http://schemas.microsoft.com/office/drawing/2014/main" id="{6C7206FA-DE4C-1A4B-8CD5-C6B4A27924D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84386" y="1162465"/>
            <a:ext cx="3514388" cy="2783370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</a:p>
        </p:txBody>
      </p:sp>
      <p:sp>
        <p:nvSpPr>
          <p:cNvPr id="5" name="Shape 21">
            <a:extLst>
              <a:ext uri="{FF2B5EF4-FFF2-40B4-BE49-F238E27FC236}">
                <a16:creationId xmlns:a16="http://schemas.microsoft.com/office/drawing/2014/main" id="{192C112E-0153-E74F-9945-27C0F565B47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74635" y="2221800"/>
            <a:ext cx="2216426" cy="69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4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r>
              <a:rPr lang="zh-TW" altLang="en-US" dirty="0"/>
              <a:t>重點標題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版面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713794" y="4749900"/>
            <a:ext cx="430206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altLang="zh-TW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Tinos"/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zh-TW" altLang="en-US" dirty="0">
              <a:sym typeface="Arial"/>
            </a:endParaRPr>
          </a:p>
        </p:txBody>
      </p:sp>
      <p:cxnSp>
        <p:nvCxnSpPr>
          <p:cNvPr id="24" name="Shape 24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" name="內容版面配置區 16">
            <a:extLst>
              <a:ext uri="{FF2B5EF4-FFF2-40B4-BE49-F238E27FC236}">
                <a16:creationId xmlns:a16="http://schemas.microsoft.com/office/drawing/2014/main" id="{39697525-3848-4F4E-BCFE-4C42548B1B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20700" y="1579908"/>
            <a:ext cx="3270250" cy="261461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7" name="文字版面配置區 10">
            <a:extLst>
              <a:ext uri="{FF2B5EF4-FFF2-40B4-BE49-F238E27FC236}">
                <a16:creationId xmlns:a16="http://schemas.microsoft.com/office/drawing/2014/main" id="{306CAAC5-00AF-2548-9F11-D637DCBE2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56175" y="1579907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6D7F210B-CD33-6045-901B-06F7D6B72B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講解版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3E710C-75AD-1342-B3FA-6B760F5E48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C7A0F6B-3FF3-9643-9A80-941E3006DBD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sym typeface="Tinos"/>
              </a:rPr>
              <a:pPr algn="r"/>
              <a:t>‹#›</a:t>
            </a:fld>
            <a:endParaRPr lang="en" sz="1400" b="1" i="0" u="none" strike="noStrike" cap="none" dirty="0">
              <a:solidFill>
                <a:schemeClr val="bg1"/>
              </a:solidFill>
              <a:latin typeface="Tinos"/>
              <a:ea typeface="Microsoft JhengHei" panose="020B0604030504040204" pitchFamily="34" charset="-120"/>
              <a:sym typeface="Tinos"/>
            </a:endParaRP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6B7AF392-D7F2-CA41-B235-F08EF018C9D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94325" y="1609725"/>
            <a:ext cx="3270250" cy="261461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18" name="文字版面配置區 10">
            <a:extLst>
              <a:ext uri="{FF2B5EF4-FFF2-40B4-BE49-F238E27FC236}">
                <a16:creationId xmlns:a16="http://schemas.microsoft.com/office/drawing/2014/main" id="{7A60CA7B-6D04-EC48-A3AA-32D4A377FE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90038" y="160972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</p:spTree>
    <p:extLst>
      <p:ext uri="{BB962C8B-B14F-4D97-AF65-F5344CB8AC3E}">
        <p14:creationId xmlns:p14="http://schemas.microsoft.com/office/powerpoint/2010/main" val="2162297666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純文字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723418" y="4749900"/>
            <a:ext cx="420582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Arial"/>
              </a:defRPr>
            </a:lvl1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30" name="Shape 30"/>
          <p:cNvCxnSpPr/>
          <p:nvPr/>
        </p:nvCxnSpPr>
        <p:spPr>
          <a:xfrm>
            <a:off x="1664750" y="1466454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" name="文字版面配置區 10">
            <a:extLst>
              <a:ext uri="{FF2B5EF4-FFF2-40B4-BE49-F238E27FC236}">
                <a16:creationId xmlns:a16="http://schemas.microsoft.com/office/drawing/2014/main" id="{E19CED11-FD9B-214E-8D18-C184D44253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6175" y="158870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lnSpc>
                <a:spcPct val="150000"/>
              </a:lnSpc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8" name="文字版面配置區 10">
            <a:extLst>
              <a:ext uri="{FF2B5EF4-FFF2-40B4-BE49-F238E27FC236}">
                <a16:creationId xmlns:a16="http://schemas.microsoft.com/office/drawing/2014/main" id="{A0E88422-D3D2-1047-BB58-B3C4F125E1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90038" y="158870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lnSpc>
                <a:spcPct val="150000"/>
              </a:lnSpc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817F9630-B8BD-EB4A-A786-292610709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66554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程式碼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742670" y="4749900"/>
            <a:ext cx="40133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Arial"/>
              </a:defRPr>
            </a:lvl1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3" name="內容版面配置區 16">
            <a:extLst>
              <a:ext uri="{FF2B5EF4-FFF2-40B4-BE49-F238E27FC236}">
                <a16:creationId xmlns:a16="http://schemas.microsoft.com/office/drawing/2014/main" id="{2B2D0959-A754-0E4F-A471-192682A417E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34689" y="1453284"/>
            <a:ext cx="6774424" cy="2949749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80C717D-F781-3547-AAA1-4670D17C21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4688" y="644056"/>
            <a:ext cx="6774423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範例程式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libro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76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sym typeface="Tinos"/>
              </a:rPr>
              <a:pPr algn="r"/>
              <a:t>‹#›</a:t>
            </a:fld>
            <a:endParaRPr lang="en" sz="1400" b="1" i="0" u="none" strike="noStrike" cap="none" dirty="0">
              <a:solidFill>
                <a:schemeClr val="bg1"/>
              </a:solidFill>
              <a:latin typeface="Tinos"/>
              <a:ea typeface="Microsoft JhengHei" panose="020B0604030504040204" pitchFamily="34" charset="-120"/>
              <a:sym typeface="Tino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4856177"/>
            <a:ext cx="338105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臺灣國際資訊奧林匹亞競賽 </a:t>
            </a:r>
            <a:r>
              <a:rPr lang="en-US" altLang="zh-TW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(TOI) </a:t>
            </a:r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 </a:t>
            </a:r>
          </a:p>
        </p:txBody>
      </p:sp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EACA4CF-225B-0B43-A0C4-83841788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781" y="592690"/>
            <a:ext cx="6925089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  <p:sldLayoutId id="2147483652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marR="0" lvl="0" indent="-342900" algn="l" rtl="0">
        <a:lnSpc>
          <a:spcPct val="100000"/>
        </a:lnSpc>
        <a:spcBef>
          <a:spcPts val="0"/>
        </a:spcBef>
        <a:spcAft>
          <a:spcPts val="0"/>
        </a:spcAft>
        <a:buFont typeface="Wingdings" pitchFamily="2" charset="2"/>
        <a:buChar char="u"/>
        <a:defRPr sz="2000" b="1" i="0" u="none" strike="noStrike" cap="none">
          <a:solidFill>
            <a:srgbClr val="000000"/>
          </a:solidFill>
          <a:latin typeface="Microsoft JhengHei" panose="020B0604030504040204" pitchFamily="34" charset="-120"/>
          <a:ea typeface="Microsoft JhengHei" panose="020B0604030504040204" pitchFamily="34" charset="-120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200" b="0" i="0" u="none" strike="noStrike" cap="none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?fbclid=IwAR3_xJEOVQxO0E7epvyDoEvq_sdyU6Zh-l8-UlNq7ydRGfbnTuC3gv_s4d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?fbclid=IwAR3_xJEOVQxO0E7epvyDoEvq_sdyU6Zh-l8-UlNq7ydRGfbnTuC3gv_s4d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1552698" y="1859594"/>
            <a:ext cx="5307900" cy="1839074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144000" lvl="0"/>
            <a: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TOI</a:t>
            </a: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</a:t>
            </a:r>
            <a:b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解題</a:t>
            </a:r>
            <a:r>
              <a:rPr lang="en-US" altLang="zh-TW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000" b="0" dirty="0"/>
              <a:t>密碼產生器</a:t>
            </a:r>
            <a:endParaRPr lang="en" sz="3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Shape 65">
            <a:extLst>
              <a:ext uri="{FF2B5EF4-FFF2-40B4-BE49-F238E27FC236}">
                <a16:creationId xmlns:a16="http://schemas.microsoft.com/office/drawing/2014/main" id="{B9D5E58D-23EE-3C48-8FDD-DB03504CC65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</a:t>
            </a:fld>
            <a:endParaRPr lang="en" dirty="0"/>
          </a:p>
        </p:txBody>
      </p:sp>
      <p:sp>
        <p:nvSpPr>
          <p:cNvPr id="4" name="矩形 3"/>
          <p:cNvSpPr/>
          <p:nvPr/>
        </p:nvSpPr>
        <p:spPr>
          <a:xfrm>
            <a:off x="4898454" y="4178733"/>
            <a:ext cx="36968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Icon made by </a:t>
            </a:r>
            <a:r>
              <a:rPr lang="en-US" altLang="zh-TW" dirty="0" err="1"/>
              <a:t>freepik</a:t>
            </a:r>
            <a:r>
              <a:rPr lang="zh-TW" altLang="en-US" dirty="0"/>
              <a:t> </a:t>
            </a:r>
            <a:r>
              <a:rPr lang="en-US" altLang="zh-TW" dirty="0"/>
              <a:t>from </a:t>
            </a:r>
            <a:r>
              <a:rPr lang="en-US" altLang="zh-TW" dirty="0">
                <a:hlinkClick r:id="rId3"/>
              </a:rPr>
              <a:t>www.flaticon.com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02648D4-4F54-45E0-985C-C309C0B56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837" y="1172479"/>
            <a:ext cx="2637521" cy="26375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165C1B7-E1F0-4AED-8692-3D5AAF92DA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zh-TW" altLang="en-US" dirty="0">
              <a:sym typeface="Arial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C861300-417B-4A65-82C0-EDD075A27B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4" b="592"/>
          <a:stretch/>
        </p:blipFill>
        <p:spPr>
          <a:xfrm>
            <a:off x="2091715" y="144338"/>
            <a:ext cx="5177765" cy="4605562"/>
          </a:xfrm>
          <a:prstGeom prst="rect">
            <a:avLst/>
          </a:prstGeom>
        </p:spPr>
      </p:pic>
      <p:sp>
        <p:nvSpPr>
          <p:cNvPr id="7" name="Shape 61">
            <a:extLst>
              <a:ext uri="{FF2B5EF4-FFF2-40B4-BE49-F238E27FC236}">
                <a16:creationId xmlns:a16="http://schemas.microsoft.com/office/drawing/2014/main" id="{B8C94DD2-A789-4E94-BCDF-B4499186C2A9}"/>
              </a:ext>
            </a:extLst>
          </p:cNvPr>
          <p:cNvSpPr txBox="1">
            <a:spLocks/>
          </p:cNvSpPr>
          <p:nvPr/>
        </p:nvSpPr>
        <p:spPr>
          <a:xfrm>
            <a:off x="167379" y="909827"/>
            <a:ext cx="839229" cy="3203582"/>
          </a:xfrm>
          <a:prstGeom prst="rect">
            <a:avLst/>
          </a:prstGeom>
        </p:spPr>
        <p:txBody>
          <a:bodyPr vert="horz" wrap="square" lIns="91425" tIns="91425" rIns="91425" bIns="91425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u"/>
              <a:defRPr sz="2000" b="1" i="0" u="none" strike="noStrike" cap="none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  <a:sym typeface="Arial"/>
              </a:defRPr>
            </a:lvl1pPr>
          </a:lstStyle>
          <a:p>
            <a:pPr marL="0" indent="0">
              <a:buFont typeface="Wingdings" pitchFamily="2" charset="2"/>
              <a:buNone/>
            </a:pP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參考解答</a:t>
            </a:r>
            <a:endParaRPr lang="en-US" altLang="zh-TW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4BDE213B-41D2-4DC1-9A91-B0399BFB80D0}"/>
              </a:ext>
            </a:extLst>
          </p:cNvPr>
          <p:cNvSpPr/>
          <p:nvPr/>
        </p:nvSpPr>
        <p:spPr>
          <a:xfrm>
            <a:off x="7424947" y="617220"/>
            <a:ext cx="929640" cy="92202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1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674979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BA6D527-AE51-428D-8E55-7B52C8744E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zh-TW" altLang="en-US" dirty="0">
              <a:sym typeface="Arial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B84DEA4-7BE0-44A6-8AE7-D1FD3C5BB8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57"/>
          <a:stretch/>
        </p:blipFill>
        <p:spPr>
          <a:xfrm>
            <a:off x="2309812" y="700087"/>
            <a:ext cx="4524375" cy="3673793"/>
          </a:xfrm>
          <a:prstGeom prst="rect">
            <a:avLst/>
          </a:prstGeom>
        </p:spPr>
      </p:pic>
      <p:sp>
        <p:nvSpPr>
          <p:cNvPr id="7" name="Shape 61">
            <a:extLst>
              <a:ext uri="{FF2B5EF4-FFF2-40B4-BE49-F238E27FC236}">
                <a16:creationId xmlns:a16="http://schemas.microsoft.com/office/drawing/2014/main" id="{5B34D46F-F2B4-44A3-B120-527D5334703F}"/>
              </a:ext>
            </a:extLst>
          </p:cNvPr>
          <p:cNvSpPr txBox="1">
            <a:spLocks/>
          </p:cNvSpPr>
          <p:nvPr/>
        </p:nvSpPr>
        <p:spPr>
          <a:xfrm>
            <a:off x="167379" y="909827"/>
            <a:ext cx="839229" cy="3203582"/>
          </a:xfrm>
          <a:prstGeom prst="rect">
            <a:avLst/>
          </a:prstGeom>
        </p:spPr>
        <p:txBody>
          <a:bodyPr vert="horz" wrap="square" lIns="91425" tIns="91425" rIns="91425" bIns="91425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u"/>
              <a:defRPr sz="2000" b="1" i="0" u="none" strike="noStrike" cap="none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  <a:sym typeface="Arial"/>
              </a:defRPr>
            </a:lvl1pPr>
          </a:lstStyle>
          <a:p>
            <a:pPr marL="0" indent="0">
              <a:buFont typeface="Wingdings" pitchFamily="2" charset="2"/>
              <a:buNone/>
            </a:pP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參考解答</a:t>
            </a:r>
            <a:endParaRPr lang="en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2C7D9F5B-9733-4378-81F7-A8C9260F8E58}"/>
              </a:ext>
            </a:extLst>
          </p:cNvPr>
          <p:cNvSpPr/>
          <p:nvPr/>
        </p:nvSpPr>
        <p:spPr>
          <a:xfrm>
            <a:off x="7424947" y="617220"/>
            <a:ext cx="929640" cy="92202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2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173148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BA6D527-AE51-428D-8E55-7B52C8744E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zh-TW" altLang="en-US" dirty="0">
              <a:sym typeface="Arial"/>
            </a:endParaRPr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5B34D46F-F2B4-44A3-B120-527D5334703F}"/>
              </a:ext>
            </a:extLst>
          </p:cNvPr>
          <p:cNvSpPr txBox="1">
            <a:spLocks/>
          </p:cNvSpPr>
          <p:nvPr/>
        </p:nvSpPr>
        <p:spPr>
          <a:xfrm>
            <a:off x="167379" y="909827"/>
            <a:ext cx="839229" cy="3203582"/>
          </a:xfrm>
          <a:prstGeom prst="rect">
            <a:avLst/>
          </a:prstGeom>
        </p:spPr>
        <p:txBody>
          <a:bodyPr vert="horz" wrap="square" lIns="91425" tIns="91425" rIns="91425" bIns="91425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u"/>
              <a:defRPr sz="2000" b="1" i="0" u="none" strike="noStrike" cap="none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  <a:sym typeface="Arial"/>
              </a:defRPr>
            </a:lvl1pPr>
          </a:lstStyle>
          <a:p>
            <a:pPr marL="0" indent="0">
              <a:buFont typeface="Wingdings" pitchFamily="2" charset="2"/>
              <a:buNone/>
            </a:pP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參考解答</a:t>
            </a:r>
            <a:endParaRPr lang="en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2C7D9F5B-9733-4378-81F7-A8C9260F8E58}"/>
              </a:ext>
            </a:extLst>
          </p:cNvPr>
          <p:cNvSpPr/>
          <p:nvPr/>
        </p:nvSpPr>
        <p:spPr>
          <a:xfrm>
            <a:off x="7424947" y="617220"/>
            <a:ext cx="929640" cy="92202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3</a:t>
            </a:r>
            <a:endParaRPr lang="zh-TW" altLang="en-US" sz="44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FD18953-B88C-4F1E-91AB-71EE78ED87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"/>
          <a:stretch/>
        </p:blipFill>
        <p:spPr>
          <a:xfrm>
            <a:off x="2449915" y="152400"/>
            <a:ext cx="4188593" cy="465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80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BA6D527-AE51-428D-8E55-7B52C8744E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endParaRPr lang="zh-TW" altLang="en-US" dirty="0">
              <a:sym typeface="Arial"/>
            </a:endParaRPr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5B34D46F-F2B4-44A3-B120-527D5334703F}"/>
              </a:ext>
            </a:extLst>
          </p:cNvPr>
          <p:cNvSpPr txBox="1">
            <a:spLocks/>
          </p:cNvSpPr>
          <p:nvPr/>
        </p:nvSpPr>
        <p:spPr>
          <a:xfrm>
            <a:off x="167379" y="909827"/>
            <a:ext cx="839229" cy="3203582"/>
          </a:xfrm>
          <a:prstGeom prst="rect">
            <a:avLst/>
          </a:prstGeom>
        </p:spPr>
        <p:txBody>
          <a:bodyPr vert="horz" wrap="square" lIns="91425" tIns="91425" rIns="91425" bIns="91425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u"/>
              <a:defRPr sz="2000" b="1" i="0" u="none" strike="noStrike" cap="none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  <a:sym typeface="Arial"/>
              </a:defRPr>
            </a:lvl1pPr>
          </a:lstStyle>
          <a:p>
            <a:pPr marL="0" indent="0">
              <a:buFont typeface="Wingdings" pitchFamily="2" charset="2"/>
              <a:buNone/>
            </a:pP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參考解答</a:t>
            </a:r>
            <a:endParaRPr lang="en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2C7D9F5B-9733-4378-81F7-A8C9260F8E58}"/>
              </a:ext>
            </a:extLst>
          </p:cNvPr>
          <p:cNvSpPr/>
          <p:nvPr/>
        </p:nvSpPr>
        <p:spPr>
          <a:xfrm>
            <a:off x="7424947" y="617220"/>
            <a:ext cx="929640" cy="92202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4</a:t>
            </a:r>
            <a:endParaRPr lang="zh-TW" altLang="en-US" sz="4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BA839C6-E694-4B4B-AB79-ED6A0FD8A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033" y="1846897"/>
            <a:ext cx="6803708" cy="167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31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74660" y="1870079"/>
            <a:ext cx="1104832" cy="1489569"/>
          </a:xfrm>
          <a:prstGeom prst="rect">
            <a:avLst/>
          </a:prstGeom>
        </p:spPr>
        <p:txBody>
          <a:bodyPr vert="horz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題</a:t>
            </a:r>
            <a:b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</a:t>
            </a:r>
            <a:endParaRPr lang="en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  <p:sp>
        <p:nvSpPr>
          <p:cNvPr id="11" name="矩形 10"/>
          <p:cNvSpPr/>
          <p:nvPr/>
        </p:nvSpPr>
        <p:spPr>
          <a:xfrm>
            <a:off x="1492194" y="1663809"/>
            <a:ext cx="681272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/>
              <a:t>　　</a:t>
            </a:r>
            <a:r>
              <a:rPr lang="zh-TW" altLang="zh-TW" sz="1600" dirty="0"/>
              <a:t>科學家為了確保機密資料的安全，將資料鎖在一個特製的電子保險箱裡面，此電子保險箱由特殊金屬材料所製成，目前世界上所有已知的方法都無法將其破壞，也就是說，若要取得裡面的機密資料，必須要有保險箱的四位數密碼才行。</a:t>
            </a:r>
          </a:p>
          <a:p>
            <a:r>
              <a:rPr lang="zh-TW" altLang="en-US" sz="1600" dirty="0"/>
              <a:t>　　</a:t>
            </a:r>
            <a:r>
              <a:rPr lang="zh-TW" altLang="zh-TW" sz="1600" dirty="0"/>
              <a:t>而密碼的產生方式如下，先隨機給定六個數字</a:t>
            </a:r>
            <a:r>
              <a:rPr lang="en-US" altLang="zh-TW" sz="1600" dirty="0"/>
              <a:t>P</a:t>
            </a:r>
            <a:r>
              <a:rPr lang="zh-TW" altLang="zh-TW" sz="1600" dirty="0"/>
              <a:t>、</a:t>
            </a:r>
            <a:r>
              <a:rPr lang="en-US" altLang="zh-TW" sz="1600" dirty="0"/>
              <a:t>Q</a:t>
            </a:r>
            <a:r>
              <a:rPr lang="zh-TW" altLang="zh-TW" sz="1600" dirty="0"/>
              <a:t>、</a:t>
            </a:r>
            <a:r>
              <a:rPr lang="en-US" altLang="zh-TW" sz="1600" dirty="0"/>
              <a:t>R</a:t>
            </a:r>
            <a:r>
              <a:rPr lang="zh-TW" altLang="zh-TW" sz="1600" dirty="0"/>
              <a:t>、</a:t>
            </a:r>
            <a:r>
              <a:rPr lang="en-US" altLang="zh-TW" sz="1600" dirty="0"/>
              <a:t>A0</a:t>
            </a:r>
            <a:r>
              <a:rPr lang="zh-TW" altLang="zh-TW" sz="1600" dirty="0"/>
              <a:t>、</a:t>
            </a:r>
            <a:r>
              <a:rPr lang="en-US" altLang="zh-TW" sz="1600" dirty="0"/>
              <a:t>A1</a:t>
            </a:r>
            <a:r>
              <a:rPr lang="zh-TW" altLang="zh-TW" sz="1600" dirty="0"/>
              <a:t>、</a:t>
            </a:r>
            <a:r>
              <a:rPr lang="en-US" altLang="zh-TW" sz="1600" dirty="0"/>
              <a:t>N</a:t>
            </a:r>
            <a:r>
              <a:rPr lang="zh-TW" altLang="zh-TW" sz="1600" dirty="0"/>
              <a:t>，密碼產生公式為 </a:t>
            </a:r>
            <a:r>
              <a:rPr lang="en-US" altLang="zh-TW" sz="1600" b="1" dirty="0">
                <a:solidFill>
                  <a:srgbClr val="FF0000"/>
                </a:solidFill>
              </a:rPr>
              <a:t>A</a:t>
            </a:r>
            <a:r>
              <a:rPr lang="en-US" altLang="zh-TW" sz="1600" b="1" baseline="-25000" dirty="0">
                <a:solidFill>
                  <a:srgbClr val="FF0000"/>
                </a:solidFill>
              </a:rPr>
              <a:t>N</a:t>
            </a:r>
            <a:r>
              <a:rPr lang="zh-TW" altLang="zh-TW" sz="1600" b="1" dirty="0">
                <a:solidFill>
                  <a:srgbClr val="FF0000"/>
                </a:solidFill>
              </a:rPr>
              <a:t>＝</a:t>
            </a:r>
            <a:r>
              <a:rPr lang="en-US" altLang="zh-TW" sz="1600" b="1" dirty="0">
                <a:solidFill>
                  <a:srgbClr val="FF0000"/>
                </a:solidFill>
              </a:rPr>
              <a:t>P*A</a:t>
            </a:r>
            <a:r>
              <a:rPr lang="en-US" altLang="zh-TW" sz="1600" b="1" baseline="-25000" dirty="0">
                <a:solidFill>
                  <a:srgbClr val="FF0000"/>
                </a:solidFill>
              </a:rPr>
              <a:t>N-1</a:t>
            </a:r>
            <a:r>
              <a:rPr lang="en-US" altLang="zh-TW" sz="1600" b="1" dirty="0">
                <a:solidFill>
                  <a:srgbClr val="FF0000"/>
                </a:solidFill>
              </a:rPr>
              <a:t> </a:t>
            </a:r>
            <a:r>
              <a:rPr lang="zh-TW" altLang="zh-TW" sz="1600" b="1" dirty="0">
                <a:solidFill>
                  <a:srgbClr val="FF0000"/>
                </a:solidFill>
              </a:rPr>
              <a:t>＋ </a:t>
            </a:r>
            <a:r>
              <a:rPr lang="en-US" altLang="zh-TW" sz="1600" b="1" dirty="0">
                <a:solidFill>
                  <a:srgbClr val="FF0000"/>
                </a:solidFill>
              </a:rPr>
              <a:t>Q*A</a:t>
            </a:r>
            <a:r>
              <a:rPr lang="en-US" altLang="zh-TW" sz="1600" b="1" baseline="-25000" dirty="0">
                <a:solidFill>
                  <a:srgbClr val="FF0000"/>
                </a:solidFill>
              </a:rPr>
              <a:t>N-2</a:t>
            </a:r>
            <a:r>
              <a:rPr lang="en-US" altLang="zh-TW" sz="1600" b="1" dirty="0">
                <a:solidFill>
                  <a:srgbClr val="FF0000"/>
                </a:solidFill>
              </a:rPr>
              <a:t> </a:t>
            </a:r>
            <a:r>
              <a:rPr lang="zh-TW" altLang="zh-TW" sz="1600" b="1" dirty="0">
                <a:solidFill>
                  <a:srgbClr val="FF0000"/>
                </a:solidFill>
              </a:rPr>
              <a:t>＋ </a:t>
            </a:r>
            <a:r>
              <a:rPr lang="en-US" altLang="zh-TW" sz="1600" b="1" dirty="0">
                <a:solidFill>
                  <a:srgbClr val="FF0000"/>
                </a:solidFill>
              </a:rPr>
              <a:t>R</a:t>
            </a:r>
            <a:r>
              <a:rPr lang="zh-TW" altLang="zh-TW" sz="1600" dirty="0"/>
              <a:t>，</a:t>
            </a:r>
            <a:r>
              <a:rPr lang="en-US" altLang="zh-TW" sz="1600" b="1" dirty="0">
                <a:solidFill>
                  <a:srgbClr val="0070C0"/>
                </a:solidFill>
              </a:rPr>
              <a:t>A</a:t>
            </a:r>
            <a:r>
              <a:rPr lang="en-US" altLang="zh-TW" sz="1600" b="1" baseline="-25000" dirty="0">
                <a:solidFill>
                  <a:srgbClr val="0070C0"/>
                </a:solidFill>
              </a:rPr>
              <a:t>N</a:t>
            </a:r>
            <a:r>
              <a:rPr lang="zh-TW" altLang="zh-TW" sz="1600" b="1" dirty="0">
                <a:solidFill>
                  <a:srgbClr val="0070C0"/>
                </a:solidFill>
              </a:rPr>
              <a:t>的值</a:t>
            </a:r>
            <a:r>
              <a:rPr lang="en-US" altLang="zh-TW" sz="1600" b="1" dirty="0">
                <a:solidFill>
                  <a:srgbClr val="0070C0"/>
                </a:solidFill>
              </a:rPr>
              <a:t>mod 10</a:t>
            </a:r>
            <a:r>
              <a:rPr lang="en-US" altLang="zh-TW" sz="1600" b="1" baseline="30000" dirty="0">
                <a:solidFill>
                  <a:srgbClr val="0070C0"/>
                </a:solidFill>
              </a:rPr>
              <a:t>4</a:t>
            </a:r>
            <a:r>
              <a:rPr lang="en-US" altLang="zh-TW" sz="1600" b="1" dirty="0">
                <a:solidFill>
                  <a:srgbClr val="0070C0"/>
                </a:solidFill>
              </a:rPr>
              <a:t> </a:t>
            </a:r>
            <a:r>
              <a:rPr lang="zh-TW" altLang="zh-TW" sz="1600" dirty="0"/>
              <a:t>的結果即為密碼。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7" name="矩形 6"/>
          <p:cNvSpPr/>
          <p:nvPr/>
        </p:nvSpPr>
        <p:spPr>
          <a:xfrm>
            <a:off x="1614037" y="831960"/>
            <a:ext cx="664285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/>
            <a:r>
              <a:rPr lang="zh-TW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輸入格式</a:t>
            </a:r>
          </a:p>
          <a:p>
            <a:r>
              <a:rPr lang="zh-TW" altLang="zh-TW" sz="1600" dirty="0"/>
              <a:t>輸入只有一列共六個正整數</a:t>
            </a:r>
            <a:r>
              <a:rPr lang="en-US" altLang="zh-TW" sz="1600" dirty="0"/>
              <a:t>P</a:t>
            </a:r>
            <a:r>
              <a:rPr lang="zh-TW" altLang="zh-TW" sz="1600" dirty="0"/>
              <a:t>、</a:t>
            </a:r>
            <a:r>
              <a:rPr lang="en-US" altLang="zh-TW" sz="1600" dirty="0"/>
              <a:t>Q</a:t>
            </a:r>
            <a:r>
              <a:rPr lang="zh-TW" altLang="zh-TW" sz="1600" dirty="0"/>
              <a:t>、</a:t>
            </a:r>
            <a:r>
              <a:rPr lang="en-US" altLang="zh-TW" sz="1600" dirty="0"/>
              <a:t>R</a:t>
            </a:r>
            <a:r>
              <a:rPr lang="zh-TW" altLang="zh-TW" sz="1600" dirty="0"/>
              <a:t>、</a:t>
            </a:r>
            <a:r>
              <a:rPr lang="en-US" altLang="zh-TW" sz="1600" dirty="0"/>
              <a:t>A0</a:t>
            </a:r>
            <a:r>
              <a:rPr lang="zh-TW" altLang="zh-TW" sz="1600" dirty="0"/>
              <a:t>、</a:t>
            </a:r>
            <a:r>
              <a:rPr lang="en-US" altLang="zh-TW" sz="1600" dirty="0"/>
              <a:t>A1</a:t>
            </a:r>
            <a:r>
              <a:rPr lang="zh-TW" altLang="zh-TW" sz="1600" dirty="0"/>
              <a:t>、</a:t>
            </a:r>
            <a:r>
              <a:rPr lang="en-US" altLang="zh-TW" sz="1600" dirty="0"/>
              <a:t>N</a:t>
            </a:r>
            <a:r>
              <a:rPr lang="zh-TW" altLang="zh-TW" sz="1600" dirty="0"/>
              <a:t>（</a:t>
            </a:r>
            <a:r>
              <a:rPr lang="en-US" altLang="zh-TW" sz="1600" dirty="0"/>
              <a:t>1 </a:t>
            </a:r>
            <a:r>
              <a:rPr lang="en-US" altLang="zh-TW" sz="1600" dirty="0">
                <a:sym typeface="Symbol" panose="05050102010706020507" pitchFamily="18" charset="2"/>
              </a:rPr>
              <a:t></a:t>
            </a:r>
            <a:r>
              <a:rPr lang="en-US" altLang="zh-TW" sz="1600" dirty="0"/>
              <a:t> P</a:t>
            </a:r>
            <a:r>
              <a:rPr lang="zh-TW" altLang="zh-TW" sz="1600" dirty="0"/>
              <a:t>、</a:t>
            </a:r>
            <a:r>
              <a:rPr lang="en-US" altLang="zh-TW" sz="1600" dirty="0"/>
              <a:t>Q</a:t>
            </a:r>
            <a:r>
              <a:rPr lang="zh-TW" altLang="zh-TW" sz="1600" dirty="0"/>
              <a:t>、</a:t>
            </a:r>
            <a:r>
              <a:rPr lang="en-US" altLang="zh-TW" sz="1600" dirty="0"/>
              <a:t>R</a:t>
            </a:r>
            <a:r>
              <a:rPr lang="zh-TW" altLang="zh-TW" sz="1600" dirty="0"/>
              <a:t>、</a:t>
            </a:r>
            <a:r>
              <a:rPr lang="en-US" altLang="zh-TW" sz="1600" dirty="0"/>
              <a:t>A0</a:t>
            </a:r>
            <a:r>
              <a:rPr lang="zh-TW" altLang="zh-TW" sz="1600" dirty="0"/>
              <a:t>、</a:t>
            </a:r>
            <a:r>
              <a:rPr lang="en-US" altLang="zh-TW" sz="1600" dirty="0"/>
              <a:t>A1 </a:t>
            </a:r>
            <a:r>
              <a:rPr lang="en-US" altLang="zh-TW" sz="1600" dirty="0">
                <a:sym typeface="Symbol" panose="05050102010706020507" pitchFamily="18" charset="2"/>
              </a:rPr>
              <a:t></a:t>
            </a:r>
            <a:r>
              <a:rPr lang="en-US" altLang="zh-TW" sz="1600" dirty="0"/>
              <a:t> 9999</a:t>
            </a:r>
            <a:r>
              <a:rPr lang="zh-TW" altLang="zh-TW" sz="1600" dirty="0"/>
              <a:t>、</a:t>
            </a:r>
            <a:r>
              <a:rPr lang="en-US" altLang="zh-TW" sz="1600" dirty="0"/>
              <a:t>1 </a:t>
            </a:r>
            <a:r>
              <a:rPr lang="en-US" altLang="zh-TW" sz="1600" dirty="0">
                <a:sym typeface="Symbol" panose="05050102010706020507" pitchFamily="18" charset="2"/>
              </a:rPr>
              <a:t></a:t>
            </a:r>
            <a:r>
              <a:rPr lang="en-US" altLang="zh-TW" sz="1600" dirty="0"/>
              <a:t> N </a:t>
            </a:r>
            <a:r>
              <a:rPr lang="en-US" altLang="zh-TW" sz="1600" dirty="0">
                <a:sym typeface="Symbol" panose="05050102010706020507" pitchFamily="18" charset="2"/>
              </a:rPr>
              <a:t></a:t>
            </a:r>
            <a:r>
              <a:rPr lang="en-US" altLang="zh-TW" sz="1600" dirty="0"/>
              <a:t> 2</a:t>
            </a:r>
            <a:r>
              <a:rPr lang="en-US" altLang="zh-TW" sz="1600" baseline="30000" dirty="0"/>
              <a:t>60</a:t>
            </a:r>
            <a:r>
              <a:rPr lang="zh-TW" altLang="zh-TW" sz="1600" dirty="0"/>
              <a:t>），如題目敘述所示。 </a:t>
            </a:r>
          </a:p>
        </p:txBody>
      </p:sp>
      <p:sp>
        <p:nvSpPr>
          <p:cNvPr id="8" name="矩形 7"/>
          <p:cNvSpPr/>
          <p:nvPr/>
        </p:nvSpPr>
        <p:spPr>
          <a:xfrm>
            <a:off x="1614037" y="1831550"/>
            <a:ext cx="69653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輸出格式</a:t>
            </a:r>
          </a:p>
          <a:p>
            <a:r>
              <a:rPr lang="zh-TW" altLang="zh-TW" sz="1600" dirty="0"/>
              <a:t>對每筆測試資料請輸出一個密碼，若得出的結果不足四位數請在前面補</a:t>
            </a:r>
            <a:r>
              <a:rPr lang="en-US" altLang="zh-TW" sz="1600" dirty="0"/>
              <a:t>0</a:t>
            </a:r>
            <a:r>
              <a:rPr lang="zh-TW" altLang="zh-TW" sz="1600" dirty="0"/>
              <a:t>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48955"/>
              </p:ext>
            </p:extLst>
          </p:nvPr>
        </p:nvGraphicFramePr>
        <p:xfrm>
          <a:off x="2774714" y="2665620"/>
          <a:ext cx="4411980" cy="1645920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2498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52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輸入範例</a:t>
                      </a:r>
                      <a:r>
                        <a:rPr lang="zh-TW" altLang="en-US" sz="18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１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1 2 3 4 5 1</a:t>
                      </a:r>
                    </a:p>
                    <a:p>
                      <a:endParaRPr lang="en-US" altLang="zh-TW" sz="18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b="1" i="0" u="none" strike="noStrike" kern="100" cap="non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  <a:sym typeface="Arial"/>
                        </a:rPr>
                        <a:t>輸出範例１</a:t>
                      </a:r>
                      <a:endParaRPr lang="en-US" altLang="zh-TW" sz="1800" b="1" i="0" u="none" strike="noStrike" kern="100" cap="non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0005</a:t>
                      </a:r>
                    </a:p>
                    <a:p>
                      <a:endParaRPr lang="en-US" altLang="zh-TW" sz="1800" b="1" i="0" u="none" strike="noStrike" kern="100" cap="non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02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800" b="1" i="0" u="none" strike="noStrike" kern="100" cap="non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  <a:sym typeface="Arial"/>
                        </a:rPr>
                        <a:t>輸入範例</a:t>
                      </a:r>
                      <a:r>
                        <a:rPr lang="zh-TW" altLang="en-US" sz="1800" b="1" i="0" u="none" strike="noStrike" kern="100" cap="non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  <a:sym typeface="Arial"/>
                        </a:rPr>
                        <a:t>２</a:t>
                      </a:r>
                      <a:endParaRPr lang="en-US" altLang="zh-TW" sz="1800" b="1" i="0" u="none" strike="noStrike" kern="100" cap="non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32 45 36 925 147 18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TW" sz="1800" b="1" i="0" u="none" strike="noStrike" kern="100" cap="non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800" b="1" i="0" u="none" strike="noStrike" kern="100" cap="non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  <a:sym typeface="Arial"/>
                        </a:rPr>
                        <a:t>輸出範例</a:t>
                      </a:r>
                      <a:r>
                        <a:rPr lang="zh-TW" altLang="en-US" sz="1800" b="1" i="0" u="none" strike="noStrike" kern="100" cap="non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  <a:sym typeface="Arial"/>
                        </a:rPr>
                        <a:t>２</a:t>
                      </a:r>
                      <a:endParaRPr lang="en-US" altLang="zh-TW" sz="1800" b="1" i="0" u="none" strike="noStrike" kern="100" cap="non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2845</a:t>
                      </a:r>
                      <a:endParaRPr lang="zh-TW" altLang="zh-TW" sz="18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微軟正黑體" panose="020B0604030504040204" pitchFamily="34" charset="-120"/>
                        <a:cs typeface="Arial"/>
                        <a:sym typeface="Arial"/>
                      </a:endParaRPr>
                    </a:p>
                    <a:p>
                      <a:endParaRPr lang="zh-TW" altLang="zh-TW" sz="1800" b="1" i="0" u="none" strike="noStrike" kern="100" cap="non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155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98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4779000" y="987034"/>
            <a:ext cx="32343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解題重點</a:t>
            </a:r>
            <a:r>
              <a:rPr lang="en-US" altLang="zh-TW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" sz="5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ubTitle" idx="4294967295"/>
          </p:nvPr>
        </p:nvSpPr>
        <p:spPr>
          <a:xfrm>
            <a:off x="4893956" y="2146834"/>
            <a:ext cx="3234300" cy="184885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重點一</a:t>
            </a:r>
            <a:r>
              <a:rPr lang="zh-TW" altLang="en-US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endParaRPr lang="en-US" altLang="zh-TW" sz="2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矩陣建構</a:t>
            </a:r>
            <a:endParaRPr lang="en-US" altLang="zh-TW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重點二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rtl="0">
              <a:lnSpc>
                <a:spcPts val="3000"/>
              </a:lnSpc>
              <a:spcBef>
                <a:spcPts val="0"/>
              </a:spcBef>
              <a:buNone/>
            </a:pPr>
            <a:r>
              <a:rPr lang="zh-TW" altLang="en-US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矩陣快速冪</a:t>
            </a:r>
            <a:endParaRPr lang="en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6" name="矩形 5"/>
          <p:cNvSpPr/>
          <p:nvPr/>
        </p:nvSpPr>
        <p:spPr>
          <a:xfrm>
            <a:off x="4533579" y="4224837"/>
            <a:ext cx="40847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Icon made by </a:t>
            </a:r>
            <a:r>
              <a:rPr lang="en-US" altLang="zh-TW" dirty="0" err="1"/>
              <a:t>smalllikeart</a:t>
            </a:r>
            <a:r>
              <a:rPr lang="zh-TW" altLang="en-US" dirty="0"/>
              <a:t> </a:t>
            </a:r>
            <a:r>
              <a:rPr lang="en-US" altLang="zh-TW" dirty="0"/>
              <a:t>from </a:t>
            </a:r>
            <a:r>
              <a:rPr lang="en-US" altLang="zh-TW" dirty="0">
                <a:hlinkClick r:id="rId3"/>
              </a:rPr>
              <a:t>www.flaticon.com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083" y="1244028"/>
            <a:ext cx="2636397" cy="2636397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/>
              <a:t>矩陣建構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778303" y="1419275"/>
            <a:ext cx="6512769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遞迴式為</a:t>
            </a:r>
            <a:r>
              <a:rPr lang="en-US" altLang="zh-TW" sz="1600" b="1" dirty="0">
                <a:solidFill>
                  <a:srgbClr val="0070C0"/>
                </a:solidFill>
              </a:rPr>
              <a:t>A</a:t>
            </a:r>
            <a:r>
              <a:rPr lang="en-US" altLang="zh-TW" sz="1600" b="1" baseline="-25000" dirty="0">
                <a:solidFill>
                  <a:srgbClr val="0070C0"/>
                </a:solidFill>
              </a:rPr>
              <a:t>N</a:t>
            </a:r>
            <a:r>
              <a:rPr lang="zh-TW" altLang="zh-TW" sz="1600" b="1" dirty="0">
                <a:solidFill>
                  <a:srgbClr val="0070C0"/>
                </a:solidFill>
              </a:rPr>
              <a:t>＝</a:t>
            </a:r>
            <a:r>
              <a:rPr lang="en-US" altLang="zh-TW" sz="1600" b="1" dirty="0">
                <a:solidFill>
                  <a:srgbClr val="0070C0"/>
                </a:solidFill>
              </a:rPr>
              <a:t>P*A</a:t>
            </a:r>
            <a:r>
              <a:rPr lang="en-US" altLang="zh-TW" sz="1600" b="1" baseline="-25000" dirty="0">
                <a:solidFill>
                  <a:srgbClr val="0070C0"/>
                </a:solidFill>
              </a:rPr>
              <a:t>N-1</a:t>
            </a:r>
            <a:r>
              <a:rPr lang="en-US" altLang="zh-TW" sz="1600" b="1" dirty="0">
                <a:solidFill>
                  <a:srgbClr val="0070C0"/>
                </a:solidFill>
              </a:rPr>
              <a:t> </a:t>
            </a:r>
            <a:r>
              <a:rPr lang="zh-TW" altLang="zh-TW" sz="1600" b="1" dirty="0">
                <a:solidFill>
                  <a:srgbClr val="0070C0"/>
                </a:solidFill>
              </a:rPr>
              <a:t>＋ </a:t>
            </a:r>
            <a:r>
              <a:rPr lang="en-US" altLang="zh-TW" sz="1600" b="1" dirty="0">
                <a:solidFill>
                  <a:srgbClr val="0070C0"/>
                </a:solidFill>
              </a:rPr>
              <a:t>Q*A</a:t>
            </a:r>
            <a:r>
              <a:rPr lang="en-US" altLang="zh-TW" sz="1600" b="1" baseline="-25000" dirty="0">
                <a:solidFill>
                  <a:srgbClr val="0070C0"/>
                </a:solidFill>
              </a:rPr>
              <a:t>N-2</a:t>
            </a:r>
            <a:r>
              <a:rPr lang="en-US" altLang="zh-TW" sz="1600" b="1" dirty="0">
                <a:solidFill>
                  <a:srgbClr val="0070C0"/>
                </a:solidFill>
              </a:rPr>
              <a:t> </a:t>
            </a:r>
            <a:r>
              <a:rPr lang="zh-TW" altLang="zh-TW" sz="1600" b="1" dirty="0">
                <a:solidFill>
                  <a:srgbClr val="0070C0"/>
                </a:solidFill>
              </a:rPr>
              <a:t>＋ </a:t>
            </a:r>
            <a:r>
              <a:rPr lang="en-US" altLang="zh-TW" sz="1600" b="1" dirty="0">
                <a:solidFill>
                  <a:srgbClr val="0070C0"/>
                </a:solidFill>
              </a:rPr>
              <a:t>R</a:t>
            </a:r>
            <a:r>
              <a:rPr lang="zh-TW" altLang="zh-TW" sz="1600" dirty="0"/>
              <a:t>，</a:t>
            </a:r>
            <a:r>
              <a:rPr lang="zh-TW" altLang="en-US" sz="1600" dirty="0"/>
              <a:t>因此我們可以得到以下矩陣乘法</a:t>
            </a:r>
            <a:endParaRPr lang="en-US" altLang="zh-TW" sz="1600" dirty="0"/>
          </a:p>
          <a:p>
            <a:endParaRPr lang="en-US" altLang="zh-TW" sz="1600" baseline="-25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C772229-6CAF-42C3-A810-0B8ABB06EB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80"/>
          <a:stretch/>
        </p:blipFill>
        <p:spPr>
          <a:xfrm>
            <a:off x="2097549" y="1862993"/>
            <a:ext cx="5534051" cy="238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4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/>
              <a:t>矩陣建構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778303" y="1419275"/>
            <a:ext cx="6512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因此</a:t>
            </a:r>
            <a:endParaRPr lang="en-US" altLang="zh-TW" sz="1600" baseline="-250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7FA533B-8C5D-4CE0-89CD-E06AC3C186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78" b="12706"/>
          <a:stretch/>
        </p:blipFill>
        <p:spPr>
          <a:xfrm>
            <a:off x="2031421" y="1757829"/>
            <a:ext cx="6006531" cy="259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73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/>
              <a:t>矩陣建構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778303" y="1419275"/>
            <a:ext cx="6512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我們只要建構前面的</a:t>
            </a:r>
            <a:r>
              <a:rPr lang="en-US" altLang="zh-TW" sz="1600" dirty="0"/>
              <a:t>3x3</a:t>
            </a:r>
            <a:r>
              <a:rPr lang="zh-TW" altLang="en-US" sz="1600" dirty="0"/>
              <a:t>矩陣</a:t>
            </a:r>
            <a:r>
              <a:rPr lang="en-US" altLang="zh-TW" sz="1600" dirty="0"/>
              <a:t>M</a:t>
            </a:r>
            <a:r>
              <a:rPr lang="zh-TW" altLang="en-US" sz="1600" dirty="0"/>
              <a:t>，並把它連乘</a:t>
            </a:r>
            <a:r>
              <a:rPr lang="en-US" altLang="zh-TW" sz="1600" dirty="0"/>
              <a:t>N-1</a:t>
            </a:r>
            <a:r>
              <a:rPr lang="zh-TW" altLang="en-US" sz="1600" dirty="0"/>
              <a:t>次，就可以得到答案了。</a:t>
            </a:r>
            <a:endParaRPr lang="en-US" altLang="zh-TW" sz="1600" baseline="-250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4E19E6A-E867-4664-99DD-F7BD9A54B1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77" b="15253"/>
          <a:stretch/>
        </p:blipFill>
        <p:spPr>
          <a:xfrm>
            <a:off x="2431051" y="1866899"/>
            <a:ext cx="5204189" cy="238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194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/>
              <a:t>矩陣快速冪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26F5BF7-EC4E-49AD-86CE-1C639AD16261}"/>
              </a:ext>
            </a:extLst>
          </p:cNvPr>
          <p:cNvSpPr/>
          <p:nvPr/>
        </p:nvSpPr>
        <p:spPr>
          <a:xfrm>
            <a:off x="2125838" y="1969900"/>
            <a:ext cx="547747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18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因最多需連乘</a:t>
            </a:r>
            <a:r>
              <a:rPr lang="en-US" altLang="zh-TW" sz="1800" b="1" dirty="0">
                <a:ln w="0"/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1800" b="1" baseline="30000" dirty="0">
                <a:ln w="0"/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60 </a:t>
            </a:r>
            <a:r>
              <a:rPr lang="en-US" altLang="zh-TW" sz="1800" b="1" dirty="0">
                <a:ln w="0"/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- 1</a:t>
            </a:r>
            <a:r>
              <a:rPr lang="zh-TW" altLang="en-US" sz="18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次，因此無法一個一個慢慢乘，必須使用</a:t>
            </a:r>
            <a:r>
              <a:rPr lang="zh-TW" altLang="en-US" sz="1800" b="1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矩陣快速冪</a:t>
            </a:r>
            <a:r>
              <a:rPr lang="zh-TW" altLang="en-US" sz="18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求解，時間複雜度為</a:t>
            </a:r>
            <a:r>
              <a:rPr lang="en-US" altLang="zh-TW" sz="1800" b="1" dirty="0">
                <a:ln w="0"/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O(log N)</a:t>
            </a:r>
            <a:r>
              <a:rPr lang="zh-TW" altLang="en-US" sz="18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800" b="1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br>
              <a:rPr lang="en-US" altLang="zh-TW" sz="18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8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假設 </a:t>
            </a:r>
            <a:r>
              <a:rPr lang="en-US" altLang="zh-TW" sz="18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 =</a:t>
            </a:r>
            <a:r>
              <a:rPr lang="zh-TW" altLang="en-US" sz="18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126</a:t>
            </a:r>
          </a:p>
          <a:p>
            <a:endParaRPr lang="en-US" altLang="zh-TW" sz="1800" b="1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則需計算 </a:t>
            </a:r>
            <a:r>
              <a:rPr lang="en-US" altLang="zh-TW" sz="1800" b="1" dirty="0">
                <a:ln w="0"/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en-US" altLang="zh-TW" sz="1800" b="1" baseline="30000" dirty="0">
                <a:ln w="0"/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125</a:t>
            </a:r>
            <a:r>
              <a:rPr lang="zh-TW" altLang="en-US" sz="1800" b="1" baseline="30000" dirty="0">
                <a:ln w="0"/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800" b="1" dirty="0">
                <a:ln w="0"/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800" b="1" dirty="0">
                <a:ln w="0"/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b="1" dirty="0">
                <a:ln w="0"/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en-US" altLang="zh-TW" sz="1800" b="1" baseline="30000" dirty="0">
                <a:ln w="0"/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64</a:t>
            </a:r>
            <a:r>
              <a:rPr lang="zh-TW" altLang="en-US" sz="1800" b="1" dirty="0">
                <a:ln w="0"/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b="1" dirty="0">
                <a:ln w="0"/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 M</a:t>
            </a:r>
            <a:r>
              <a:rPr lang="en-US" altLang="zh-TW" sz="1800" b="1" baseline="30000" dirty="0">
                <a:ln w="0"/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32</a:t>
            </a:r>
            <a:r>
              <a:rPr lang="en-US" altLang="zh-TW" sz="1800" b="1" dirty="0">
                <a:ln w="0"/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x M</a:t>
            </a:r>
            <a:r>
              <a:rPr lang="en-US" altLang="zh-TW" sz="1800" b="1" baseline="30000" dirty="0">
                <a:ln w="0"/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r>
              <a:rPr lang="en-US" altLang="zh-TW" sz="1800" b="1" dirty="0">
                <a:ln w="0"/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x M</a:t>
            </a:r>
            <a:r>
              <a:rPr lang="en-US" altLang="zh-TW" sz="1800" b="1" baseline="30000" dirty="0">
                <a:ln w="0"/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en-US" altLang="zh-TW" sz="1800" b="1" dirty="0">
                <a:ln w="0"/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x M</a:t>
            </a:r>
            <a:r>
              <a:rPr lang="en-US" altLang="zh-TW" sz="1800" b="1" baseline="30000" dirty="0">
                <a:ln w="0"/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en-US" altLang="zh-TW" sz="1800" b="1" dirty="0">
                <a:ln w="0"/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x M</a:t>
            </a:r>
            <a:r>
              <a:rPr lang="en-US" altLang="zh-TW" sz="1800" b="1" baseline="30000" dirty="0">
                <a:ln w="0"/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67757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/>
              <a:t>矩陣快速冪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26F5BF7-EC4E-49AD-86CE-1C639AD16261}"/>
              </a:ext>
            </a:extLst>
          </p:cNvPr>
          <p:cNvSpPr/>
          <p:nvPr/>
        </p:nvSpPr>
        <p:spPr>
          <a:xfrm>
            <a:off x="1692947" y="1526852"/>
            <a:ext cx="6662850" cy="24724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1600" b="1" dirty="0">
                <a:ln w="0"/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en-US" altLang="zh-TW" sz="1600" b="1" baseline="30000" dirty="0">
                <a:ln w="0"/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125</a:t>
            </a:r>
            <a:r>
              <a:rPr lang="zh-TW" altLang="en-US" sz="1600" b="1" baseline="30000" dirty="0">
                <a:ln w="0"/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ln w="0"/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600" b="1" dirty="0">
                <a:ln w="0"/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n w="0"/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en-US" altLang="zh-TW" sz="1600" b="1" baseline="30000" dirty="0">
                <a:ln w="0"/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64</a:t>
            </a:r>
            <a:r>
              <a:rPr lang="zh-TW" altLang="en-US" sz="1600" b="1" dirty="0">
                <a:ln w="0"/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n w="0"/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 M</a:t>
            </a:r>
            <a:r>
              <a:rPr lang="en-US" altLang="zh-TW" sz="1600" b="1" baseline="30000" dirty="0">
                <a:ln w="0"/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32</a:t>
            </a:r>
            <a:r>
              <a:rPr lang="en-US" altLang="zh-TW" sz="1600" b="1" dirty="0">
                <a:ln w="0"/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x M</a:t>
            </a:r>
            <a:r>
              <a:rPr lang="en-US" altLang="zh-TW" sz="1600" b="1" baseline="30000" dirty="0">
                <a:ln w="0"/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r>
              <a:rPr lang="en-US" altLang="zh-TW" sz="1600" b="1" dirty="0">
                <a:ln w="0"/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x M</a:t>
            </a:r>
            <a:r>
              <a:rPr lang="en-US" altLang="zh-TW" sz="1600" b="1" baseline="30000" dirty="0">
                <a:ln w="0"/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en-US" altLang="zh-TW" sz="1600" b="1" dirty="0">
                <a:ln w="0"/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x M</a:t>
            </a:r>
            <a:r>
              <a:rPr lang="en-US" altLang="zh-TW" sz="1600" b="1" baseline="30000" dirty="0">
                <a:ln w="0"/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en-US" altLang="zh-TW" sz="1600" b="1" dirty="0">
                <a:ln w="0"/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x M</a:t>
            </a:r>
            <a:r>
              <a:rPr lang="en-US" altLang="zh-TW" sz="1600" b="1" baseline="30000" dirty="0">
                <a:ln w="0"/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  <a:p>
            <a:endParaRPr lang="en-US" altLang="zh-TW" sz="1600" b="1" baseline="3000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計算方式如下：</a:t>
            </a:r>
            <a:endParaRPr lang="en-US" altLang="zh-TW" sz="1600" b="1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591767E-C29B-4D9E-B2BE-F20051E86B51}"/>
              </a:ext>
            </a:extLst>
          </p:cNvPr>
          <p:cNvSpPr/>
          <p:nvPr/>
        </p:nvSpPr>
        <p:spPr>
          <a:xfrm>
            <a:off x="2468880" y="2339061"/>
            <a:ext cx="1971885" cy="176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800" b="1" dirty="0">
                <a:ln w="0"/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en-US" altLang="zh-TW" sz="1800" b="1" baseline="30000" dirty="0">
                <a:ln w="0"/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64</a:t>
            </a:r>
            <a:r>
              <a:rPr lang="zh-TW" altLang="en-US" sz="1800" b="1" dirty="0">
                <a:ln w="0"/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b="1" dirty="0">
                <a:ln w="0"/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800" b="1" dirty="0">
                <a:ln w="0"/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b="1" dirty="0">
                <a:ln w="0"/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en-US" altLang="zh-TW" sz="1800" b="1" baseline="30000" dirty="0">
                <a:ln w="0"/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32 </a:t>
            </a:r>
            <a:r>
              <a:rPr lang="en-US" altLang="zh-TW" sz="1800" b="1" dirty="0">
                <a:ln w="0"/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 M</a:t>
            </a:r>
            <a:r>
              <a:rPr lang="en-US" altLang="zh-TW" sz="1800" b="1" baseline="30000" dirty="0">
                <a:ln w="0"/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32 </a:t>
            </a:r>
          </a:p>
          <a:p>
            <a:r>
              <a:rPr lang="en-US" altLang="zh-TW" sz="1800" b="1" dirty="0">
                <a:ln w="0"/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en-US" altLang="zh-TW" sz="1800" b="1" baseline="30000" dirty="0">
                <a:ln w="0"/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32</a:t>
            </a:r>
            <a:r>
              <a:rPr lang="en-US" altLang="zh-TW" sz="1800" b="1" dirty="0">
                <a:ln w="0"/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M</a:t>
            </a:r>
            <a:r>
              <a:rPr lang="en-US" altLang="zh-TW" sz="1800" b="1" baseline="30000" dirty="0">
                <a:ln w="0"/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r>
              <a:rPr lang="en-US" altLang="zh-TW" sz="1800" b="1" dirty="0">
                <a:ln w="0"/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x M</a:t>
            </a:r>
            <a:r>
              <a:rPr lang="en-US" altLang="zh-TW" sz="1800" b="1" baseline="30000" dirty="0">
                <a:ln w="0"/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</a:p>
          <a:p>
            <a:r>
              <a:rPr lang="en-US" altLang="zh-TW" sz="1800" b="1" dirty="0">
                <a:ln w="0"/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en-US" altLang="zh-TW" sz="1800" b="1" baseline="30000" dirty="0">
                <a:ln w="0"/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r>
              <a:rPr lang="en-US" altLang="zh-TW" sz="1800" b="1" dirty="0">
                <a:ln w="0"/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M</a:t>
            </a:r>
            <a:r>
              <a:rPr lang="en-US" altLang="zh-TW" sz="1800" b="1" baseline="30000" dirty="0">
                <a:ln w="0"/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 </a:t>
            </a:r>
            <a:r>
              <a:rPr lang="en-US" altLang="zh-TW" sz="1800" b="1" dirty="0">
                <a:ln w="0"/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 M</a:t>
            </a:r>
            <a:r>
              <a:rPr lang="en-US" altLang="zh-TW" sz="1800" b="1" baseline="30000" dirty="0">
                <a:ln w="0"/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</a:p>
          <a:p>
            <a:r>
              <a:rPr lang="en-US" altLang="zh-TW" sz="1800" b="1" dirty="0">
                <a:ln w="0"/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en-US" altLang="zh-TW" sz="1800" b="1" baseline="30000" dirty="0">
                <a:ln w="0"/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en-US" altLang="zh-TW" sz="1800" b="1" dirty="0">
                <a:ln w="0"/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=M</a:t>
            </a:r>
            <a:r>
              <a:rPr lang="en-US" altLang="zh-TW" sz="1800" b="1" baseline="30000" dirty="0">
                <a:ln w="0"/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en-US" altLang="zh-TW" sz="1800" b="1" dirty="0">
                <a:ln w="0"/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x M</a:t>
            </a:r>
            <a:r>
              <a:rPr lang="en-US" altLang="zh-TW" sz="1800" b="1" baseline="30000" dirty="0">
                <a:ln w="0"/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</a:p>
          <a:p>
            <a:r>
              <a:rPr lang="en-US" altLang="zh-TW" sz="1800" b="1" dirty="0">
                <a:ln w="0"/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en-US" altLang="zh-TW" sz="1800" b="1" baseline="30000" dirty="0">
                <a:ln w="0"/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en-US" altLang="zh-TW" sz="1800" b="1" dirty="0">
                <a:ln w="0"/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=M</a:t>
            </a:r>
            <a:r>
              <a:rPr lang="en-US" altLang="zh-TW" sz="1800" b="1" baseline="30000" dirty="0">
                <a:ln w="0"/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1800" b="1" dirty="0">
                <a:ln w="0"/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x M</a:t>
            </a:r>
            <a:r>
              <a:rPr lang="en-US" altLang="zh-TW" sz="1800" b="1" baseline="30000" dirty="0">
                <a:ln w="0"/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  <a:p>
            <a:r>
              <a:rPr lang="en-US" altLang="zh-TW" sz="1800" b="1" dirty="0">
                <a:ln w="0"/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en-US" altLang="zh-TW" sz="1800" b="1" baseline="30000" dirty="0">
                <a:ln w="0"/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1800" b="1" dirty="0">
                <a:ln w="0"/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=M x M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E8C8BB3-0B7E-4AFA-A961-D123643C75F2}"/>
              </a:ext>
            </a:extLst>
          </p:cNvPr>
          <p:cNvSpPr/>
          <p:nvPr/>
        </p:nvSpPr>
        <p:spPr>
          <a:xfrm>
            <a:off x="5123847" y="2899815"/>
            <a:ext cx="2723823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TW" altLang="en-US" sz="18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因此只需要</a:t>
            </a:r>
            <a:r>
              <a:rPr lang="en-US" altLang="zh-TW" sz="1800" b="1" dirty="0">
                <a:ln w="0"/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1800" b="1" dirty="0">
                <a:ln w="0"/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r>
              <a:rPr lang="zh-TW" altLang="en-US" sz="18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endParaRPr lang="en-US" altLang="zh-TW" sz="1800" b="1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即可算出所有需要的值。</a:t>
            </a:r>
            <a:endParaRPr lang="en-US" altLang="zh-TW" sz="1800" b="1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2111997"/>
      </p:ext>
    </p:extLst>
  </p:cSld>
  <p:clrMapOvr>
    <a:masterClrMapping/>
  </p:clrMapOvr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2151</TotalTime>
  <Words>324</Words>
  <Application>Microsoft Office PowerPoint</Application>
  <PresentationFormat>如螢幕大小 (16:9)</PresentationFormat>
  <Paragraphs>72</Paragraphs>
  <Slides>13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2" baseType="lpstr">
      <vt:lpstr>Tinos</vt:lpstr>
      <vt:lpstr>Microsoft JhengHei</vt:lpstr>
      <vt:lpstr>Microsoft JhengHei</vt:lpstr>
      <vt:lpstr>新細明體</vt:lpstr>
      <vt:lpstr>Arial</vt:lpstr>
      <vt:lpstr>Symbol</vt:lpstr>
      <vt:lpstr>Times New Roman</vt:lpstr>
      <vt:lpstr>Wingdings</vt:lpstr>
      <vt:lpstr>Quintus template</vt:lpstr>
      <vt:lpstr>TOI推廣計畫 解題-密碼產生器</vt:lpstr>
      <vt:lpstr>題 目</vt:lpstr>
      <vt:lpstr>PowerPoint 簡報</vt:lpstr>
      <vt:lpstr>解題重點:</vt:lpstr>
      <vt:lpstr>矩陣建構</vt:lpstr>
      <vt:lpstr>矩陣建構</vt:lpstr>
      <vt:lpstr>矩陣建構</vt:lpstr>
      <vt:lpstr>矩陣快速冪</vt:lpstr>
      <vt:lpstr>矩陣快速冪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TOI推廣計畫 解題-題目</dc:title>
  <cp:lastModifiedBy>雅雯 胡</cp:lastModifiedBy>
  <cp:revision>138</cp:revision>
  <cp:lastPrinted>2019-04-10T12:19:35Z</cp:lastPrinted>
  <dcterms:modified xsi:type="dcterms:W3CDTF">2019-11-29T07:16:18Z</dcterms:modified>
</cp:coreProperties>
</file>