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309" r:id="rId4"/>
    <p:sldId id="258" r:id="rId5"/>
    <p:sldId id="271" r:id="rId6"/>
    <p:sldId id="265" r:id="rId7"/>
    <p:sldId id="311" r:id="rId8"/>
    <p:sldId id="310" r:id="rId9"/>
    <p:sldId id="312" r:id="rId10"/>
    <p:sldId id="313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9"/>
    <p:restoredTop sz="94611"/>
  </p:normalViewPr>
  <p:slideViewPr>
    <p:cSldViewPr snapToGrid="0">
      <p:cViewPr varScale="1">
        <p:scale>
          <a:sx n="122" d="100"/>
          <a:sy n="122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1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4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30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16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黃金比例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2179674" y="4184840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[https://</a:t>
            </a:r>
            <a:r>
              <a:rPr lang="en" altLang="zh-TW" sz="1200" dirty="0" err="1"/>
              <a:t>www.flaticon.com</a:t>
            </a:r>
            <a:r>
              <a:rPr lang="en" altLang="zh-TW" sz="1200" dirty="0"/>
              <a:t>/authors/</a:t>
            </a:r>
            <a:r>
              <a:rPr lang="en" altLang="zh-TW" sz="1200" dirty="0" err="1"/>
              <a:t>freepik</a:t>
            </a:r>
            <a:r>
              <a:rPr lang="en" altLang="zh-TW" sz="1200" dirty="0"/>
              <a:t>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97478F-9A6F-7B43-BF87-59E87894A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643" y="1011178"/>
            <a:ext cx="2802164" cy="2802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4E7DA42-37D2-5644-A234-8286AA5F8141}"/>
              </a:ext>
            </a:extLst>
          </p:cNvPr>
          <p:cNvSpPr/>
          <p:nvPr/>
        </p:nvSpPr>
        <p:spPr>
          <a:xfrm>
            <a:off x="2149359" y="4266042"/>
            <a:ext cx="1209810" cy="26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zh-TW" altLang="en-US" sz="18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計算費氏數列項數值：</a:t>
                </a:r>
                <a:endParaRPr lang="en-US" altLang="zh-TW" sz="18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＝ 前兩項的和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</a:t>
                </a:r>
                <a:endPara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求項數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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for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迴圈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計算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N-1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次</a:t>
                </a:r>
                <a:endPara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  <a:blipFill>
                <a:blip r:embed="rId3"/>
                <a:stretch>
                  <a:fillRect l="-606" t="-1220" b="-3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2075789" y="2429148"/>
                <a:ext cx="3189892" cy="2178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N</a:t>
                </a:r>
                <a:r>
                  <a:rPr lang="zh-TW" altLang="en-US" sz="1600" dirty="0">
                    <a:latin typeface="Cambria Math" panose="02040503050406030204" pitchFamily="18" charset="0"/>
                  </a:rPr>
                  <a:t>＝</a:t>
                </a:r>
                <a:r>
                  <a:rPr lang="en-US" altLang="zh-TW" sz="1600" dirty="0">
                    <a:latin typeface="Cambria Math" panose="02040503050406030204" pitchFamily="18" charset="0"/>
                  </a:rPr>
                  <a:t>4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900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900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89" y="2429148"/>
                <a:ext cx="3189892" cy="2178866"/>
              </a:xfrm>
              <a:prstGeom prst="rect">
                <a:avLst/>
              </a:prstGeom>
              <a:blipFill>
                <a:blip r:embed="rId4"/>
                <a:stretch>
                  <a:fillRect l="-791" t="-5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AAAA9FE4-F9F4-8A47-8A74-4D280F23E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46" t="30366" b="33519"/>
          <a:stretch/>
        </p:blipFill>
        <p:spPr>
          <a:xfrm>
            <a:off x="5607271" y="2207749"/>
            <a:ext cx="2575773" cy="141831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2EE818B-C280-B94D-B162-AAA4B2536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4" y="880791"/>
            <a:ext cx="4504042" cy="282237"/>
          </a:xfrm>
          <a:prstGeom prst="rect">
            <a:avLst/>
          </a:prstGeom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2A012E54-54C4-0D41-A97C-32A2A7145D6C}"/>
              </a:ext>
            </a:extLst>
          </p:cNvPr>
          <p:cNvCxnSpPr>
            <a:cxnSpLocks/>
          </p:cNvCxnSpPr>
          <p:nvPr/>
        </p:nvCxnSpPr>
        <p:spPr>
          <a:xfrm>
            <a:off x="2417379" y="3174124"/>
            <a:ext cx="1177159" cy="233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81C3CC1A-C62B-654F-8DD4-E7BE459FE5C1}"/>
              </a:ext>
            </a:extLst>
          </p:cNvPr>
          <p:cNvCxnSpPr>
            <a:cxnSpLocks/>
          </p:cNvCxnSpPr>
          <p:nvPr/>
        </p:nvCxnSpPr>
        <p:spPr>
          <a:xfrm flipH="1">
            <a:off x="3005958" y="3174124"/>
            <a:ext cx="156802" cy="2538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515A0B74-7509-4C4F-99C8-2D4E63855F0A}"/>
              </a:ext>
            </a:extLst>
          </p:cNvPr>
          <p:cNvCxnSpPr>
            <a:cxnSpLocks/>
          </p:cNvCxnSpPr>
          <p:nvPr/>
        </p:nvCxnSpPr>
        <p:spPr>
          <a:xfrm flipH="1">
            <a:off x="3005958" y="3842584"/>
            <a:ext cx="146292" cy="2642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DC9C4ED3-0672-0A45-8D9C-339F2CD56405}"/>
              </a:ext>
            </a:extLst>
          </p:cNvPr>
          <p:cNvCxnSpPr>
            <a:cxnSpLocks/>
          </p:cNvCxnSpPr>
          <p:nvPr/>
        </p:nvCxnSpPr>
        <p:spPr>
          <a:xfrm>
            <a:off x="2417378" y="3863071"/>
            <a:ext cx="1253357" cy="2438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3714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8513B0-5887-D147-973F-5CB2B774AD2B}"/>
              </a:ext>
            </a:extLst>
          </p:cNvPr>
          <p:cNvSpPr txBox="1"/>
          <p:nvPr/>
        </p:nvSpPr>
        <p:spPr>
          <a:xfrm>
            <a:off x="6372280" y="3867807"/>
            <a:ext cx="6516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800" b="1" dirty="0">
                <a:solidFill>
                  <a:srgbClr val="FF0000"/>
                </a:solidFill>
              </a:rPr>
              <a:t>遞迴</a:t>
            </a:r>
            <a:endParaRPr kumimoji="1"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2666C7-90F7-7341-8A99-A74422D36DB5}"/>
              </a:ext>
            </a:extLst>
          </p:cNvPr>
          <p:cNvSpPr txBox="1"/>
          <p:nvPr/>
        </p:nvSpPr>
        <p:spPr>
          <a:xfrm>
            <a:off x="1568404" y="2559251"/>
            <a:ext cx="65164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800" b="1" dirty="0">
                <a:solidFill>
                  <a:srgbClr val="0070C0"/>
                </a:solidFill>
              </a:rPr>
              <a:t>迴圈</a:t>
            </a:r>
            <a:endParaRPr kumimoji="1" lang="zh-TW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1DA8A2E-EBD5-7D41-B9D3-6640E49C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81" y="1152896"/>
            <a:ext cx="2355022" cy="31940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F0C4E79-52BA-DB48-A646-84EFF963EA81}"/>
              </a:ext>
            </a:extLst>
          </p:cNvPr>
          <p:cNvSpPr/>
          <p:nvPr/>
        </p:nvSpPr>
        <p:spPr>
          <a:xfrm>
            <a:off x="1442949" y="5870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範例程式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7E7932-2DBB-4548-96C4-8F7AD8A9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559" y="1432433"/>
            <a:ext cx="3116482" cy="22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710902" y="722037"/>
            <a:ext cx="6581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1800" dirty="0"/>
              <a:t>美術老師在課堂上講述到藝術作品的黃金比例的時候，介紹到了神奇的黃金比例螺線，聽說好好掌握這個知識並應用在作品就能成為厲害的創作者！想要成為家喻戶曉設計師的年年不放過這個機會，開始研究黃金比例螺線，發現其中的奧妙之處：若</a:t>
            </a:r>
            <a:r>
              <a:rPr lang="zh-TW" altLang="zh-TW" sz="1800" b="1" dirty="0"/>
              <a:t>將費氏數列的小方塊逆時針向外繞圈，其長方形長寬比會接近黃金比例，並且可以畫出黃金比例螺線。</a:t>
            </a:r>
            <a:endParaRPr lang="en-US" altLang="zh-TW" sz="1800" b="1" dirty="0"/>
          </a:p>
          <a:p>
            <a:pPr algn="just"/>
            <a:endParaRPr lang="zh-TW" altLang="zh-TW" sz="1800" dirty="0"/>
          </a:p>
          <a:p>
            <a:pPr algn="just"/>
            <a:r>
              <a:rPr lang="zh-TW" altLang="zh-TW" sz="1800" dirty="0"/>
              <a:t>想要更明白費氏數列是什麼，年年上網查了資料發現了</a:t>
            </a:r>
            <a:r>
              <a:rPr lang="zh-TW" altLang="zh-TW" sz="1800" b="1" dirty="0"/>
              <a:t>一連串數字：</a:t>
            </a:r>
            <a:r>
              <a:rPr lang="en-US" altLang="zh-TW" sz="1800" b="1" dirty="0"/>
              <a:t>0, 1, 1, 2, 3, 5, 8, 13, 21, 34, 55, 89……</a:t>
            </a:r>
            <a:r>
              <a:rPr lang="zh-TW" altLang="zh-TW" sz="1800" dirty="0"/>
              <a:t>，查詢到了費氏數列的公式，請根據下列式子求出年年下個設計作品的黃金比例。</a:t>
            </a:r>
            <a:endParaRPr lang="en-US" altLang="zh-TW" sz="1800" dirty="0"/>
          </a:p>
          <a:p>
            <a:endParaRPr lang="zh-TW" altLang="zh-TW" sz="1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155B315-7EE8-C242-8F3C-37FDB768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34" y="3793065"/>
            <a:ext cx="5510290" cy="345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13644" y="696517"/>
            <a:ext cx="66428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800" dirty="0"/>
              <a:t>第一行有一個正整數</a:t>
            </a:r>
            <a:r>
              <a:rPr lang="en-US" altLang="zh-TW" sz="1800" i="1" dirty="0"/>
              <a:t>n</a:t>
            </a:r>
            <a:r>
              <a:rPr lang="en-US" altLang="zh-TW" sz="1800" dirty="0"/>
              <a:t> (0</a:t>
            </a:r>
            <a:r>
              <a:rPr lang="en-US" altLang="zh-TW" sz="1800" i="1" dirty="0"/>
              <a:t> </a:t>
            </a:r>
            <a:r>
              <a:rPr lang="en-US" altLang="zh-TW" sz="1800" i="1" dirty="0">
                <a:sym typeface="Symbol" pitchFamily="2" charset="2"/>
              </a:rPr>
              <a:t></a:t>
            </a:r>
            <a:r>
              <a:rPr lang="en-US" altLang="zh-TW" sz="1800" i="1" dirty="0"/>
              <a:t> n </a:t>
            </a:r>
            <a:r>
              <a:rPr lang="en-US" altLang="zh-TW" sz="1800" i="1" dirty="0">
                <a:sym typeface="Symbol" pitchFamily="2" charset="2"/>
              </a:rPr>
              <a:t></a:t>
            </a:r>
            <a:r>
              <a:rPr lang="en-US" altLang="zh-TW" sz="1800" i="1" dirty="0"/>
              <a:t> </a:t>
            </a:r>
            <a:r>
              <a:rPr lang="en-US" altLang="zh-TW" sz="1800" dirty="0"/>
              <a:t>50)</a:t>
            </a:r>
            <a:r>
              <a:rPr lang="zh-TW" altLang="zh-TW" sz="1800" dirty="0"/>
              <a:t>，代表所求第幾項的費氏數列。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613644" y="1619847"/>
                <a:ext cx="6785637" cy="99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24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輸出格式</a:t>
                </a:r>
              </a:p>
              <a:p>
                <a:pPr algn="just"/>
                <a:r>
                  <a:rPr lang="zh-TW" altLang="zh-TW" sz="1800" dirty="0"/>
                  <a:t>輸出第</a:t>
                </a:r>
                <a:r>
                  <a:rPr lang="en-US" altLang="zh-TW" sz="1800" dirty="0"/>
                  <a:t>n</a:t>
                </a:r>
                <a:r>
                  <a:rPr lang="zh-TW" altLang="zh-TW" sz="1800" dirty="0"/>
                  <a:t>項</a:t>
                </a:r>
                <a14:m>
                  <m:oMath xmlns:m="http://schemas.openxmlformats.org/officeDocument/2006/math">
                    <m:r>
                      <a:rPr lang="zh-TW" altLang="zh-TW" sz="1800">
                        <a:latin typeface="Cambria Math" panose="02040503050406030204" pitchFamily="18" charset="0"/>
                      </a:rPr>
                      <m:t>費氏數列的</m:t>
                    </m:r>
                    <m:sSub>
                      <m:sSub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1800" dirty="0"/>
                  <a:t>值</a:t>
                </a:r>
                <a:r>
                  <a:rPr lang="en-US" altLang="zh-TW" sz="1800" dirty="0"/>
                  <a:t>(0</a:t>
                </a:r>
                <a:r>
                  <a:rPr lang="en-US" altLang="zh-TW" sz="1800" i="1" dirty="0"/>
                  <a:t> </a:t>
                </a:r>
                <a:r>
                  <a:rPr lang="en-US" altLang="zh-TW" sz="1800" i="1" dirty="0">
                    <a:sym typeface="Symbol" pitchFamily="2" charset="2"/>
                  </a:rPr>
                  <a:t></a:t>
                </a:r>
                <a:r>
                  <a:rPr lang="en-US" altLang="zh-TW" sz="1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800" i="1" dirty="0"/>
                  <a:t> </a:t>
                </a:r>
                <a:r>
                  <a:rPr lang="en-US" altLang="zh-TW" sz="1800" i="1" dirty="0">
                    <a:sym typeface="Symbol" pitchFamily="2" charset="2"/>
                  </a:rPr>
                  <a:t>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63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sym typeface="Symbol" pitchFamily="2" charset="2"/>
                      </a:rPr>
                      <m:t>−1</m:t>
                    </m:r>
                  </m:oMath>
                </a14:m>
                <a:r>
                  <a:rPr lang="en-US" altLang="zh-TW" sz="1800" dirty="0"/>
                  <a:t>) </a:t>
                </a:r>
                <a:r>
                  <a:rPr lang="zh-TW" altLang="zh-TW" sz="1800" dirty="0"/>
                  <a:t>。</a:t>
                </a:r>
                <a:r>
                  <a:rPr lang="zh-TW" altLang="zh-TW" sz="1600" dirty="0">
                    <a:effectLst/>
                  </a:rPr>
                  <a:t> </a:t>
                </a:r>
                <a:endPara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zh-TW" altLang="zh-TW" sz="15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4" y="1619847"/>
                <a:ext cx="6785637" cy="993157"/>
              </a:xfrm>
              <a:prstGeom prst="rect">
                <a:avLst/>
              </a:prstGeom>
              <a:blipFill>
                <a:blip r:embed="rId3"/>
                <a:stretch>
                  <a:fillRect l="-1308" t="-5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03017"/>
              </p:ext>
            </p:extLst>
          </p:nvPr>
        </p:nvGraphicFramePr>
        <p:xfrm>
          <a:off x="5795319" y="3382233"/>
          <a:ext cx="2461176" cy="69716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24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163"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6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sz="18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9ACA360D-7ECE-1B49-8A1D-52740045EB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11" y="3000584"/>
            <a:ext cx="1935977" cy="10788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71F384-7891-EF49-AF34-4D27D9EDA69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26" y="3000584"/>
            <a:ext cx="1653520" cy="10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迴圈應用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計算費氏數列項數值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264AD-CD6A-AE45-BB4A-D276D338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88" y="1305793"/>
            <a:ext cx="2531913" cy="25319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zh-TW" altLang="en-US" sz="1100" dirty="0"/>
              <a:t>https://www.flaticon.com/authors/smashicons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95314" y="211921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迴圈應用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3277536" y="4186503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www.flaticon.com</a:t>
            </a:r>
            <a:r>
              <a:rPr lang="en" altLang="zh-TW" sz="1100" dirty="0"/>
              <a:t>/authors/</a:t>
            </a:r>
            <a:r>
              <a:rPr lang="en" altLang="zh-TW" sz="1100" dirty="0" err="1"/>
              <a:t>monkik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157523" y="2827100"/>
            <a:ext cx="2954655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計算費氏數列項數值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2BF9F6-89E4-DF41-9405-6DF640F68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87" y="1225710"/>
            <a:ext cx="2494893" cy="24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74675F6-DF64-6242-8F48-FE0644A83BA2}"/>
              </a:ext>
            </a:extLst>
          </p:cNvPr>
          <p:cNvSpPr/>
          <p:nvPr/>
        </p:nvSpPr>
        <p:spPr>
          <a:xfrm>
            <a:off x="2164012" y="2953407"/>
            <a:ext cx="1209810" cy="26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zh-TW" altLang="en-US" sz="18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計算費氏數列項數值：</a:t>
                </a:r>
                <a:endParaRPr lang="en-US" altLang="zh-TW" sz="18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＝ 前兩項的和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</a:t>
                </a:r>
                <a:endPara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求項數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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for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迴圈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計算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N-1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次</a:t>
                </a:r>
                <a:endPara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  <a:blipFill>
                <a:blip r:embed="rId3"/>
                <a:stretch>
                  <a:fillRect l="-606" t="-1220" b="-3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2075789" y="2429148"/>
                <a:ext cx="3189892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N</a:t>
                </a:r>
                <a:r>
                  <a:rPr lang="zh-TW" altLang="en-US" sz="1600" dirty="0">
                    <a:latin typeface="Cambria Math" panose="02040503050406030204" pitchFamily="18" charset="0"/>
                  </a:rPr>
                  <a:t>＝</a:t>
                </a:r>
                <a:r>
                  <a:rPr lang="en-US" altLang="zh-TW" sz="1600" dirty="0">
                    <a:latin typeface="Cambria Math" panose="02040503050406030204" pitchFamily="18" charset="0"/>
                  </a:rPr>
                  <a:t>4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89" y="2429148"/>
                <a:ext cx="3189892" cy="800219"/>
              </a:xfrm>
              <a:prstGeom prst="rect">
                <a:avLst/>
              </a:prstGeom>
              <a:blipFill>
                <a:blip r:embed="rId4"/>
                <a:stretch>
                  <a:fillRect l="-791" t="-156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AAAA9FE4-F9F4-8A47-8A74-4D280F23E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46" t="30366" b="33519"/>
          <a:stretch/>
        </p:blipFill>
        <p:spPr>
          <a:xfrm>
            <a:off x="5607271" y="2207749"/>
            <a:ext cx="2575773" cy="141831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2EE818B-C280-B94D-B162-AAA4B2536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4" y="880791"/>
            <a:ext cx="4504042" cy="2822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zh-TW" altLang="en-US" sz="18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計算費氏數列項數值：</a:t>
                </a:r>
                <a:endParaRPr lang="en-US" altLang="zh-TW" sz="18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＝ 前兩項的和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</a:t>
                </a:r>
                <a:endPara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求項數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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for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迴圈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計算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N-1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次</a:t>
                </a:r>
                <a:endPara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  <a:blipFill>
                <a:blip r:embed="rId3"/>
                <a:stretch>
                  <a:fillRect l="-606" t="-1220" b="-3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2075789" y="2429148"/>
                <a:ext cx="3189892" cy="1225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N</a:t>
                </a:r>
                <a:r>
                  <a:rPr lang="zh-TW" altLang="en-US" sz="1600" dirty="0">
                    <a:latin typeface="Cambria Math" panose="02040503050406030204" pitchFamily="18" charset="0"/>
                  </a:rPr>
                  <a:t>＝</a:t>
                </a:r>
                <a:r>
                  <a:rPr lang="en-US" altLang="zh-TW" sz="1600" dirty="0">
                    <a:latin typeface="Cambria Math" panose="02040503050406030204" pitchFamily="18" charset="0"/>
                  </a:rPr>
                  <a:t>4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900" dirty="0"/>
                  <a:t>(</a:t>
                </a:r>
                <a:r>
                  <a:rPr lang="en-US" altLang="zh-TW" sz="900" dirty="0">
                    <a:latin typeface="Cambria Math" panose="02040503050406030204" pitchFamily="18" charset="0"/>
                  </a:rPr>
                  <a:t> num_1 = num_2 , num_2 = num_3)</a:t>
                </a:r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  <a:endParaRPr lang="en-US" altLang="zh-TW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89" y="2429148"/>
                <a:ext cx="3189892" cy="1225464"/>
              </a:xfrm>
              <a:prstGeom prst="rect">
                <a:avLst/>
              </a:prstGeom>
              <a:blipFill>
                <a:blip r:embed="rId4"/>
                <a:stretch>
                  <a:fillRect l="-791" t="-1020" b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AAAA9FE4-F9F4-8A47-8A74-4D280F23E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46" t="30366" b="33519"/>
          <a:stretch/>
        </p:blipFill>
        <p:spPr>
          <a:xfrm>
            <a:off x="5607271" y="2207749"/>
            <a:ext cx="2575773" cy="141831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2EE818B-C280-B94D-B162-AAA4B2536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4" y="880791"/>
            <a:ext cx="4504042" cy="282237"/>
          </a:xfrm>
          <a:prstGeom prst="rect">
            <a:avLst/>
          </a:prstGeom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2A012E54-54C4-0D41-A97C-32A2A7145D6C}"/>
              </a:ext>
            </a:extLst>
          </p:cNvPr>
          <p:cNvCxnSpPr>
            <a:cxnSpLocks/>
          </p:cNvCxnSpPr>
          <p:nvPr/>
        </p:nvCxnSpPr>
        <p:spPr>
          <a:xfrm>
            <a:off x="2417379" y="3174124"/>
            <a:ext cx="1177159" cy="233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81C3CC1A-C62B-654F-8DD4-E7BE459FE5C1}"/>
              </a:ext>
            </a:extLst>
          </p:cNvPr>
          <p:cNvCxnSpPr>
            <a:cxnSpLocks/>
          </p:cNvCxnSpPr>
          <p:nvPr/>
        </p:nvCxnSpPr>
        <p:spPr>
          <a:xfrm flipH="1">
            <a:off x="3005958" y="3174124"/>
            <a:ext cx="156802" cy="2538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799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DAAC498-35F3-D743-83E6-931353AC939B}"/>
              </a:ext>
            </a:extLst>
          </p:cNvPr>
          <p:cNvSpPr/>
          <p:nvPr/>
        </p:nvSpPr>
        <p:spPr>
          <a:xfrm>
            <a:off x="2179384" y="3626068"/>
            <a:ext cx="1209810" cy="26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zh-TW" altLang="en-US" sz="18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計算費氏數列項數值：</a:t>
                </a:r>
                <a:endParaRPr lang="en-US" altLang="zh-TW" sz="18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＝ 前兩項的和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</a:t>
                </a:r>
                <a:endPara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求項數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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for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迴圈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計算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N-1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次</a:t>
                </a:r>
                <a:endPara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  <a:blipFill>
                <a:blip r:embed="rId3"/>
                <a:stretch>
                  <a:fillRect l="-606" t="-1220" b="-3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2075789" y="2429148"/>
                <a:ext cx="3189892" cy="1471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N</a:t>
                </a:r>
                <a:r>
                  <a:rPr lang="zh-TW" altLang="en-US" sz="1600" dirty="0">
                    <a:latin typeface="Cambria Math" panose="02040503050406030204" pitchFamily="18" charset="0"/>
                  </a:rPr>
                  <a:t>＝</a:t>
                </a:r>
                <a:r>
                  <a:rPr lang="en-US" altLang="zh-TW" sz="1600" dirty="0">
                    <a:latin typeface="Cambria Math" panose="02040503050406030204" pitchFamily="18" charset="0"/>
                  </a:rPr>
                  <a:t>4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900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9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89" y="2429148"/>
                <a:ext cx="3189892" cy="1471685"/>
              </a:xfrm>
              <a:prstGeom prst="rect">
                <a:avLst/>
              </a:prstGeom>
              <a:blipFill>
                <a:blip r:embed="rId4"/>
                <a:stretch>
                  <a:fillRect l="-791" t="-855" b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AAAA9FE4-F9F4-8A47-8A74-4D280F23E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46" t="30366" b="33519"/>
          <a:stretch/>
        </p:blipFill>
        <p:spPr>
          <a:xfrm>
            <a:off x="5607271" y="2207749"/>
            <a:ext cx="2575773" cy="141831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2EE818B-C280-B94D-B162-AAA4B2536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4" y="880791"/>
            <a:ext cx="4504042" cy="282237"/>
          </a:xfrm>
          <a:prstGeom prst="rect">
            <a:avLst/>
          </a:prstGeom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2A012E54-54C4-0D41-A97C-32A2A7145D6C}"/>
              </a:ext>
            </a:extLst>
          </p:cNvPr>
          <p:cNvCxnSpPr>
            <a:cxnSpLocks/>
          </p:cNvCxnSpPr>
          <p:nvPr/>
        </p:nvCxnSpPr>
        <p:spPr>
          <a:xfrm>
            <a:off x="2417379" y="3174124"/>
            <a:ext cx="1177159" cy="233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81C3CC1A-C62B-654F-8DD4-E7BE459FE5C1}"/>
              </a:ext>
            </a:extLst>
          </p:cNvPr>
          <p:cNvCxnSpPr>
            <a:cxnSpLocks/>
          </p:cNvCxnSpPr>
          <p:nvPr/>
        </p:nvCxnSpPr>
        <p:spPr>
          <a:xfrm flipH="1">
            <a:off x="3005958" y="3174124"/>
            <a:ext cx="156802" cy="2538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6850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zh-TW" altLang="en-US" sz="18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計算費氏數列項數值：</a:t>
                </a:r>
                <a:endParaRPr lang="en-US" altLang="zh-TW" sz="18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＝ 前兩項的和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</a:t>
                </a:r>
                <a:endPara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求項數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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for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迴圈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計算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N-1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itchFamily="2" charset="2"/>
                  </a:rPr>
                  <a:t>次</a:t>
                </a:r>
                <a:endPara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34" y="1452503"/>
                <a:ext cx="6266082" cy="1022203"/>
              </a:xfrm>
              <a:prstGeom prst="rect">
                <a:avLst/>
              </a:prstGeom>
              <a:blipFill>
                <a:blip r:embed="rId3"/>
                <a:stretch>
                  <a:fillRect l="-606" t="-1220" b="-3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迴圈應用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/>
              <p:nvPr/>
            </p:nvSpPr>
            <p:spPr>
              <a:xfrm>
                <a:off x="2075789" y="2429148"/>
                <a:ext cx="3189892" cy="1902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N</a:t>
                </a:r>
                <a:r>
                  <a:rPr lang="zh-TW" altLang="en-US" sz="1600" dirty="0">
                    <a:latin typeface="Cambria Math" panose="02040503050406030204" pitchFamily="18" charset="0"/>
                  </a:rPr>
                  <a:t>＝</a:t>
                </a:r>
                <a:r>
                  <a:rPr lang="en-US" altLang="zh-TW" sz="1600" dirty="0">
                    <a:latin typeface="Cambria Math" panose="02040503050406030204" pitchFamily="18" charset="0"/>
                  </a:rPr>
                  <a:t>4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900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900" dirty="0"/>
                  <a:t>(</a:t>
                </a:r>
                <a:r>
                  <a:rPr lang="en-US" altLang="zh-TW" sz="900" dirty="0">
                    <a:latin typeface="Cambria Math" panose="02040503050406030204" pitchFamily="18" charset="0"/>
                  </a:rPr>
                  <a:t> num_1 = num_2 , num_2 = num_3)</a:t>
                </a:r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num_3 = num_1 + num_2</a:t>
                </a:r>
                <a:endParaRPr lang="en-US" altLang="zh-TW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5307B2-CA07-E940-BF5B-18BCC8BB8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89" y="2429148"/>
                <a:ext cx="3189892" cy="1902572"/>
              </a:xfrm>
              <a:prstGeom prst="rect">
                <a:avLst/>
              </a:prstGeom>
              <a:blipFill>
                <a:blip r:embed="rId4"/>
                <a:stretch>
                  <a:fillRect l="-791" t="-662" b="-2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54E89BB-4B13-F247-AC14-A2FBF4755585}"/>
              </a:ext>
            </a:extLst>
          </p:cNvPr>
          <p:cNvCxnSpPr>
            <a:cxnSpLocks/>
          </p:cNvCxnSpPr>
          <p:nvPr/>
        </p:nvCxnSpPr>
        <p:spPr>
          <a:xfrm>
            <a:off x="5411972" y="1452503"/>
            <a:ext cx="0" cy="29174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AAAA9FE4-F9F4-8A47-8A74-4D280F23E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46" t="30366" b="33519"/>
          <a:stretch/>
        </p:blipFill>
        <p:spPr>
          <a:xfrm>
            <a:off x="5607271" y="2207749"/>
            <a:ext cx="2575773" cy="141831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2EE818B-C280-B94D-B162-AAA4B2536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4" y="880791"/>
            <a:ext cx="4504042" cy="282237"/>
          </a:xfrm>
          <a:prstGeom prst="rect">
            <a:avLst/>
          </a:prstGeom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2A012E54-54C4-0D41-A97C-32A2A7145D6C}"/>
              </a:ext>
            </a:extLst>
          </p:cNvPr>
          <p:cNvCxnSpPr>
            <a:cxnSpLocks/>
          </p:cNvCxnSpPr>
          <p:nvPr/>
        </p:nvCxnSpPr>
        <p:spPr>
          <a:xfrm>
            <a:off x="2417379" y="3174124"/>
            <a:ext cx="1177159" cy="233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81C3CC1A-C62B-654F-8DD4-E7BE459FE5C1}"/>
              </a:ext>
            </a:extLst>
          </p:cNvPr>
          <p:cNvCxnSpPr>
            <a:cxnSpLocks/>
          </p:cNvCxnSpPr>
          <p:nvPr/>
        </p:nvCxnSpPr>
        <p:spPr>
          <a:xfrm flipH="1">
            <a:off x="3005958" y="3174124"/>
            <a:ext cx="156802" cy="2538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515A0B74-7509-4C4F-99C8-2D4E63855F0A}"/>
              </a:ext>
            </a:extLst>
          </p:cNvPr>
          <p:cNvCxnSpPr>
            <a:cxnSpLocks/>
          </p:cNvCxnSpPr>
          <p:nvPr/>
        </p:nvCxnSpPr>
        <p:spPr>
          <a:xfrm flipH="1">
            <a:off x="3005958" y="3842584"/>
            <a:ext cx="146292" cy="2642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DC9C4ED3-0672-0A45-8D9C-339F2CD56405}"/>
              </a:ext>
            </a:extLst>
          </p:cNvPr>
          <p:cNvCxnSpPr>
            <a:cxnSpLocks/>
          </p:cNvCxnSpPr>
          <p:nvPr/>
        </p:nvCxnSpPr>
        <p:spPr>
          <a:xfrm>
            <a:off x="2417378" y="3863071"/>
            <a:ext cx="1253357" cy="2438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758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665</Words>
  <Application>Microsoft Macintosh PowerPoint</Application>
  <PresentationFormat>如螢幕大小 (16:9)</PresentationFormat>
  <Paragraphs>84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Oswald</vt:lpstr>
      <vt:lpstr>Tinos</vt:lpstr>
      <vt:lpstr>Arial</vt:lpstr>
      <vt:lpstr>Cambria Math</vt:lpstr>
      <vt:lpstr>Wingdings</vt:lpstr>
      <vt:lpstr>Quintus template</vt:lpstr>
      <vt:lpstr>TOI推廣計畫 解題-黃金比例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129</cp:revision>
  <cp:lastPrinted>2019-04-18T16:54:53Z</cp:lastPrinted>
  <dcterms:modified xsi:type="dcterms:W3CDTF">2019-09-29T07:20:16Z</dcterms:modified>
</cp:coreProperties>
</file>