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90" r:id="rId6"/>
    <p:sldId id="274" r:id="rId7"/>
    <p:sldId id="289" r:id="rId8"/>
    <p:sldId id="28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90"/>
            <p14:sldId id="27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質數日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19435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1A0ADB-ED75-4171-AC42-A1D1FD325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597" y="1169042"/>
            <a:ext cx="2579369" cy="2579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1DAEA-315B-43BD-B480-C5287C925B63}"/>
              </a:ext>
            </a:extLst>
          </p:cNvPr>
          <p:cNvSpPr/>
          <p:nvPr/>
        </p:nvSpPr>
        <p:spPr>
          <a:xfrm>
            <a:off x="1695626" y="1148132"/>
            <a:ext cx="3611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NewRomanPSMT"/>
              </a:rPr>
              <a:t>　　</a:t>
            </a:r>
            <a:r>
              <a:rPr lang="en-US" altLang="zh-TW" sz="2000" dirty="0">
                <a:latin typeface="TimesNewRomanPSMT"/>
              </a:rPr>
              <a:t>2019 </a:t>
            </a:r>
            <a:r>
              <a:rPr lang="zh-TW" altLang="en-US" sz="2000" dirty="0">
                <a:latin typeface="DFKaiShu-SB-Estd-BF"/>
              </a:rPr>
              <a:t>年</a:t>
            </a:r>
            <a:r>
              <a:rPr lang="en-US" altLang="zh-TW" sz="2000" dirty="0">
                <a:latin typeface="TimesNewRomanPSMT"/>
              </a:rPr>
              <a:t>8 </a:t>
            </a:r>
            <a:r>
              <a:rPr lang="zh-TW" altLang="en-US" sz="2000" dirty="0">
                <a:latin typeface="DFKaiShu-SB-Estd-BF"/>
              </a:rPr>
              <a:t>月</a:t>
            </a:r>
            <a:r>
              <a:rPr lang="en-US" altLang="zh-TW" sz="2000" dirty="0">
                <a:latin typeface="TimesNewRomanPSMT"/>
              </a:rPr>
              <a:t>23 </a:t>
            </a:r>
            <a:r>
              <a:rPr lang="zh-TW" altLang="en-US" sz="2000" dirty="0">
                <a:latin typeface="DFKaiShu-SB-Estd-BF"/>
              </a:rPr>
              <a:t>日是個特別的日子，因為</a:t>
            </a:r>
            <a:r>
              <a:rPr lang="en-US" altLang="zh-TW" sz="2000" dirty="0">
                <a:latin typeface="TimesNewRomanPSMT"/>
              </a:rPr>
              <a:t>20190823 </a:t>
            </a:r>
            <a:r>
              <a:rPr lang="zh-TW" altLang="en-US" sz="2000" dirty="0">
                <a:latin typeface="DFKaiShu-SB-Estd-BF"/>
              </a:rPr>
              <a:t>是質數，</a:t>
            </a:r>
            <a:r>
              <a:rPr lang="en-US" altLang="zh-TW" sz="2000" dirty="0">
                <a:latin typeface="TimesNewRomanPSMT"/>
              </a:rPr>
              <a:t>190823 </a:t>
            </a:r>
            <a:r>
              <a:rPr lang="zh-TW" altLang="en-US" sz="2000" dirty="0">
                <a:latin typeface="DFKaiShu-SB-Estd-BF"/>
              </a:rPr>
              <a:t>也是質數，</a:t>
            </a:r>
            <a:r>
              <a:rPr lang="en-US" altLang="zh-TW" sz="2000" dirty="0">
                <a:latin typeface="TimesNewRomanPSMT"/>
              </a:rPr>
              <a:t>90823 </a:t>
            </a:r>
            <a:r>
              <a:rPr lang="zh-TW" altLang="en-US" sz="2000" dirty="0">
                <a:latin typeface="DFKaiShu-SB-Estd-BF"/>
              </a:rPr>
              <a:t>還是質數，</a:t>
            </a:r>
            <a:r>
              <a:rPr lang="en-US" altLang="zh-TW" sz="2000" dirty="0">
                <a:latin typeface="TimesNewRomanPSMT"/>
              </a:rPr>
              <a:t>823</a:t>
            </a:r>
            <a:r>
              <a:rPr lang="zh-TW" altLang="en-US" sz="2000" dirty="0">
                <a:latin typeface="DFKaiShu-SB-Estd-BF"/>
              </a:rPr>
              <a:t>、</a:t>
            </a:r>
            <a:r>
              <a:rPr lang="en-US" altLang="zh-TW" sz="2000" dirty="0">
                <a:latin typeface="TimesNewRomanPSMT"/>
              </a:rPr>
              <a:t>23</a:t>
            </a:r>
            <a:r>
              <a:rPr lang="zh-TW" altLang="en-US" sz="2000" dirty="0">
                <a:latin typeface="DFKaiShu-SB-Estd-BF"/>
              </a:rPr>
              <a:t>、</a:t>
            </a:r>
            <a:r>
              <a:rPr lang="en-US" altLang="zh-TW" sz="2000" dirty="0">
                <a:latin typeface="TimesNewRomanPSMT"/>
              </a:rPr>
              <a:t>3 </a:t>
            </a:r>
            <a:r>
              <a:rPr lang="zh-TW" altLang="en-US" sz="2000" dirty="0">
                <a:latin typeface="DFKaiShu-SB-Estd-BF"/>
              </a:rPr>
              <a:t>一路下來都是質數，這樣的日子我們稱作「質數日」，在</a:t>
            </a:r>
            <a:r>
              <a:rPr lang="en-US" altLang="zh-TW" sz="2000" dirty="0">
                <a:latin typeface="TimesNewRomanPSMT"/>
              </a:rPr>
              <a:t>21~30 </a:t>
            </a:r>
            <a:r>
              <a:rPr lang="zh-TW" altLang="en-US" sz="2000" dirty="0">
                <a:latin typeface="DFKaiShu-SB-Estd-BF"/>
              </a:rPr>
              <a:t>世紀當中這種日子只有</a:t>
            </a:r>
            <a:r>
              <a:rPr lang="en-US" altLang="zh-TW" sz="2000" dirty="0">
                <a:latin typeface="TimesNewRomanPSMT"/>
              </a:rPr>
              <a:t>53 </a:t>
            </a:r>
            <a:r>
              <a:rPr lang="zh-TW" altLang="en-US" sz="2000" dirty="0">
                <a:latin typeface="DFKaiShu-SB-Estd-BF"/>
              </a:rPr>
              <a:t>天喔！請你幫忙判斷哪些日子是質數日吧！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C3BC3A-F865-40FE-852D-1AEF1C52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80" y="926027"/>
            <a:ext cx="2665980" cy="3189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639009"/>
            <a:ext cx="66428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en-US" sz="1600" dirty="0"/>
              <a:t>第一行輸入一個正整數</a:t>
            </a:r>
            <a:r>
              <a:rPr lang="en-US" altLang="zh-TW" sz="1600" i="1" dirty="0"/>
              <a:t>D </a:t>
            </a:r>
            <a:r>
              <a:rPr lang="en-US" altLang="zh-TW" sz="1600" dirty="0"/>
              <a:t>( 1 ≤ </a:t>
            </a:r>
            <a:r>
              <a:rPr lang="en-US" altLang="zh-TW" sz="1600" i="1" dirty="0"/>
              <a:t>D </a:t>
            </a:r>
            <a:r>
              <a:rPr lang="zh-TW" altLang="en-US" sz="1600" dirty="0"/>
              <a:t>≤ </a:t>
            </a:r>
            <a:r>
              <a:rPr lang="en-US" altLang="zh-TW" sz="1600" dirty="0"/>
              <a:t>10 )</a:t>
            </a:r>
            <a:r>
              <a:rPr lang="zh-TW" altLang="en-US" sz="1600" dirty="0"/>
              <a:t>，代表有幾個日期。</a:t>
            </a:r>
            <a:endParaRPr lang="en-US" altLang="zh-TW" sz="1600" dirty="0"/>
          </a:p>
          <a:p>
            <a:r>
              <a:rPr lang="zh-TW" altLang="en-US" sz="1600" dirty="0"/>
              <a:t>接下來有</a:t>
            </a:r>
            <a:r>
              <a:rPr lang="en-US" altLang="zh-TW" sz="1600" i="1" dirty="0"/>
              <a:t>D </a:t>
            </a:r>
            <a:r>
              <a:rPr lang="zh-TW" altLang="en-US" sz="1600" dirty="0"/>
              <a:t>行，每行一個正整數</a:t>
            </a:r>
            <a:r>
              <a:rPr lang="en-US" altLang="zh-TW" sz="1600" i="1" dirty="0"/>
              <a:t>N </a:t>
            </a:r>
            <a:r>
              <a:rPr lang="en-US" altLang="zh-TW" sz="1600" dirty="0"/>
              <a:t>( 20000101 ≤ </a:t>
            </a:r>
            <a:r>
              <a:rPr lang="en-US" altLang="zh-TW" sz="1600" i="1" dirty="0"/>
              <a:t>N </a:t>
            </a:r>
            <a:r>
              <a:rPr lang="en-US" altLang="zh-TW" sz="1600" dirty="0"/>
              <a:t>≤ 29991231 )</a:t>
            </a:r>
            <a:r>
              <a:rPr lang="zh-TW" altLang="en-US" sz="1600" dirty="0"/>
              <a:t>，</a:t>
            </a:r>
            <a:endParaRPr lang="en-US" altLang="zh-TW" sz="1600" dirty="0"/>
          </a:p>
          <a:p>
            <a:r>
              <a:rPr lang="zh-TW" altLang="en-US" sz="1600" dirty="0"/>
              <a:t>表示</a:t>
            </a:r>
            <a:r>
              <a:rPr lang="en-US" altLang="zh-TW" sz="1600" dirty="0"/>
              <a:t>21~30 </a:t>
            </a:r>
            <a:r>
              <a:rPr lang="zh-TW" altLang="en-US" sz="1600" dirty="0"/>
              <a:t>世紀中的日期（例如：</a:t>
            </a:r>
            <a:r>
              <a:rPr lang="en-US" altLang="zh-TW" sz="1600" dirty="0"/>
              <a:t>20191214 </a:t>
            </a:r>
            <a:r>
              <a:rPr lang="zh-TW" altLang="en-US" sz="1600" dirty="0"/>
              <a:t>代表</a:t>
            </a:r>
            <a:r>
              <a:rPr lang="en-US" altLang="zh-TW" sz="1600" dirty="0"/>
              <a:t>2019</a:t>
            </a:r>
            <a:r>
              <a:rPr lang="zh-TW" altLang="en-US" sz="1600" dirty="0"/>
              <a:t>年</a:t>
            </a:r>
            <a:r>
              <a:rPr lang="en-US" altLang="zh-TW" sz="1600" dirty="0"/>
              <a:t>12 </a:t>
            </a:r>
            <a:r>
              <a:rPr lang="zh-TW" altLang="en-US" sz="1600" dirty="0"/>
              <a:t>月</a:t>
            </a:r>
            <a:r>
              <a:rPr lang="en-US" altLang="zh-TW" sz="1600" dirty="0"/>
              <a:t>14 </a:t>
            </a:r>
            <a:r>
              <a:rPr lang="zh-TW" altLang="en-US" sz="1600" dirty="0"/>
              <a:t>日），</a:t>
            </a:r>
            <a:endParaRPr lang="en-US" altLang="zh-TW" sz="1600" dirty="0"/>
          </a:p>
          <a:p>
            <a:r>
              <a:rPr lang="zh-TW" altLang="en-US" sz="1600" dirty="0"/>
              <a:t>不會有非日期表示之輸入（如</a:t>
            </a:r>
            <a:r>
              <a:rPr lang="en-US" altLang="zh-TW" sz="1600" dirty="0"/>
              <a:t>20191032</a:t>
            </a:r>
            <a:r>
              <a:rPr lang="zh-TW" altLang="en-US" sz="1600" dirty="0"/>
              <a:t>）。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9280" y="2001772"/>
            <a:ext cx="66428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en-US" sz="1600" dirty="0"/>
              <a:t>對於每個日期，輸出一行文字，</a:t>
            </a:r>
            <a:endParaRPr lang="en-US" altLang="zh-TW" sz="1600" dirty="0"/>
          </a:p>
          <a:p>
            <a:r>
              <a:rPr lang="zh-TW" altLang="en-US" sz="1600" dirty="0"/>
              <a:t>若此日期</a:t>
            </a:r>
            <a:r>
              <a:rPr lang="en-US" altLang="zh-TW" sz="1600" i="1" dirty="0"/>
              <a:t>N </a:t>
            </a:r>
            <a:r>
              <a:rPr lang="zh-TW" altLang="en-US" sz="1600" dirty="0"/>
              <a:t>為質數日，輸出「</a:t>
            </a:r>
            <a:r>
              <a:rPr lang="en-US" altLang="zh-TW" sz="1600" i="1" dirty="0"/>
              <a:t>N </a:t>
            </a:r>
            <a:r>
              <a:rPr lang="en-US" altLang="zh-TW" sz="1600" dirty="0"/>
              <a:t>is a Prime Day!</a:t>
            </a:r>
            <a:r>
              <a:rPr lang="zh-TW" altLang="en-US" sz="1600" dirty="0"/>
              <a:t>」；</a:t>
            </a:r>
            <a:endParaRPr lang="en-US" altLang="zh-TW" sz="1600" dirty="0"/>
          </a:p>
          <a:p>
            <a:r>
              <a:rPr lang="zh-TW" altLang="en-US" sz="1600" dirty="0"/>
              <a:t>若此日期</a:t>
            </a:r>
            <a:r>
              <a:rPr lang="en-US" altLang="zh-TW" sz="1600" i="1" dirty="0"/>
              <a:t>N </a:t>
            </a:r>
            <a:r>
              <a:rPr lang="zh-TW" altLang="en-US" sz="1600" dirty="0"/>
              <a:t>不是質數日，則輸出「</a:t>
            </a:r>
            <a:r>
              <a:rPr lang="en-US" altLang="zh-TW" sz="1600" i="1" dirty="0"/>
              <a:t>N </a:t>
            </a:r>
            <a:r>
              <a:rPr lang="en-US" altLang="zh-TW" sz="1600" dirty="0"/>
              <a:t>isn’t a Prime Day!</a:t>
            </a:r>
            <a:r>
              <a:rPr lang="zh-TW" altLang="en-US" sz="1600" dirty="0"/>
              <a:t>」。</a:t>
            </a:r>
            <a:endParaRPr lang="zh-TW" altLang="zh-TW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13393"/>
              </p:ext>
            </p:extLst>
          </p:nvPr>
        </p:nvGraphicFramePr>
        <p:xfrm>
          <a:off x="2709036" y="3217672"/>
          <a:ext cx="4834764" cy="121920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41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29331013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20400823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20191102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29331013 is a Prime Day!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20400823 is a Prime Day!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20191102 isn't a Prime Day!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質數判斷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取餘數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893956" y="422483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質數判斷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8FAA81-E61F-44AE-9307-6F19BCBDCECB}"/>
              </a:ext>
            </a:extLst>
          </p:cNvPr>
          <p:cNvSpPr/>
          <p:nvPr/>
        </p:nvSpPr>
        <p:spPr>
          <a:xfrm>
            <a:off x="1461297" y="1419275"/>
            <a:ext cx="7467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DFKaiShu-SB-Estd-BF"/>
              </a:rPr>
              <a:t>※</a:t>
            </a:r>
            <a:r>
              <a:rPr lang="zh-TW" altLang="en-US" b="1" dirty="0">
                <a:latin typeface="DFKaiShu-SB-Estd-BF"/>
              </a:rPr>
              <a:t>質數定義</a:t>
            </a:r>
            <a:r>
              <a:rPr lang="zh-TW" altLang="en-US" dirty="0">
                <a:latin typeface="DFKaiShu-SB-Estd-BF"/>
              </a:rPr>
              <a:t>：指在大於</a:t>
            </a:r>
            <a:r>
              <a:rPr lang="en-US" altLang="zh-TW" dirty="0">
                <a:latin typeface="TimesNewRomanPSMT"/>
              </a:rPr>
              <a:t>1 </a:t>
            </a:r>
            <a:r>
              <a:rPr lang="zh-TW" altLang="en-US" dirty="0">
                <a:latin typeface="DFKaiShu-SB-Estd-BF"/>
              </a:rPr>
              <a:t>的自然數中，除了</a:t>
            </a:r>
            <a:r>
              <a:rPr lang="en-US" altLang="zh-TW" dirty="0">
                <a:latin typeface="TimesNewRomanPSMT"/>
              </a:rPr>
              <a:t>1 </a:t>
            </a:r>
            <a:r>
              <a:rPr lang="zh-TW" altLang="en-US" dirty="0">
                <a:latin typeface="DFKaiShu-SB-Estd-BF"/>
              </a:rPr>
              <a:t>和該數自身外，無法被其他自然數整除的數</a:t>
            </a:r>
            <a:endParaRPr lang="en-US" altLang="zh-TW" dirty="0">
              <a:latin typeface="DFKaiShu-SB-Estd-BF"/>
            </a:endParaRPr>
          </a:p>
          <a:p>
            <a:r>
              <a:rPr lang="en-US" altLang="zh-TW" dirty="0">
                <a:latin typeface="DFKaiShu-SB-Estd-BF"/>
              </a:rPr>
              <a:t>	</a:t>
            </a:r>
            <a:r>
              <a:rPr lang="zh-TW" altLang="en-US" dirty="0">
                <a:latin typeface="DFKaiShu-SB-Estd-BF"/>
              </a:rPr>
              <a:t>（也可定義為只有</a:t>
            </a:r>
            <a:r>
              <a:rPr lang="en-US" altLang="zh-TW" dirty="0">
                <a:latin typeface="TimesNewRomanPSMT"/>
              </a:rPr>
              <a:t>1 </a:t>
            </a:r>
            <a:r>
              <a:rPr lang="zh-TW" altLang="en-US" dirty="0">
                <a:latin typeface="DFKaiShu-SB-Estd-BF"/>
              </a:rPr>
              <a:t>與該數本身兩個正因數的數）。</a:t>
            </a:r>
          </a:p>
          <a:p>
            <a:r>
              <a:rPr lang="en-US" altLang="zh-TW" dirty="0">
                <a:latin typeface="DFKaiShu-SB-Estd-BF"/>
              </a:rPr>
              <a:t>※</a:t>
            </a:r>
            <a:r>
              <a:rPr lang="zh-TW" altLang="en-US" b="1" dirty="0">
                <a:latin typeface="DFKaiShu-SB-Estd-BF"/>
              </a:rPr>
              <a:t>舉例</a:t>
            </a:r>
            <a:r>
              <a:rPr lang="zh-TW" altLang="en-US" dirty="0">
                <a:latin typeface="DFKaiShu-SB-Estd-BF"/>
              </a:rPr>
              <a:t>：</a:t>
            </a:r>
            <a:r>
              <a:rPr lang="en-US" altLang="zh-TW" dirty="0">
                <a:latin typeface="TimesNewRomanPSMT"/>
              </a:rPr>
              <a:t>19 </a:t>
            </a:r>
            <a:r>
              <a:rPr lang="zh-TW" altLang="en-US" dirty="0">
                <a:latin typeface="DFKaiShu-SB-Estd-BF"/>
              </a:rPr>
              <a:t>的因數：</a:t>
            </a:r>
            <a:r>
              <a:rPr lang="en-US" altLang="zh-TW" dirty="0">
                <a:latin typeface="TimesNewRomanPSMT"/>
              </a:rPr>
              <a:t>1</a:t>
            </a:r>
            <a:r>
              <a:rPr lang="zh-TW" altLang="en-US" dirty="0">
                <a:latin typeface="DFKaiShu-SB-Estd-BF"/>
              </a:rPr>
              <a:t>、</a:t>
            </a:r>
            <a:r>
              <a:rPr lang="en-US" altLang="zh-TW" dirty="0">
                <a:latin typeface="TimesNewRomanPSMT"/>
              </a:rPr>
              <a:t>19</a:t>
            </a:r>
            <a:r>
              <a:rPr lang="zh-TW" altLang="en-US" dirty="0">
                <a:latin typeface="DFKaiShu-SB-Estd-BF"/>
              </a:rPr>
              <a:t>（只有</a:t>
            </a:r>
            <a:r>
              <a:rPr lang="en-US" altLang="zh-TW" dirty="0">
                <a:latin typeface="TimesNewRomanPSMT"/>
              </a:rPr>
              <a:t>1 </a:t>
            </a:r>
            <a:r>
              <a:rPr lang="zh-TW" altLang="en-US" dirty="0">
                <a:latin typeface="DFKaiShu-SB-Estd-BF"/>
              </a:rPr>
              <a:t>跟自己</a:t>
            </a:r>
            <a:r>
              <a:rPr lang="zh-TW" altLang="en-US" dirty="0">
                <a:latin typeface="Wingdings-Regular"/>
              </a:rPr>
              <a:t></a:t>
            </a:r>
            <a:r>
              <a:rPr lang="zh-TW" altLang="en-US" dirty="0">
                <a:latin typeface="DFKaiShu-SB-Estd-BF"/>
              </a:rPr>
              <a:t>質數）。</a:t>
            </a:r>
          </a:p>
          <a:p>
            <a:r>
              <a:rPr lang="zh-TW" altLang="en-US" dirty="0">
                <a:latin typeface="TimesNewRomanPSMT"/>
              </a:rPr>
              <a:t>　　　　</a:t>
            </a:r>
            <a:r>
              <a:rPr lang="en-US" altLang="zh-TW" dirty="0">
                <a:latin typeface="TimesNewRomanPSMT"/>
              </a:rPr>
              <a:t>22 </a:t>
            </a:r>
            <a:r>
              <a:rPr lang="zh-TW" altLang="en-US" dirty="0">
                <a:latin typeface="DFKaiShu-SB-Estd-BF"/>
              </a:rPr>
              <a:t>的因數：</a:t>
            </a:r>
            <a:r>
              <a:rPr lang="en-US" altLang="zh-TW" dirty="0">
                <a:latin typeface="TimesNewRomanPSMT"/>
              </a:rPr>
              <a:t>1</a:t>
            </a:r>
            <a:r>
              <a:rPr lang="zh-TW" altLang="en-US" dirty="0">
                <a:latin typeface="DFKaiShu-SB-Estd-BF"/>
              </a:rPr>
              <a:t>、</a:t>
            </a:r>
            <a:r>
              <a:rPr lang="en-US" altLang="zh-TW" dirty="0">
                <a:latin typeface="TimesNewRomanPSMT"/>
              </a:rPr>
              <a:t>2</a:t>
            </a:r>
            <a:r>
              <a:rPr lang="zh-TW" altLang="en-US" dirty="0">
                <a:latin typeface="DFKaiShu-SB-Estd-BF"/>
              </a:rPr>
              <a:t>、</a:t>
            </a:r>
            <a:r>
              <a:rPr lang="en-US" altLang="zh-TW" dirty="0">
                <a:latin typeface="TimesNewRomanPSMT"/>
              </a:rPr>
              <a:t>11</a:t>
            </a:r>
            <a:r>
              <a:rPr lang="zh-TW" altLang="en-US" dirty="0">
                <a:latin typeface="DFKaiShu-SB-Estd-BF"/>
              </a:rPr>
              <a:t>、</a:t>
            </a:r>
            <a:r>
              <a:rPr lang="en-US" altLang="zh-TW" dirty="0">
                <a:latin typeface="TimesNewRomanPSMT"/>
              </a:rPr>
              <a:t>22</a:t>
            </a:r>
            <a:r>
              <a:rPr lang="zh-TW" altLang="en-US" dirty="0">
                <a:latin typeface="DFKaiShu-SB-Estd-BF"/>
              </a:rPr>
              <a:t>（除了</a:t>
            </a:r>
            <a:r>
              <a:rPr lang="en-US" altLang="zh-TW" dirty="0">
                <a:latin typeface="TimesNewRomanPSMT"/>
              </a:rPr>
              <a:t>1 </a:t>
            </a:r>
            <a:r>
              <a:rPr lang="zh-TW" altLang="en-US" dirty="0">
                <a:latin typeface="DFKaiShu-SB-Estd-BF"/>
              </a:rPr>
              <a:t>跟自己外還有其他因數</a:t>
            </a:r>
            <a:r>
              <a:rPr lang="zh-TW" altLang="en-US" dirty="0">
                <a:latin typeface="Wingdings-Regular"/>
              </a:rPr>
              <a:t></a:t>
            </a:r>
            <a:r>
              <a:rPr lang="zh-TW" altLang="en-US" dirty="0">
                <a:latin typeface="DFKaiShu-SB-Estd-BF"/>
              </a:rPr>
              <a:t>不是質數）。</a:t>
            </a:r>
          </a:p>
          <a:p>
            <a:r>
              <a:rPr lang="en-US" altLang="zh-TW" dirty="0">
                <a:latin typeface="DFKaiShu-SB-Estd-BF"/>
              </a:rPr>
              <a:t>※</a:t>
            </a:r>
            <a:r>
              <a:rPr lang="zh-TW" altLang="en-US" b="1" dirty="0">
                <a:latin typeface="DFKaiShu-SB-Estd-BF"/>
              </a:rPr>
              <a:t>小提示</a:t>
            </a:r>
            <a:r>
              <a:rPr lang="zh-TW" altLang="en-US" dirty="0">
                <a:latin typeface="DFKaiShu-SB-Estd-BF"/>
              </a:rPr>
              <a:t>：最小的質數是</a:t>
            </a:r>
            <a:r>
              <a:rPr lang="en-US" altLang="zh-TW" dirty="0">
                <a:latin typeface="TimesNewRomanPSMT"/>
              </a:rPr>
              <a:t>2</a:t>
            </a:r>
            <a:r>
              <a:rPr lang="zh-TW" altLang="en-US" dirty="0">
                <a:latin typeface="DFKaiShu-SB-Estd-BF"/>
              </a:rPr>
              <a:t>。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9EC1B4-4687-4477-9836-19A74E0AB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6" b="3436"/>
          <a:stretch/>
        </p:blipFill>
        <p:spPr>
          <a:xfrm>
            <a:off x="1461297" y="3037522"/>
            <a:ext cx="3110703" cy="12636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4BFEBE1-8AFE-4794-81A4-9EAF0A8638D5}"/>
                  </a:ext>
                </a:extLst>
              </p:cNvPr>
              <p:cNvSpPr txBox="1"/>
              <p:nvPr/>
            </p:nvSpPr>
            <p:spPr>
              <a:xfrm>
                <a:off x="4658412" y="2703950"/>
                <a:ext cx="3840279" cy="162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/>
                  <a:t>判斷</a:t>
                </a:r>
                <a:r>
                  <a:rPr lang="en-US" altLang="zh-TW" b="1" dirty="0"/>
                  <a:t>M</a:t>
                </a:r>
                <a:r>
                  <a:rPr lang="zh-TW" altLang="en-US" b="1" dirty="0"/>
                  <a:t>是否為質數：</a:t>
                </a:r>
                <a:endParaRPr lang="en-US" altLang="zh-TW" b="1" dirty="0"/>
              </a:p>
              <a:p>
                <a:r>
                  <a:rPr lang="zh-TW" altLang="en-US" dirty="0"/>
                  <a:t>→找他的因數（可以整除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r>
                  <a:rPr lang="zh-TW" altLang="en-US" dirty="0"/>
                  <a:t>→利用迴圈檢查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是否會被 </a:t>
                </a:r>
                <a:r>
                  <a:rPr lang="en-US" altLang="zh-TW" dirty="0"/>
                  <a:t>1 ~ M</a:t>
                </a:r>
                <a:r>
                  <a:rPr lang="zh-TW" altLang="en-US" dirty="0"/>
                  <a:t> 中的數整除</a:t>
                </a:r>
                <a:endParaRPr lang="en-US" altLang="zh-TW" dirty="0"/>
              </a:p>
              <a:p>
                <a:r>
                  <a:rPr lang="zh-TW" altLang="en-US" dirty="0"/>
                  <a:t>→只要能被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以外的其中一個數整除</a:t>
                </a:r>
                <a:endParaRPr lang="en-US" altLang="zh-TW" dirty="0"/>
              </a:p>
              <a:p>
                <a:r>
                  <a:rPr lang="zh-TW" altLang="en-US" dirty="0"/>
                  <a:t>    就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不是</a:t>
                </a:r>
                <a:r>
                  <a:rPr lang="zh-TW" altLang="en-US" dirty="0"/>
                  <a:t>質數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b="1" dirty="0"/>
                  <a:t>Tips</a:t>
                </a:r>
                <a:r>
                  <a:rPr lang="zh-TW" altLang="en-US" dirty="0"/>
                  <a:t>：只要從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2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dirty="0"/>
                  <a:t>檢查到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rad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dirty="0"/>
                  <a:t>就可以了！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4BFEBE1-8AFE-4794-81A4-9EAF0A86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12" y="2703950"/>
                <a:ext cx="3840279" cy="1620700"/>
              </a:xfrm>
              <a:prstGeom prst="rect">
                <a:avLst/>
              </a:prstGeom>
              <a:blipFill>
                <a:blip r:embed="rId3"/>
                <a:stretch>
                  <a:fillRect l="-476" t="-1132" b="-3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99FF7C5-C4E5-427A-ADD4-ED415FA8B076}"/>
              </a:ext>
            </a:extLst>
          </p:cNvPr>
          <p:cNvCxnSpPr/>
          <p:nvPr/>
        </p:nvCxnSpPr>
        <p:spPr>
          <a:xfrm>
            <a:off x="1219200" y="2637236"/>
            <a:ext cx="730235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58CF93-04E4-471F-9A54-3A95944B0C70}"/>
              </a:ext>
            </a:extLst>
          </p:cNvPr>
          <p:cNvSpPr/>
          <p:nvPr/>
        </p:nvSpPr>
        <p:spPr>
          <a:xfrm>
            <a:off x="2743200" y="3009900"/>
            <a:ext cx="1059180" cy="2133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9918C3-D898-4E69-AC62-1AD6FCF0B3B5}"/>
              </a:ext>
            </a:extLst>
          </p:cNvPr>
          <p:cNvSpPr txBox="1"/>
          <p:nvPr/>
        </p:nvSpPr>
        <p:spPr>
          <a:xfrm>
            <a:off x="2495550" y="2746006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00B050"/>
                </a:solidFill>
              </a:rPr>
              <a:t>也可寫成 </a:t>
            </a:r>
            <a:r>
              <a:rPr lang="en-US" altLang="zh-TW" sz="1200" b="1" dirty="0">
                <a:solidFill>
                  <a:srgbClr val="00B050"/>
                </a:solidFill>
              </a:rPr>
              <a:t>j</a:t>
            </a:r>
            <a:r>
              <a:rPr lang="zh-TW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</a:rPr>
              <a:t>*</a:t>
            </a:r>
            <a:r>
              <a:rPr lang="zh-TW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</a:rPr>
              <a:t>j &lt;= M</a:t>
            </a:r>
            <a:endParaRPr lang="zh-TW" altLang="en-US" sz="12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270BB5-E031-4733-B8BE-92945B70C19A}"/>
              </a:ext>
            </a:extLst>
          </p:cNvPr>
          <p:cNvSpPr txBox="1"/>
          <p:nvPr/>
        </p:nvSpPr>
        <p:spPr>
          <a:xfrm>
            <a:off x="3375660" y="3623542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不是質數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B1AC65-D494-45A1-9F46-EEDB69B571E6}"/>
              </a:ext>
            </a:extLst>
          </p:cNvPr>
          <p:cNvSpPr txBox="1"/>
          <p:nvPr/>
        </p:nvSpPr>
        <p:spPr>
          <a:xfrm>
            <a:off x="2708910" y="3776558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跳出迴圈</a:t>
            </a:r>
          </a:p>
        </p:txBody>
      </p:sp>
    </p:spTree>
    <p:extLst>
      <p:ext uri="{BB962C8B-B14F-4D97-AF65-F5344CB8AC3E}">
        <p14:creationId xmlns:p14="http://schemas.microsoft.com/office/powerpoint/2010/main" val="314153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70" y="704316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取餘數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66B0DA-A582-495E-B5D6-3C99E71AC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7" r="41730"/>
          <a:stretch/>
        </p:blipFill>
        <p:spPr>
          <a:xfrm>
            <a:off x="1569720" y="1419275"/>
            <a:ext cx="1335096" cy="300485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DBE889D-E823-41E1-8D8D-5DF476004E94}"/>
              </a:ext>
            </a:extLst>
          </p:cNvPr>
          <p:cNvGrpSpPr/>
          <p:nvPr/>
        </p:nvGrpSpPr>
        <p:grpSpPr>
          <a:xfrm rot="535239">
            <a:off x="2758190" y="1644836"/>
            <a:ext cx="340122" cy="413930"/>
            <a:chOff x="3290785" y="1596693"/>
            <a:chExt cx="415951" cy="456285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761C4A8E-FDC1-479C-B3F5-2E9246198A37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70EC325-93C7-4C74-9B84-F51B9025C7FF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9F788E-834B-419F-ACB2-2AD4A20A6946}"/>
              </a:ext>
            </a:extLst>
          </p:cNvPr>
          <p:cNvSpPr txBox="1"/>
          <p:nvPr/>
        </p:nvSpPr>
        <p:spPr>
          <a:xfrm>
            <a:off x="3186832" y="1577985"/>
            <a:ext cx="16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%10000000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7C0AF-CF63-4139-8837-A381D97DBC03}"/>
              </a:ext>
            </a:extLst>
          </p:cNvPr>
          <p:cNvGrpSpPr/>
          <p:nvPr/>
        </p:nvGrpSpPr>
        <p:grpSpPr>
          <a:xfrm rot="535239">
            <a:off x="2727225" y="2037859"/>
            <a:ext cx="340122" cy="413930"/>
            <a:chOff x="3290785" y="1596693"/>
            <a:chExt cx="415951" cy="456285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34EA8A92-C3B0-4E67-9D14-8AAC9952A553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50EDD25-C6AF-4CF9-A008-E32FD082CA78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68CAFA-4B6B-4FFB-ABFD-8CB49A239593}"/>
              </a:ext>
            </a:extLst>
          </p:cNvPr>
          <p:cNvSpPr txBox="1"/>
          <p:nvPr/>
        </p:nvSpPr>
        <p:spPr>
          <a:xfrm>
            <a:off x="3155867" y="1971008"/>
            <a:ext cx="149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%1000000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E8C1918-535B-4660-AA16-4BE0824D2073}"/>
              </a:ext>
            </a:extLst>
          </p:cNvPr>
          <p:cNvGrpSpPr/>
          <p:nvPr/>
        </p:nvGrpSpPr>
        <p:grpSpPr>
          <a:xfrm rot="535239">
            <a:off x="2696260" y="2404500"/>
            <a:ext cx="340122" cy="413930"/>
            <a:chOff x="3290785" y="1596693"/>
            <a:chExt cx="415951" cy="456285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FF202721-8B64-47DC-BA36-28F41C05289D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CB856F3-5BE8-47DE-B2A7-FF220D2C9D69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DEFF36-19BD-428C-BBA2-244F46383D4A}"/>
              </a:ext>
            </a:extLst>
          </p:cNvPr>
          <p:cNvSpPr txBox="1"/>
          <p:nvPr/>
        </p:nvSpPr>
        <p:spPr>
          <a:xfrm>
            <a:off x="3124902" y="2337649"/>
            <a:ext cx="137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%100000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C96611C-40F6-45B5-A727-63B16D7A7CD4}"/>
              </a:ext>
            </a:extLst>
          </p:cNvPr>
          <p:cNvGrpSpPr/>
          <p:nvPr/>
        </p:nvGrpSpPr>
        <p:grpSpPr>
          <a:xfrm rot="535239">
            <a:off x="2696260" y="2786319"/>
            <a:ext cx="340122" cy="413930"/>
            <a:chOff x="3290785" y="1596693"/>
            <a:chExt cx="415951" cy="456285"/>
          </a:xfrm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E1E8A2EF-53E4-4D4B-89CD-9A5A19619770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84C3E037-E03C-4EF3-8E0B-433E07F0FAFE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146F65B-F13D-442F-A2CB-0DDE05CE988F}"/>
              </a:ext>
            </a:extLst>
          </p:cNvPr>
          <p:cNvSpPr txBox="1"/>
          <p:nvPr/>
        </p:nvSpPr>
        <p:spPr>
          <a:xfrm>
            <a:off x="3124903" y="2719468"/>
            <a:ext cx="130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%10000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71EA80B-B2CC-4F81-ACC1-E5F63B07C210}"/>
              </a:ext>
            </a:extLst>
          </p:cNvPr>
          <p:cNvGrpSpPr/>
          <p:nvPr/>
        </p:nvGrpSpPr>
        <p:grpSpPr>
          <a:xfrm rot="535239">
            <a:off x="2668551" y="3137720"/>
            <a:ext cx="340122" cy="413930"/>
            <a:chOff x="3290785" y="1596693"/>
            <a:chExt cx="415951" cy="456285"/>
          </a:xfrm>
        </p:grpSpPr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A9E51F00-9ACC-484F-A1CB-9F27BD92D8FB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B65E03F2-8B88-4040-BD33-5FF903BDB924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B4F25F9-F2BF-4AB9-8860-533CCE2546CE}"/>
              </a:ext>
            </a:extLst>
          </p:cNvPr>
          <p:cNvSpPr txBox="1"/>
          <p:nvPr/>
        </p:nvSpPr>
        <p:spPr>
          <a:xfrm>
            <a:off x="3097194" y="3070869"/>
            <a:ext cx="100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%1000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A0E4A79-C508-4AF5-A435-D0BEF673D25B}"/>
              </a:ext>
            </a:extLst>
          </p:cNvPr>
          <p:cNvGrpSpPr/>
          <p:nvPr/>
        </p:nvGrpSpPr>
        <p:grpSpPr>
          <a:xfrm rot="535239">
            <a:off x="2668551" y="3519477"/>
            <a:ext cx="340122" cy="413930"/>
            <a:chOff x="3290785" y="1596693"/>
            <a:chExt cx="415951" cy="456285"/>
          </a:xfrm>
        </p:grpSpPr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CA03CEE0-85BB-4BF7-8F6F-152D78D8B779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1C17EF9F-6951-4F8C-9344-09DC000C912D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A362E8E-2C7E-45E1-9238-D095AA6C1764}"/>
              </a:ext>
            </a:extLst>
          </p:cNvPr>
          <p:cNvSpPr txBox="1"/>
          <p:nvPr/>
        </p:nvSpPr>
        <p:spPr>
          <a:xfrm>
            <a:off x="3097193" y="3452626"/>
            <a:ext cx="83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816D708-A130-4B9C-926C-9B631D300E9A}"/>
              </a:ext>
            </a:extLst>
          </p:cNvPr>
          <p:cNvGrpSpPr/>
          <p:nvPr/>
        </p:nvGrpSpPr>
        <p:grpSpPr>
          <a:xfrm rot="535239">
            <a:off x="2665295" y="3889874"/>
            <a:ext cx="340122" cy="413930"/>
            <a:chOff x="3290785" y="1596693"/>
            <a:chExt cx="415951" cy="456285"/>
          </a:xfrm>
        </p:grpSpPr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9F58A18F-D669-4C5E-AC93-CD0AC4BE0E91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077CDB53-B560-40FB-9616-BE21288976D1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  <a:ln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DE3D2C-DEBC-4275-BA33-CFAFD6ADDD91}"/>
              </a:ext>
            </a:extLst>
          </p:cNvPr>
          <p:cNvSpPr txBox="1"/>
          <p:nvPr/>
        </p:nvSpPr>
        <p:spPr>
          <a:xfrm>
            <a:off x="3093937" y="3823023"/>
            <a:ext cx="72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A249"/>
                </a:solidFill>
                <a:latin typeface="華康兒風體W3" panose="020F0400000000000000" pitchFamily="34" charset="-120"/>
                <a:ea typeface="華康兒風體W3" panose="020F0400000000000000" pitchFamily="34" charset="-120"/>
                <a:cs typeface="SetoFont" panose="02000600000000000000" pitchFamily="2" charset="-120"/>
              </a:rPr>
              <a:t>%10</a:t>
            </a:r>
            <a:endParaRPr lang="zh-TW" altLang="en-US" sz="2400" b="1" dirty="0">
              <a:solidFill>
                <a:srgbClr val="00A249"/>
              </a:solidFill>
              <a:latin typeface="華康兒風體W3" panose="020F0400000000000000" pitchFamily="34" charset="-120"/>
              <a:ea typeface="華康兒風體W3" panose="020F0400000000000000" pitchFamily="34" charset="-120"/>
              <a:cs typeface="SetoFont" panose="02000600000000000000" pitchFamily="2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D41D26E-6FD0-43A8-8960-1811D097EF91}"/>
              </a:ext>
            </a:extLst>
          </p:cNvPr>
          <p:cNvSpPr txBox="1"/>
          <p:nvPr/>
        </p:nvSpPr>
        <p:spPr>
          <a:xfrm>
            <a:off x="3782652" y="1390673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A37"/>
                </a:solidFill>
              </a:rPr>
              <a:t>Digit</a:t>
            </a:r>
            <a:endParaRPr lang="zh-TW" altLang="en-US" b="1" dirty="0">
              <a:solidFill>
                <a:srgbClr val="007A37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21FCEDA-C3CC-4828-88EF-E7CB0DE896C8}"/>
              </a:ext>
            </a:extLst>
          </p:cNvPr>
          <p:cNvSpPr txBox="1"/>
          <p:nvPr/>
        </p:nvSpPr>
        <p:spPr>
          <a:xfrm>
            <a:off x="5840931" y="2365100"/>
            <a:ext cx="252151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用日期數字 </a:t>
            </a:r>
            <a:r>
              <a:rPr lang="en-US" altLang="zh-TW" b="1" dirty="0">
                <a:solidFill>
                  <a:srgbClr val="00A249"/>
                </a:solidFill>
              </a:rPr>
              <a:t>%Digit</a:t>
            </a:r>
            <a:r>
              <a:rPr lang="zh-TW" altLang="en-US" b="1" dirty="0">
                <a:solidFill>
                  <a:srgbClr val="00A249"/>
                </a:solidFill>
              </a:rPr>
              <a:t> </a:t>
            </a:r>
            <a:r>
              <a:rPr lang="zh-TW" altLang="en-US" dirty="0"/>
              <a:t>後</a:t>
            </a:r>
            <a:endParaRPr lang="en-US" altLang="zh-TW" dirty="0"/>
          </a:p>
          <a:p>
            <a:r>
              <a:rPr lang="zh-TW" altLang="en-US" dirty="0"/>
              <a:t>便可取得下一輪要檢查的數字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714A876-9D28-4D7C-86D8-458A9254D1CF}"/>
              </a:ext>
            </a:extLst>
          </p:cNvPr>
          <p:cNvSpPr txBox="1"/>
          <p:nvPr/>
        </p:nvSpPr>
        <p:spPr>
          <a:xfrm>
            <a:off x="5840931" y="3181133"/>
            <a:ext cx="252151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每做完一次便將</a:t>
            </a:r>
            <a:r>
              <a:rPr lang="zh-TW" altLang="en-US" dirty="0">
                <a:solidFill>
                  <a:srgbClr val="007A37"/>
                </a:solidFill>
              </a:rPr>
              <a:t> </a:t>
            </a:r>
            <a:r>
              <a:rPr lang="en-US" altLang="zh-TW" b="1" dirty="0">
                <a:solidFill>
                  <a:srgbClr val="007A37"/>
                </a:solidFill>
              </a:rPr>
              <a:t>Digit</a:t>
            </a:r>
            <a:r>
              <a:rPr lang="zh-TW" altLang="en-US" dirty="0">
                <a:solidFill>
                  <a:srgbClr val="007A37"/>
                </a:solidFill>
              </a:rPr>
              <a:t> 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除以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76B4322F-61B2-4C1F-99D5-B8E944061DDF}"/>
              </a:ext>
            </a:extLst>
          </p:cNvPr>
          <p:cNvGrpSpPr/>
          <p:nvPr/>
        </p:nvGrpSpPr>
        <p:grpSpPr>
          <a:xfrm rot="535239">
            <a:off x="4588737" y="1866870"/>
            <a:ext cx="340122" cy="413930"/>
            <a:chOff x="3290785" y="1596693"/>
            <a:chExt cx="415951" cy="456285"/>
          </a:xfrm>
        </p:grpSpPr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B30F7668-98C6-4702-9252-4F6054A3DA7B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D01B601F-019E-451D-A349-5D6DEED8DD83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A174BED-A8FC-4685-9E3B-585F36EC40F0}"/>
              </a:ext>
            </a:extLst>
          </p:cNvPr>
          <p:cNvGrpSpPr/>
          <p:nvPr/>
        </p:nvGrpSpPr>
        <p:grpSpPr>
          <a:xfrm rot="535239">
            <a:off x="4557772" y="2259893"/>
            <a:ext cx="340122" cy="413930"/>
            <a:chOff x="3290785" y="1596693"/>
            <a:chExt cx="415951" cy="456285"/>
          </a:xfrm>
        </p:grpSpPr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C9388875-B85D-4971-88E0-469357F68D26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D04EDE52-789C-439B-AFFC-2AF3C37E1FE9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23CA309-612C-4FAD-A9CF-E50D5647DA42}"/>
              </a:ext>
            </a:extLst>
          </p:cNvPr>
          <p:cNvGrpSpPr/>
          <p:nvPr/>
        </p:nvGrpSpPr>
        <p:grpSpPr>
          <a:xfrm rot="535239">
            <a:off x="4526807" y="2626534"/>
            <a:ext cx="340122" cy="413930"/>
            <a:chOff x="3290785" y="1596693"/>
            <a:chExt cx="415951" cy="456285"/>
          </a:xfrm>
        </p:grpSpPr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7A4345E3-74A2-44C0-A4B8-5A92712E72B1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E78C2D37-51E6-4F95-B665-4496792BEB10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762F683-C55E-4CC9-BB49-DB7DB89CADCC}"/>
              </a:ext>
            </a:extLst>
          </p:cNvPr>
          <p:cNvGrpSpPr/>
          <p:nvPr/>
        </p:nvGrpSpPr>
        <p:grpSpPr>
          <a:xfrm rot="535239">
            <a:off x="4526807" y="3008353"/>
            <a:ext cx="340122" cy="413930"/>
            <a:chOff x="3290785" y="1596693"/>
            <a:chExt cx="415951" cy="456285"/>
          </a:xfrm>
        </p:grpSpPr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976F1ADE-3BE3-41FD-BCC0-31B95D1FAD9C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ECEAD010-223A-4181-8907-148C45D006AD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E5C4AD22-5EBE-46C8-AF6B-B598DE01E34C}"/>
              </a:ext>
            </a:extLst>
          </p:cNvPr>
          <p:cNvGrpSpPr/>
          <p:nvPr/>
        </p:nvGrpSpPr>
        <p:grpSpPr>
          <a:xfrm rot="535239">
            <a:off x="4499098" y="3359754"/>
            <a:ext cx="340122" cy="413930"/>
            <a:chOff x="3290785" y="1596693"/>
            <a:chExt cx="415951" cy="456285"/>
          </a:xfrm>
        </p:grpSpPr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477D49D0-B96F-4770-8DED-8161C38E508C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44F42282-0842-48B1-A5FA-BD7BD9C612FB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F5547841-251D-4A27-A6DC-BEC766E6B979}"/>
              </a:ext>
            </a:extLst>
          </p:cNvPr>
          <p:cNvGrpSpPr/>
          <p:nvPr/>
        </p:nvGrpSpPr>
        <p:grpSpPr>
          <a:xfrm rot="535239">
            <a:off x="4499098" y="3741511"/>
            <a:ext cx="340122" cy="413930"/>
            <a:chOff x="3290785" y="1596693"/>
            <a:chExt cx="415951" cy="456285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3D3C82E7-452A-4AF7-BD2A-E0B9F315BE53}"/>
                </a:ext>
              </a:extLst>
            </p:cNvPr>
            <p:cNvSpPr/>
            <p:nvPr/>
          </p:nvSpPr>
          <p:spPr>
            <a:xfrm rot="13107649">
              <a:off x="3290785" y="1596693"/>
              <a:ext cx="397629" cy="352420"/>
            </a:xfrm>
            <a:custGeom>
              <a:avLst/>
              <a:gdLst>
                <a:gd name="connsiteX0" fmla="*/ 137872 w 1509472"/>
                <a:gd name="connsiteY0" fmla="*/ 0 h 1678670"/>
                <a:gd name="connsiteX1" fmla="*/ 130252 w 1509472"/>
                <a:gd name="connsiteY1" fmla="*/ 1562100 h 1678670"/>
                <a:gd name="connsiteX2" fmla="*/ 1509472 w 1509472"/>
                <a:gd name="connsiteY2" fmla="*/ 1546860 h 1678670"/>
                <a:gd name="connsiteX0" fmla="*/ 128525 w 1367720"/>
                <a:gd name="connsiteY0" fmla="*/ 0 h 1611065"/>
                <a:gd name="connsiteX1" fmla="*/ 120905 w 1367720"/>
                <a:gd name="connsiteY1" fmla="*/ 1562100 h 1611065"/>
                <a:gd name="connsiteX2" fmla="*/ 1367720 w 1367720"/>
                <a:gd name="connsiteY2" fmla="*/ 1234023 h 1611065"/>
                <a:gd name="connsiteX0" fmla="*/ 128525 w 1367720"/>
                <a:gd name="connsiteY0" fmla="*/ 0 h 1641179"/>
                <a:gd name="connsiteX1" fmla="*/ 120905 w 1367720"/>
                <a:gd name="connsiteY1" fmla="*/ 1562100 h 1641179"/>
                <a:gd name="connsiteX2" fmla="*/ 1367720 w 1367720"/>
                <a:gd name="connsiteY2" fmla="*/ 1234023 h 1641179"/>
                <a:gd name="connsiteX0" fmla="*/ 361439 w 1284478"/>
                <a:gd name="connsiteY0" fmla="*/ 0 h 1544011"/>
                <a:gd name="connsiteX1" fmla="*/ 37663 w 1284478"/>
                <a:gd name="connsiteY1" fmla="*/ 1471426 h 1544011"/>
                <a:gd name="connsiteX2" fmla="*/ 1284478 w 1284478"/>
                <a:gd name="connsiteY2" fmla="*/ 1143349 h 1544011"/>
                <a:gd name="connsiteX0" fmla="*/ 485195 w 1408234"/>
                <a:gd name="connsiteY0" fmla="*/ 0 h 1544011"/>
                <a:gd name="connsiteX1" fmla="*/ 161419 w 1408234"/>
                <a:gd name="connsiteY1" fmla="*/ 1471426 h 1544011"/>
                <a:gd name="connsiteX2" fmla="*/ 1408234 w 1408234"/>
                <a:gd name="connsiteY2" fmla="*/ 1143349 h 1544011"/>
                <a:gd name="connsiteX0" fmla="*/ 383564 w 1306603"/>
                <a:gd name="connsiteY0" fmla="*/ 0 h 1308126"/>
                <a:gd name="connsiteX1" fmla="*/ 286179 w 1306603"/>
                <a:gd name="connsiteY1" fmla="*/ 1077475 h 1308126"/>
                <a:gd name="connsiteX2" fmla="*/ 1306603 w 1306603"/>
                <a:gd name="connsiteY2" fmla="*/ 1143349 h 1308126"/>
                <a:gd name="connsiteX0" fmla="*/ 436545 w 1359584"/>
                <a:gd name="connsiteY0" fmla="*/ 0 h 1367461"/>
                <a:gd name="connsiteX1" fmla="*/ 210093 w 1359584"/>
                <a:gd name="connsiteY1" fmla="*/ 1217491 h 1367461"/>
                <a:gd name="connsiteX2" fmla="*/ 1359584 w 1359584"/>
                <a:gd name="connsiteY2" fmla="*/ 1143349 h 1367461"/>
                <a:gd name="connsiteX0" fmla="*/ 450386 w 1373425"/>
                <a:gd name="connsiteY0" fmla="*/ 0 h 1469294"/>
                <a:gd name="connsiteX1" fmla="*/ 223934 w 1373425"/>
                <a:gd name="connsiteY1" fmla="*/ 1217491 h 1469294"/>
                <a:gd name="connsiteX2" fmla="*/ 1373425 w 1373425"/>
                <a:gd name="connsiteY2" fmla="*/ 1143349 h 1469294"/>
                <a:gd name="connsiteX0" fmla="*/ 493079 w 1416118"/>
                <a:gd name="connsiteY0" fmla="*/ 0 h 1423414"/>
                <a:gd name="connsiteX1" fmla="*/ 266627 w 1416118"/>
                <a:gd name="connsiteY1" fmla="*/ 1217491 h 1423414"/>
                <a:gd name="connsiteX2" fmla="*/ 1416118 w 1416118"/>
                <a:gd name="connsiteY2" fmla="*/ 1143349 h 1423414"/>
                <a:gd name="connsiteX0" fmla="*/ 481654 w 1404693"/>
                <a:gd name="connsiteY0" fmla="*/ 0 h 1449839"/>
                <a:gd name="connsiteX1" fmla="*/ 255202 w 1404693"/>
                <a:gd name="connsiteY1" fmla="*/ 1217491 h 1449839"/>
                <a:gd name="connsiteX2" fmla="*/ 1404693 w 1404693"/>
                <a:gd name="connsiteY2" fmla="*/ 1143349 h 1449839"/>
                <a:gd name="connsiteX0" fmla="*/ 580318 w 1503357"/>
                <a:gd name="connsiteY0" fmla="*/ 0 h 1525359"/>
                <a:gd name="connsiteX1" fmla="*/ 182864 w 1503357"/>
                <a:gd name="connsiteY1" fmla="*/ 1330723 h 1525359"/>
                <a:gd name="connsiteX2" fmla="*/ 1503357 w 1503357"/>
                <a:gd name="connsiteY2" fmla="*/ 1143349 h 1525359"/>
                <a:gd name="connsiteX0" fmla="*/ 610306 w 1533345"/>
                <a:gd name="connsiteY0" fmla="*/ 0 h 1519028"/>
                <a:gd name="connsiteX1" fmla="*/ 212852 w 1533345"/>
                <a:gd name="connsiteY1" fmla="*/ 1330723 h 1519028"/>
                <a:gd name="connsiteX2" fmla="*/ 1533345 w 1533345"/>
                <a:gd name="connsiteY2" fmla="*/ 1143349 h 1519028"/>
                <a:gd name="connsiteX0" fmla="*/ 456319 w 1527413"/>
                <a:gd name="connsiteY0" fmla="*/ 0 h 1525247"/>
                <a:gd name="connsiteX1" fmla="*/ 206920 w 1527413"/>
                <a:gd name="connsiteY1" fmla="*/ 1413561 h 1525247"/>
                <a:gd name="connsiteX2" fmla="*/ 1527413 w 1527413"/>
                <a:gd name="connsiteY2" fmla="*/ 1226187 h 1525247"/>
                <a:gd name="connsiteX0" fmla="*/ 399367 w 1470461"/>
                <a:gd name="connsiteY0" fmla="*/ 0 h 1525247"/>
                <a:gd name="connsiteX1" fmla="*/ 149968 w 1470461"/>
                <a:gd name="connsiteY1" fmla="*/ 1413561 h 1525247"/>
                <a:gd name="connsiteX2" fmla="*/ 1470461 w 1470461"/>
                <a:gd name="connsiteY2" fmla="*/ 1226187 h 1525247"/>
                <a:gd name="connsiteX0" fmla="*/ 336934 w 1408028"/>
                <a:gd name="connsiteY0" fmla="*/ 0 h 1464823"/>
                <a:gd name="connsiteX1" fmla="*/ 211501 w 1408028"/>
                <a:gd name="connsiteY1" fmla="*/ 1317117 h 1464823"/>
                <a:gd name="connsiteX2" fmla="*/ 1408028 w 1408028"/>
                <a:gd name="connsiteY2" fmla="*/ 1226187 h 1464823"/>
                <a:gd name="connsiteX0" fmla="*/ 300191 w 1371285"/>
                <a:gd name="connsiteY0" fmla="*/ 0 h 1458346"/>
                <a:gd name="connsiteX1" fmla="*/ 266282 w 1371285"/>
                <a:gd name="connsiteY1" fmla="*/ 1305322 h 1458346"/>
                <a:gd name="connsiteX2" fmla="*/ 1371285 w 1371285"/>
                <a:gd name="connsiteY2" fmla="*/ 1226187 h 14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285" h="1458346">
                  <a:moveTo>
                    <a:pt x="300191" y="0"/>
                  </a:moveTo>
                  <a:cubicBezTo>
                    <a:pt x="-247839" y="570769"/>
                    <a:pt x="87766" y="1100958"/>
                    <a:pt x="266282" y="1305322"/>
                  </a:cubicBezTo>
                  <a:cubicBezTo>
                    <a:pt x="444798" y="1509686"/>
                    <a:pt x="1036264" y="1533921"/>
                    <a:pt x="1371285" y="12261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C7BE3C61-30C3-4E53-92BA-7098A4571466}"/>
                </a:ext>
              </a:extLst>
            </p:cNvPr>
            <p:cNvSpPr/>
            <p:nvPr/>
          </p:nvSpPr>
          <p:spPr>
            <a:xfrm>
              <a:off x="3489599" y="1822158"/>
              <a:ext cx="217137" cy="230820"/>
            </a:xfrm>
            <a:custGeom>
              <a:avLst/>
              <a:gdLst>
                <a:gd name="connsiteX0" fmla="*/ 91440 w 236220"/>
                <a:gd name="connsiteY0" fmla="*/ 0 h 259080"/>
                <a:gd name="connsiteX1" fmla="*/ 83820 w 236220"/>
                <a:gd name="connsiteY1" fmla="*/ 60960 h 259080"/>
                <a:gd name="connsiteX2" fmla="*/ 76200 w 236220"/>
                <a:gd name="connsiteY2" fmla="*/ 83820 h 259080"/>
                <a:gd name="connsiteX3" fmla="*/ 53340 w 236220"/>
                <a:gd name="connsiteY3" fmla="*/ 99060 h 259080"/>
                <a:gd name="connsiteX4" fmla="*/ 15240 w 236220"/>
                <a:gd name="connsiteY4" fmla="*/ 144780 h 259080"/>
                <a:gd name="connsiteX5" fmla="*/ 0 w 236220"/>
                <a:gd name="connsiteY5" fmla="*/ 167640 h 259080"/>
                <a:gd name="connsiteX6" fmla="*/ 22860 w 236220"/>
                <a:gd name="connsiteY6" fmla="*/ 175260 h 259080"/>
                <a:gd name="connsiteX7" fmla="*/ 53340 w 236220"/>
                <a:gd name="connsiteY7" fmla="*/ 182880 h 259080"/>
                <a:gd name="connsiteX8" fmla="*/ 68580 w 236220"/>
                <a:gd name="connsiteY8" fmla="*/ 205740 h 259080"/>
                <a:gd name="connsiteX9" fmla="*/ 91440 w 236220"/>
                <a:gd name="connsiteY9" fmla="*/ 213360 h 259080"/>
                <a:gd name="connsiteX10" fmla="*/ 114300 w 236220"/>
                <a:gd name="connsiteY10" fmla="*/ 228600 h 259080"/>
                <a:gd name="connsiteX11" fmla="*/ 144780 w 236220"/>
                <a:gd name="connsiteY11" fmla="*/ 236220 h 259080"/>
                <a:gd name="connsiteX12" fmla="*/ 220980 w 236220"/>
                <a:gd name="connsiteY12" fmla="*/ 251460 h 259080"/>
                <a:gd name="connsiteX13" fmla="*/ 236220 w 236220"/>
                <a:gd name="connsiteY13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220" h="259080">
                  <a:moveTo>
                    <a:pt x="91440" y="0"/>
                  </a:moveTo>
                  <a:cubicBezTo>
                    <a:pt x="88900" y="20320"/>
                    <a:pt x="87483" y="40812"/>
                    <a:pt x="83820" y="60960"/>
                  </a:cubicBezTo>
                  <a:cubicBezTo>
                    <a:pt x="82383" y="68863"/>
                    <a:pt x="81218" y="77548"/>
                    <a:pt x="76200" y="83820"/>
                  </a:cubicBezTo>
                  <a:cubicBezTo>
                    <a:pt x="70479" y="90971"/>
                    <a:pt x="60960" y="93980"/>
                    <a:pt x="53340" y="99060"/>
                  </a:cubicBezTo>
                  <a:cubicBezTo>
                    <a:pt x="15502" y="155817"/>
                    <a:pt x="64133" y="86108"/>
                    <a:pt x="15240" y="144780"/>
                  </a:cubicBezTo>
                  <a:cubicBezTo>
                    <a:pt x="9377" y="151815"/>
                    <a:pt x="5080" y="160020"/>
                    <a:pt x="0" y="167640"/>
                  </a:cubicBezTo>
                  <a:cubicBezTo>
                    <a:pt x="7620" y="170180"/>
                    <a:pt x="15137" y="173053"/>
                    <a:pt x="22860" y="175260"/>
                  </a:cubicBezTo>
                  <a:cubicBezTo>
                    <a:pt x="32930" y="178137"/>
                    <a:pt x="44626" y="177071"/>
                    <a:pt x="53340" y="182880"/>
                  </a:cubicBezTo>
                  <a:cubicBezTo>
                    <a:pt x="60960" y="187960"/>
                    <a:pt x="61429" y="200019"/>
                    <a:pt x="68580" y="205740"/>
                  </a:cubicBezTo>
                  <a:cubicBezTo>
                    <a:pt x="74852" y="210758"/>
                    <a:pt x="84256" y="209768"/>
                    <a:pt x="91440" y="213360"/>
                  </a:cubicBezTo>
                  <a:cubicBezTo>
                    <a:pt x="99631" y="217456"/>
                    <a:pt x="105882" y="224992"/>
                    <a:pt x="114300" y="228600"/>
                  </a:cubicBezTo>
                  <a:cubicBezTo>
                    <a:pt x="123926" y="232725"/>
                    <a:pt x="134511" y="234166"/>
                    <a:pt x="144780" y="236220"/>
                  </a:cubicBezTo>
                  <a:cubicBezTo>
                    <a:pt x="172918" y="241848"/>
                    <a:pt x="194431" y="242610"/>
                    <a:pt x="220980" y="251460"/>
                  </a:cubicBezTo>
                  <a:cubicBezTo>
                    <a:pt x="226368" y="253256"/>
                    <a:pt x="231140" y="256540"/>
                    <a:pt x="236220" y="259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63A3AFB8-0AE6-4EBF-BFA1-433F480587DC}"/>
                  </a:ext>
                </a:extLst>
              </p:cNvPr>
              <p:cNvSpPr txBox="1"/>
              <p:nvPr/>
            </p:nvSpPr>
            <p:spPr>
              <a:xfrm>
                <a:off x="4931670" y="1791369"/>
                <a:ext cx="723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toFont" panose="02000600000000000000" pitchFamily="2" charset="-120"/>
                      </a:rPr>
                      <m:t>÷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華康兒風體W3" panose="020F0400000000000000" pitchFamily="34" charset="-120"/>
                    <a:ea typeface="華康兒風體W3" panose="020F0400000000000000" pitchFamily="34" charset="-120"/>
                    <a:cs typeface="SetoFont" panose="02000600000000000000" pitchFamily="2" charset="-120"/>
                  </a:rPr>
                  <a:t>10</a:t>
                </a:r>
                <a:endParaRPr lang="zh-TW" altLang="en-US" sz="2400" b="1" dirty="0">
                  <a:solidFill>
                    <a:srgbClr val="0070C0"/>
                  </a:solidFill>
                  <a:latin typeface="華康兒風體W3" panose="020F0400000000000000" pitchFamily="34" charset="-120"/>
                  <a:ea typeface="華康兒風體W3" panose="020F0400000000000000" pitchFamily="34" charset="-120"/>
                  <a:cs typeface="SetoFont" panose="02000600000000000000" pitchFamily="2" charset="-120"/>
                </a:endParaRPr>
              </a:p>
            </p:txBody>
          </p:sp>
        </mc:Choice>
        <mc:Fallback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63A3AFB8-0AE6-4EBF-BFA1-433F48058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70" y="1791369"/>
                <a:ext cx="723683" cy="461665"/>
              </a:xfrm>
              <a:prstGeom prst="rect">
                <a:avLst/>
              </a:prstGeom>
              <a:blipFill>
                <a:blip r:embed="rId3"/>
                <a:stretch>
                  <a:fillRect t="-10526" r="-134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94891C05-A7E1-49BD-AED7-B99B7A0AC519}"/>
                  </a:ext>
                </a:extLst>
              </p:cNvPr>
              <p:cNvSpPr txBox="1"/>
              <p:nvPr/>
            </p:nvSpPr>
            <p:spPr>
              <a:xfrm>
                <a:off x="4931670" y="2225468"/>
                <a:ext cx="723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toFont" panose="02000600000000000000" pitchFamily="2" charset="-120"/>
                      </a:rPr>
                      <m:t>÷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華康兒風體W3" panose="020F0400000000000000" pitchFamily="34" charset="-120"/>
                    <a:ea typeface="華康兒風體W3" panose="020F0400000000000000" pitchFamily="34" charset="-120"/>
                    <a:cs typeface="SetoFont" panose="02000600000000000000" pitchFamily="2" charset="-120"/>
                  </a:rPr>
                  <a:t>10</a:t>
                </a:r>
                <a:endParaRPr lang="zh-TW" altLang="en-US" sz="2400" b="1" dirty="0">
                  <a:solidFill>
                    <a:srgbClr val="0070C0"/>
                  </a:solidFill>
                  <a:latin typeface="華康兒風體W3" panose="020F0400000000000000" pitchFamily="34" charset="-120"/>
                  <a:ea typeface="華康兒風體W3" panose="020F0400000000000000" pitchFamily="34" charset="-120"/>
                  <a:cs typeface="SetoFont" panose="02000600000000000000" pitchFamily="2" charset="-120"/>
                </a:endParaRPr>
              </a:p>
            </p:txBody>
          </p:sp>
        </mc:Choice>
        <mc:Fallback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94891C05-A7E1-49BD-AED7-B99B7A0A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70" y="2225468"/>
                <a:ext cx="723683" cy="461665"/>
              </a:xfrm>
              <a:prstGeom prst="rect">
                <a:avLst/>
              </a:prstGeom>
              <a:blipFill>
                <a:blip r:embed="rId4"/>
                <a:stretch>
                  <a:fillRect t="-10526" r="-134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3F0D2AD3-DED8-4ECE-9A6F-D3AAE31A0D23}"/>
                  </a:ext>
                </a:extLst>
              </p:cNvPr>
              <p:cNvSpPr txBox="1"/>
              <p:nvPr/>
            </p:nvSpPr>
            <p:spPr>
              <a:xfrm>
                <a:off x="4924482" y="3691381"/>
                <a:ext cx="723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toFont" panose="02000600000000000000" pitchFamily="2" charset="-120"/>
                      </a:rPr>
                      <m:t>÷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華康兒風體W3" panose="020F0400000000000000" pitchFamily="34" charset="-120"/>
                    <a:ea typeface="華康兒風體W3" panose="020F0400000000000000" pitchFamily="34" charset="-120"/>
                    <a:cs typeface="SetoFont" panose="02000600000000000000" pitchFamily="2" charset="-120"/>
                  </a:rPr>
                  <a:t>10</a:t>
                </a:r>
                <a:endParaRPr lang="zh-TW" altLang="en-US" sz="2400" b="1" dirty="0">
                  <a:solidFill>
                    <a:srgbClr val="0070C0"/>
                  </a:solidFill>
                  <a:latin typeface="華康兒風體W3" panose="020F0400000000000000" pitchFamily="34" charset="-120"/>
                  <a:ea typeface="華康兒風體W3" panose="020F0400000000000000" pitchFamily="34" charset="-120"/>
                  <a:cs typeface="SetoFont" panose="02000600000000000000" pitchFamily="2" charset="-120"/>
                </a:endParaRPr>
              </a:p>
            </p:txBody>
          </p:sp>
        </mc:Choice>
        <mc:Fallback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3F0D2AD3-DED8-4ECE-9A6F-D3AAE31A0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82" y="3691381"/>
                <a:ext cx="723683" cy="461665"/>
              </a:xfrm>
              <a:prstGeom prst="rect">
                <a:avLst/>
              </a:prstGeom>
              <a:blipFill>
                <a:blip r:embed="rId5"/>
                <a:stretch>
                  <a:fillRect t="-10667" r="-12605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DA3C5C42-480D-48B5-BE2D-2A4D876E8D63}"/>
                  </a:ext>
                </a:extLst>
              </p:cNvPr>
              <p:cNvSpPr txBox="1"/>
              <p:nvPr/>
            </p:nvSpPr>
            <p:spPr>
              <a:xfrm>
                <a:off x="4924483" y="3299741"/>
                <a:ext cx="723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toFont" panose="02000600000000000000" pitchFamily="2" charset="-120"/>
                      </a:rPr>
                      <m:t>÷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華康兒風體W3" panose="020F0400000000000000" pitchFamily="34" charset="-120"/>
                    <a:ea typeface="華康兒風體W3" panose="020F0400000000000000" pitchFamily="34" charset="-120"/>
                    <a:cs typeface="SetoFont" panose="02000600000000000000" pitchFamily="2" charset="-120"/>
                  </a:rPr>
                  <a:t>10</a:t>
                </a:r>
                <a:endParaRPr lang="zh-TW" altLang="en-US" sz="2400" b="1" dirty="0">
                  <a:solidFill>
                    <a:srgbClr val="0070C0"/>
                  </a:solidFill>
                  <a:latin typeface="華康兒風體W3" panose="020F0400000000000000" pitchFamily="34" charset="-120"/>
                  <a:ea typeface="華康兒風體W3" panose="020F0400000000000000" pitchFamily="34" charset="-120"/>
                  <a:cs typeface="SetoFont" panose="02000600000000000000" pitchFamily="2" charset="-120"/>
                </a:endParaRPr>
              </a:p>
            </p:txBody>
          </p:sp>
        </mc:Choice>
        <mc:Fallback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DA3C5C42-480D-48B5-BE2D-2A4D876E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83" y="3299741"/>
                <a:ext cx="723683" cy="461665"/>
              </a:xfrm>
              <a:prstGeom prst="rect">
                <a:avLst/>
              </a:prstGeom>
              <a:blipFill>
                <a:blip r:embed="rId6"/>
                <a:stretch>
                  <a:fillRect t="-10526" r="-1260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B63FB63-ABBC-4778-89A2-9B17AB4E9456}"/>
                  </a:ext>
                </a:extLst>
              </p:cNvPr>
              <p:cNvSpPr txBox="1"/>
              <p:nvPr/>
            </p:nvSpPr>
            <p:spPr>
              <a:xfrm>
                <a:off x="4934710" y="2950300"/>
                <a:ext cx="723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toFont" panose="02000600000000000000" pitchFamily="2" charset="-120"/>
                      </a:rPr>
                      <m:t>÷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華康兒風體W3" panose="020F0400000000000000" pitchFamily="34" charset="-120"/>
                    <a:ea typeface="華康兒風體W3" panose="020F0400000000000000" pitchFamily="34" charset="-120"/>
                    <a:cs typeface="SetoFont" panose="02000600000000000000" pitchFamily="2" charset="-120"/>
                  </a:rPr>
                  <a:t>10</a:t>
                </a:r>
                <a:endParaRPr lang="zh-TW" altLang="en-US" sz="2400" b="1" dirty="0">
                  <a:solidFill>
                    <a:srgbClr val="0070C0"/>
                  </a:solidFill>
                  <a:latin typeface="華康兒風體W3" panose="020F0400000000000000" pitchFamily="34" charset="-120"/>
                  <a:ea typeface="華康兒風體W3" panose="020F0400000000000000" pitchFamily="34" charset="-120"/>
                  <a:cs typeface="SetoFont" panose="02000600000000000000" pitchFamily="2" charset="-120"/>
                </a:endParaRPr>
              </a:p>
            </p:txBody>
          </p:sp>
        </mc:Choice>
        <mc:Fallback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B63FB63-ABBC-4778-89A2-9B17AB4E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10" y="2950300"/>
                <a:ext cx="723683" cy="461665"/>
              </a:xfrm>
              <a:prstGeom prst="rect">
                <a:avLst/>
              </a:prstGeom>
              <a:blipFill>
                <a:blip r:embed="rId7"/>
                <a:stretch>
                  <a:fillRect t="-10526" r="-134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848E2773-FC28-4C85-B058-2A07213B3D8A}"/>
                  </a:ext>
                </a:extLst>
              </p:cNvPr>
              <p:cNvSpPr txBox="1"/>
              <p:nvPr/>
            </p:nvSpPr>
            <p:spPr>
              <a:xfrm>
                <a:off x="4924484" y="2578002"/>
                <a:ext cx="723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toFont" panose="02000600000000000000" pitchFamily="2" charset="-120"/>
                      </a:rPr>
                      <m:t>÷</m:t>
                    </m:r>
                  </m:oMath>
                </a14:m>
                <a:r>
                  <a:rPr lang="en-US" altLang="zh-TW" sz="2400" b="1" dirty="0">
                    <a:solidFill>
                      <a:srgbClr val="0070C0"/>
                    </a:solidFill>
                    <a:latin typeface="華康兒風體W3" panose="020F0400000000000000" pitchFamily="34" charset="-120"/>
                    <a:ea typeface="華康兒風體W3" panose="020F0400000000000000" pitchFamily="34" charset="-120"/>
                    <a:cs typeface="SetoFont" panose="02000600000000000000" pitchFamily="2" charset="-120"/>
                  </a:rPr>
                  <a:t>10</a:t>
                </a:r>
                <a:endParaRPr lang="zh-TW" altLang="en-US" sz="2400" b="1" dirty="0">
                  <a:solidFill>
                    <a:srgbClr val="0070C0"/>
                  </a:solidFill>
                  <a:latin typeface="華康兒風體W3" panose="020F0400000000000000" pitchFamily="34" charset="-120"/>
                  <a:ea typeface="華康兒風體W3" panose="020F0400000000000000" pitchFamily="34" charset="-120"/>
                  <a:cs typeface="SetoFont" panose="02000600000000000000" pitchFamily="2" charset="-120"/>
                </a:endParaRPr>
              </a:p>
            </p:txBody>
          </p:sp>
        </mc:Choice>
        <mc:Fallback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848E2773-FC28-4C85-B058-2A07213B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84" y="2578002"/>
                <a:ext cx="723683" cy="461665"/>
              </a:xfrm>
              <a:prstGeom prst="rect">
                <a:avLst/>
              </a:prstGeom>
              <a:blipFill>
                <a:blip r:embed="rId8"/>
                <a:stretch>
                  <a:fillRect t="-10526" r="-1260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F61504-6AFA-4D86-9AC5-7EC321EE2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278F3C-DECA-4AE0-936A-C791E486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7597"/>
            <a:ext cx="4952999" cy="4838127"/>
          </a:xfrm>
          <a:prstGeom prst="rect">
            <a:avLst/>
          </a:prstGeom>
        </p:spPr>
      </p:pic>
      <p:sp>
        <p:nvSpPr>
          <p:cNvPr id="6" name="Shape 61">
            <a:extLst>
              <a:ext uri="{FF2B5EF4-FFF2-40B4-BE49-F238E27FC236}">
                <a16:creationId xmlns:a16="http://schemas.microsoft.com/office/drawing/2014/main" id="{EDD7B654-9D74-49E1-A826-D2D0A0AE2DD1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761610-3ACB-46B9-A59B-77F45A9A118A}"/>
              </a:ext>
            </a:extLst>
          </p:cNvPr>
          <p:cNvSpPr txBox="1"/>
          <p:nvPr/>
        </p:nvSpPr>
        <p:spPr>
          <a:xfrm>
            <a:off x="6841990" y="2807048"/>
            <a:ext cx="109881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0070C0"/>
                </a:solidFill>
              </a:rPr>
              <a:t>質數判斷</a:t>
            </a: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EE525381-7BF3-4526-B800-654330E9C84B}"/>
              </a:ext>
            </a:extLst>
          </p:cNvPr>
          <p:cNvSpPr/>
          <p:nvPr/>
        </p:nvSpPr>
        <p:spPr>
          <a:xfrm>
            <a:off x="3209475" y="2363936"/>
            <a:ext cx="192099" cy="1255563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057DA1CB-CF9A-469C-8B67-DB801FCDF3CE}"/>
              </a:ext>
            </a:extLst>
          </p:cNvPr>
          <p:cNvSpPr/>
          <p:nvPr/>
        </p:nvSpPr>
        <p:spPr>
          <a:xfrm>
            <a:off x="6407097" y="2363932"/>
            <a:ext cx="177710" cy="125556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081D8A7-D076-4ED3-ACDC-684FB8513165}"/>
              </a:ext>
            </a:extLst>
          </p:cNvPr>
          <p:cNvCxnSpPr>
            <a:cxnSpLocks/>
          </p:cNvCxnSpPr>
          <p:nvPr/>
        </p:nvCxnSpPr>
        <p:spPr>
          <a:xfrm>
            <a:off x="5463540" y="3710940"/>
            <a:ext cx="1121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3B987B-783E-4AEF-B5DD-DA6244BEB0B8}"/>
              </a:ext>
            </a:extLst>
          </p:cNvPr>
          <p:cNvSpPr txBox="1"/>
          <p:nvPr/>
        </p:nvSpPr>
        <p:spPr>
          <a:xfrm>
            <a:off x="6584807" y="3449330"/>
            <a:ext cx="19006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不是質數就跳出迴圈，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不必繼續判斷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AAD3333-10A7-412C-BBB7-F66C3A396950}"/>
              </a:ext>
            </a:extLst>
          </p:cNvPr>
          <p:cNvCxnSpPr/>
          <p:nvPr/>
        </p:nvCxnSpPr>
        <p:spPr>
          <a:xfrm>
            <a:off x="3627120" y="1691640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8F9DDA-B716-45A2-80D5-CDD8398DD528}"/>
              </a:ext>
            </a:extLst>
          </p:cNvPr>
          <p:cNvSpPr txBox="1"/>
          <p:nvPr/>
        </p:nvSpPr>
        <p:spPr>
          <a:xfrm>
            <a:off x="5090159" y="1430030"/>
            <a:ext cx="2301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最後要輸出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所以另外定義一個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來計算</a:t>
            </a: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1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79E5B2-68EA-4DBF-BA9D-3E3D45B8B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9224D-3C9E-4DA5-A8D9-CE98B18CC107}"/>
              </a:ext>
            </a:extLst>
          </p:cNvPr>
          <p:cNvSpPr/>
          <p:nvPr/>
        </p:nvSpPr>
        <p:spPr>
          <a:xfrm>
            <a:off x="1497330" y="1586449"/>
            <a:ext cx="137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 1 : 20000107  </a:t>
            </a:r>
          </a:p>
          <a:p>
            <a:r>
              <a:rPr lang="zh-TW" altLang="en-US" dirty="0"/>
              <a:t>  2 : 20000503</a:t>
            </a:r>
          </a:p>
          <a:p>
            <a:r>
              <a:rPr lang="zh-TW" altLang="en-US" dirty="0"/>
              <a:t>  3 : 20010223  </a:t>
            </a:r>
          </a:p>
          <a:p>
            <a:r>
              <a:rPr lang="zh-TW" altLang="en-US" dirty="0"/>
              <a:t>  4 : 20010313  </a:t>
            </a:r>
          </a:p>
          <a:p>
            <a:r>
              <a:rPr lang="zh-TW" altLang="en-US" dirty="0"/>
              <a:t>  5 : 20031223  </a:t>
            </a:r>
          </a:p>
          <a:p>
            <a:r>
              <a:rPr lang="zh-TW" altLang="en-US" dirty="0"/>
              <a:t>  6 : 20060107  </a:t>
            </a:r>
          </a:p>
          <a:p>
            <a:r>
              <a:rPr lang="zh-TW" altLang="en-US" dirty="0"/>
              <a:t>  7 : 20070823  </a:t>
            </a:r>
          </a:p>
          <a:p>
            <a:r>
              <a:rPr lang="zh-TW" altLang="en-US" dirty="0"/>
              <a:t>  8 : 20100907  </a:t>
            </a:r>
          </a:p>
          <a:p>
            <a:r>
              <a:rPr lang="zh-TW" altLang="en-US" dirty="0"/>
              <a:t>  9 : 20130223  </a:t>
            </a:r>
          </a:p>
          <a:p>
            <a:r>
              <a:rPr lang="zh-TW" altLang="en-US" dirty="0"/>
              <a:t>10 : 20190523</a:t>
            </a:r>
          </a:p>
          <a:p>
            <a:r>
              <a:rPr lang="zh-TW" altLang="en-US" dirty="0"/>
              <a:t>11 : 20190823</a:t>
            </a:r>
          </a:p>
          <a:p>
            <a:r>
              <a:rPr lang="zh-TW" altLang="en-US" dirty="0"/>
              <a:t>12 : 20300317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8044E8-0D41-4A4D-9065-BE599CB4CDF9}"/>
              </a:ext>
            </a:extLst>
          </p:cNvPr>
          <p:cNvSpPr/>
          <p:nvPr/>
        </p:nvSpPr>
        <p:spPr>
          <a:xfrm>
            <a:off x="4240530" y="1586449"/>
            <a:ext cx="137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25 : 20930113</a:t>
            </a:r>
          </a:p>
          <a:p>
            <a:r>
              <a:rPr lang="zh-TW" altLang="en-US" dirty="0"/>
              <a:t>26 : 21000313  </a:t>
            </a:r>
          </a:p>
          <a:p>
            <a:r>
              <a:rPr lang="zh-TW" altLang="en-US" dirty="0"/>
              <a:t>27 : 21000907  </a:t>
            </a:r>
          </a:p>
          <a:p>
            <a:r>
              <a:rPr lang="zh-TW" altLang="en-US" dirty="0"/>
              <a:t>28 : 21050503  </a:t>
            </a:r>
          </a:p>
          <a:p>
            <a:r>
              <a:rPr lang="zh-TW" altLang="en-US" dirty="0"/>
              <a:t>29 : 21320107  </a:t>
            </a:r>
          </a:p>
          <a:p>
            <a:r>
              <a:rPr lang="zh-TW" altLang="en-US" dirty="0"/>
              <a:t>30 : 21330313</a:t>
            </a:r>
          </a:p>
          <a:p>
            <a:r>
              <a:rPr lang="zh-TW" altLang="en-US" dirty="0"/>
              <a:t>31 : 21360223</a:t>
            </a:r>
          </a:p>
          <a:p>
            <a:r>
              <a:rPr lang="zh-TW" altLang="en-US" dirty="0"/>
              <a:t>32 : 21870223  </a:t>
            </a:r>
          </a:p>
          <a:p>
            <a:r>
              <a:rPr lang="zh-TW" altLang="en-US" dirty="0"/>
              <a:t>33 : 21890107</a:t>
            </a:r>
          </a:p>
          <a:p>
            <a:r>
              <a:rPr lang="zh-TW" altLang="en-US" dirty="0"/>
              <a:t>34 : 21990523</a:t>
            </a:r>
          </a:p>
          <a:p>
            <a:r>
              <a:rPr lang="zh-TW" altLang="en-US" dirty="0"/>
              <a:t>35 : 23000617  </a:t>
            </a:r>
          </a:p>
          <a:p>
            <a:r>
              <a:rPr lang="zh-TW" altLang="en-US" dirty="0"/>
              <a:t>36 : 23010313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6704D5-2EDA-4EB6-8F6B-FD3BA65B6054}"/>
              </a:ext>
            </a:extLst>
          </p:cNvPr>
          <p:cNvSpPr/>
          <p:nvPr/>
        </p:nvSpPr>
        <p:spPr>
          <a:xfrm>
            <a:off x="5619750" y="1586449"/>
            <a:ext cx="137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37 : 23100313  </a:t>
            </a:r>
          </a:p>
          <a:p>
            <a:r>
              <a:rPr lang="zh-TW" altLang="en-US" dirty="0"/>
              <a:t>38 : 23970313  </a:t>
            </a:r>
          </a:p>
          <a:p>
            <a:r>
              <a:rPr lang="zh-TW" altLang="en-US" dirty="0"/>
              <a:t>39 : 24021013</a:t>
            </a:r>
          </a:p>
          <a:p>
            <a:r>
              <a:rPr lang="zh-TW" altLang="en-US" dirty="0"/>
              <a:t>40 : 24050503</a:t>
            </a:r>
          </a:p>
          <a:p>
            <a:r>
              <a:rPr lang="zh-TW" altLang="en-US" dirty="0"/>
              <a:t>41 : 24090907  </a:t>
            </a:r>
          </a:p>
          <a:p>
            <a:r>
              <a:rPr lang="zh-TW" altLang="en-US" dirty="0"/>
              <a:t>42 : 24270223</a:t>
            </a:r>
          </a:p>
          <a:p>
            <a:r>
              <a:rPr lang="zh-TW" altLang="en-US" dirty="0"/>
              <a:t>43 : 24350503</a:t>
            </a:r>
          </a:p>
          <a:p>
            <a:r>
              <a:rPr lang="zh-TW" altLang="en-US" dirty="0"/>
              <a:t>44 : 24501223  </a:t>
            </a:r>
          </a:p>
          <a:p>
            <a:r>
              <a:rPr lang="zh-TW" altLang="en-US" dirty="0"/>
              <a:t>45 : 24900307</a:t>
            </a:r>
          </a:p>
          <a:p>
            <a:r>
              <a:rPr lang="zh-TW" altLang="en-US" dirty="0"/>
              <a:t>46 : 26001013  </a:t>
            </a:r>
          </a:p>
          <a:p>
            <a:r>
              <a:rPr lang="zh-TW" altLang="en-US" dirty="0"/>
              <a:t>47 : 26070313  </a:t>
            </a:r>
          </a:p>
          <a:p>
            <a:r>
              <a:rPr lang="zh-TW" altLang="en-US" dirty="0"/>
              <a:t>48 : 26150503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38CE5B-9C7D-4EE3-ADE6-5DDEC207D5BD}"/>
              </a:ext>
            </a:extLst>
          </p:cNvPr>
          <p:cNvSpPr/>
          <p:nvPr/>
        </p:nvSpPr>
        <p:spPr>
          <a:xfrm>
            <a:off x="2868930" y="1586449"/>
            <a:ext cx="137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13 : 20360317</a:t>
            </a:r>
          </a:p>
          <a:p>
            <a:r>
              <a:rPr lang="zh-TW" altLang="en-US" dirty="0"/>
              <a:t>14 : 20400307  </a:t>
            </a:r>
          </a:p>
          <a:p>
            <a:r>
              <a:rPr lang="zh-TW" altLang="en-US" dirty="0"/>
              <a:t>15 : 20400823  </a:t>
            </a:r>
          </a:p>
          <a:p>
            <a:r>
              <a:rPr lang="zh-TW" altLang="en-US" dirty="0"/>
              <a:t>16 : 20480107</a:t>
            </a:r>
          </a:p>
          <a:p>
            <a:r>
              <a:rPr lang="zh-TW" altLang="en-US" dirty="0"/>
              <a:t>17 : 20600317  </a:t>
            </a:r>
          </a:p>
          <a:p>
            <a:r>
              <a:rPr lang="zh-TW" altLang="en-US" dirty="0"/>
              <a:t>18 : 20660617</a:t>
            </a:r>
            <a:endParaRPr lang="en-US" altLang="zh-TW" dirty="0"/>
          </a:p>
          <a:p>
            <a:r>
              <a:rPr lang="zh-TW" altLang="en-US" dirty="0"/>
              <a:t>19 : 20700103  </a:t>
            </a:r>
          </a:p>
          <a:p>
            <a:r>
              <a:rPr lang="zh-TW" altLang="en-US" dirty="0"/>
              <a:t>20 : 20700223</a:t>
            </a:r>
          </a:p>
          <a:p>
            <a:r>
              <a:rPr lang="zh-TW" altLang="en-US" dirty="0"/>
              <a:t>21 : 20700307</a:t>
            </a:r>
          </a:p>
          <a:p>
            <a:r>
              <a:rPr lang="zh-TW" altLang="en-US" dirty="0"/>
              <a:t>22 : 20700523  </a:t>
            </a:r>
          </a:p>
          <a:p>
            <a:r>
              <a:rPr lang="zh-TW" altLang="en-US" dirty="0"/>
              <a:t>23 : 20721013</a:t>
            </a:r>
          </a:p>
          <a:p>
            <a:r>
              <a:rPr lang="zh-TW" altLang="en-US" dirty="0"/>
              <a:t>24 : 20910103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3B309F-F60C-4B03-B114-5EE67F58AAF9}"/>
              </a:ext>
            </a:extLst>
          </p:cNvPr>
          <p:cNvSpPr/>
          <p:nvPr/>
        </p:nvSpPr>
        <p:spPr>
          <a:xfrm>
            <a:off x="6960870" y="1586449"/>
            <a:ext cx="1371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49 : 26190313</a:t>
            </a:r>
          </a:p>
          <a:p>
            <a:r>
              <a:rPr lang="zh-TW" altLang="en-US" dirty="0"/>
              <a:t>50 : 26931013  </a:t>
            </a:r>
          </a:p>
          <a:p>
            <a:r>
              <a:rPr lang="zh-TW" altLang="en-US" dirty="0"/>
              <a:t>51 : 27020113</a:t>
            </a:r>
          </a:p>
          <a:p>
            <a:r>
              <a:rPr lang="zh-TW" altLang="en-US" dirty="0"/>
              <a:t>52 : 27080107</a:t>
            </a:r>
          </a:p>
          <a:p>
            <a:r>
              <a:rPr lang="zh-TW" altLang="en-US" dirty="0"/>
              <a:t>53 : 29331013 </a:t>
            </a:r>
          </a:p>
        </p:txBody>
      </p:sp>
      <p:sp>
        <p:nvSpPr>
          <p:cNvPr id="8" name="標題 4">
            <a:extLst>
              <a:ext uri="{FF2B5EF4-FFF2-40B4-BE49-F238E27FC236}">
                <a16:creationId xmlns:a16="http://schemas.microsoft.com/office/drawing/2014/main" id="{294B982A-BB1B-4423-B609-65D6DF41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21~30</a:t>
            </a:r>
            <a:r>
              <a:rPr kumimoji="1" lang="zh-TW" altLang="en-US" sz="2400" dirty="0"/>
              <a:t>世紀中所有質數日</a:t>
            </a:r>
          </a:p>
        </p:txBody>
      </p:sp>
    </p:spTree>
    <p:extLst>
      <p:ext uri="{BB962C8B-B14F-4D97-AF65-F5344CB8AC3E}">
        <p14:creationId xmlns:p14="http://schemas.microsoft.com/office/powerpoint/2010/main" val="1864418348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549</Words>
  <Application>Microsoft Office PowerPoint</Application>
  <PresentationFormat>如螢幕大小 (16:9)</PresentationFormat>
  <Paragraphs>130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2" baseType="lpstr">
      <vt:lpstr>DFKaiShu-SB-Estd-BF</vt:lpstr>
      <vt:lpstr>SetoFont</vt:lpstr>
      <vt:lpstr>TimesNewRomanPSMT</vt:lpstr>
      <vt:lpstr>Tinos</vt:lpstr>
      <vt:lpstr>Wingdings-Regular</vt:lpstr>
      <vt:lpstr>華康兒風體W3</vt:lpstr>
      <vt:lpstr>微軟正黑體</vt:lpstr>
      <vt:lpstr>微軟正黑體</vt:lpstr>
      <vt:lpstr>新細明體</vt:lpstr>
      <vt:lpstr>Arial</vt:lpstr>
      <vt:lpstr>Cambria Math</vt:lpstr>
      <vt:lpstr>Times New Roman</vt:lpstr>
      <vt:lpstr>Wingdings</vt:lpstr>
      <vt:lpstr>Quintus template</vt:lpstr>
      <vt:lpstr>TOI推廣計畫 解題-質數日</vt:lpstr>
      <vt:lpstr>題 目</vt:lpstr>
      <vt:lpstr>PowerPoint 簡報</vt:lpstr>
      <vt:lpstr>解題重點:</vt:lpstr>
      <vt:lpstr>質數判斷</vt:lpstr>
      <vt:lpstr>取餘數</vt:lpstr>
      <vt:lpstr>PowerPoint 簡報</vt:lpstr>
      <vt:lpstr>21~30世紀中所有質數日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114</cp:revision>
  <cp:lastPrinted>2019-04-10T12:19:35Z</cp:lastPrinted>
  <dcterms:modified xsi:type="dcterms:W3CDTF">2019-12-18T08:26:49Z</dcterms:modified>
</cp:coreProperties>
</file>