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90" r:id="rId6"/>
    <p:sldId id="291" r:id="rId7"/>
    <p:sldId id="292" r:id="rId8"/>
    <p:sldId id="293" r:id="rId9"/>
    <p:sldId id="274" r:id="rId10"/>
    <p:sldId id="294" r:id="rId11"/>
    <p:sldId id="282" r:id="rId12"/>
    <p:sldId id="295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90"/>
            <p14:sldId id="291"/>
            <p14:sldId id="292"/>
            <p14:sldId id="293"/>
            <p14:sldId id="274"/>
            <p14:sldId id="294"/>
            <p14:sldId id="282"/>
            <p14:sldId id="295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4" d="100"/>
          <a:sy n="84" d="100"/>
        </p:scale>
        <p:origin x="9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站牌廣告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459231" y="4186737"/>
            <a:ext cx="4136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 </a:t>
            </a:r>
            <a:r>
              <a:rPr lang="en-US" altLang="zh-TW" dirty="0" err="1"/>
              <a:t>Smashicons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05A283C-DA7D-440F-BF0D-74165DC068B6}"/>
              </a:ext>
            </a:extLst>
          </p:cNvPr>
          <p:cNvGrpSpPr/>
          <p:nvPr/>
        </p:nvGrpSpPr>
        <p:grpSpPr>
          <a:xfrm>
            <a:off x="5732238" y="1485900"/>
            <a:ext cx="2272088" cy="2171700"/>
            <a:chOff x="5576512" y="1284879"/>
            <a:chExt cx="2563221" cy="256322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5A858E3-4787-4B16-A171-4FEEB4EBE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6512" y="1284879"/>
              <a:ext cx="2563221" cy="256322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FD4A141-4CE3-44FB-8CEB-284F339044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4295" b="66988"/>
            <a:stretch/>
          </p:blipFill>
          <p:spPr>
            <a:xfrm>
              <a:off x="5599373" y="1472062"/>
              <a:ext cx="656647" cy="6071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135772-82BA-40B5-88AA-D7713D24A0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13174DF-1621-4926-BF86-966E666F8D1D}"/>
              </a:ext>
            </a:extLst>
          </p:cNvPr>
          <p:cNvGrpSpPr/>
          <p:nvPr/>
        </p:nvGrpSpPr>
        <p:grpSpPr>
          <a:xfrm>
            <a:off x="3319920" y="2396817"/>
            <a:ext cx="4540306" cy="338554"/>
            <a:chOff x="2685897" y="2636086"/>
            <a:chExt cx="4540306" cy="33855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38F3CC3-BC81-4C01-AD53-0915597A77A8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037027" y="2805363"/>
              <a:ext cx="383804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8210068-4D69-40A0-9173-EF922EC9B93D}"/>
                </a:ext>
              </a:extLst>
            </p:cNvPr>
            <p:cNvSpPr/>
            <p:nvPr/>
          </p:nvSpPr>
          <p:spPr>
            <a:xfrm>
              <a:off x="268589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EF5774D-BC59-4B13-A6C6-38ED5D446C4A}"/>
                </a:ext>
              </a:extLst>
            </p:cNvPr>
            <p:cNvSpPr/>
            <p:nvPr/>
          </p:nvSpPr>
          <p:spPr>
            <a:xfrm>
              <a:off x="328452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B9BCC33-B534-45BE-9A90-246ED6C0C3AD}"/>
                </a:ext>
              </a:extLst>
            </p:cNvPr>
            <p:cNvSpPr/>
            <p:nvPr/>
          </p:nvSpPr>
          <p:spPr>
            <a:xfrm>
              <a:off x="388315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E958B9-2202-4974-89E5-8BF49737D6AB}"/>
                </a:ext>
              </a:extLst>
            </p:cNvPr>
            <p:cNvSpPr/>
            <p:nvPr/>
          </p:nvSpPr>
          <p:spPr>
            <a:xfrm>
              <a:off x="4481781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35F858C-813A-4AB4-ABAE-C6F85ABBE66B}"/>
                </a:ext>
              </a:extLst>
            </p:cNvPr>
            <p:cNvSpPr/>
            <p:nvPr/>
          </p:nvSpPr>
          <p:spPr>
            <a:xfrm>
              <a:off x="5080409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0B3A53-8516-4189-A415-C84495E017BB}"/>
                </a:ext>
              </a:extLst>
            </p:cNvPr>
            <p:cNvSpPr/>
            <p:nvPr/>
          </p:nvSpPr>
          <p:spPr>
            <a:xfrm>
              <a:off x="567903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43EF6F9-85AB-487F-A2E3-F28D9432EF07}"/>
                </a:ext>
              </a:extLst>
            </p:cNvPr>
            <p:cNvSpPr/>
            <p:nvPr/>
          </p:nvSpPr>
          <p:spPr>
            <a:xfrm>
              <a:off x="627705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5B40821-3818-45F0-9AC4-E63962DEDA38}"/>
                </a:ext>
              </a:extLst>
            </p:cNvPr>
            <p:cNvSpPr/>
            <p:nvPr/>
          </p:nvSpPr>
          <p:spPr>
            <a:xfrm>
              <a:off x="687507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B959EB-D820-4F6E-A6F0-E0AF94BE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10042"/>
              </p:ext>
            </p:extLst>
          </p:nvPr>
        </p:nvGraphicFramePr>
        <p:xfrm>
          <a:off x="2612937" y="2371090"/>
          <a:ext cx="535686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5207">
                  <a:extLst>
                    <a:ext uri="{9D8B030D-6E8A-4147-A177-3AD203B41FA5}">
                      <a16:colId xmlns:a16="http://schemas.microsoft.com/office/drawing/2014/main" val="1090863207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902658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54619399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3948817130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8147530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1766790852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933924304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630467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44892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0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1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5389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4685FF-8521-43D3-A732-C536E294B5C9}"/>
              </a:ext>
            </a:extLst>
          </p:cNvPr>
          <p:cNvSpPr txBox="1"/>
          <p:nvPr/>
        </p:nvSpPr>
        <p:spPr>
          <a:xfrm>
            <a:off x="1731435" y="2412205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公車站牌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3EC82B-F57A-4D19-85ED-9D77D8DA3558}"/>
              </a:ext>
            </a:extLst>
          </p:cNvPr>
          <p:cNvSpPr txBox="1"/>
          <p:nvPr/>
        </p:nvSpPr>
        <p:spPr>
          <a:xfrm>
            <a:off x="1731435" y="2761097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統計人數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3B9CE91-6252-48A0-9FF6-CF67DBD2F4B8}"/>
              </a:ext>
            </a:extLst>
          </p:cNvPr>
          <p:cNvCxnSpPr/>
          <p:nvPr/>
        </p:nvCxnSpPr>
        <p:spPr>
          <a:xfrm flipH="1">
            <a:off x="2612937" y="2371090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9A66E29-C355-4165-AFCD-1A83B7300E83}"/>
              </a:ext>
            </a:extLst>
          </p:cNvPr>
          <p:cNvCxnSpPr>
            <a:cxnSpLocks/>
          </p:cNvCxnSpPr>
          <p:nvPr/>
        </p:nvCxnSpPr>
        <p:spPr>
          <a:xfrm flipH="1" flipV="1">
            <a:off x="2612937" y="2371090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標題 4">
            <a:extLst>
              <a:ext uri="{FF2B5EF4-FFF2-40B4-BE49-F238E27FC236}">
                <a16:creationId xmlns:a16="http://schemas.microsoft.com/office/drawing/2014/main" id="{6EA035DB-B774-4C59-8562-DA0A82B7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搜尋最大最小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1934138-E52E-49D4-96E3-FD10519790B4}"/>
              </a:ext>
            </a:extLst>
          </p:cNvPr>
          <p:cNvSpPr/>
          <p:nvPr/>
        </p:nvSpPr>
        <p:spPr>
          <a:xfrm>
            <a:off x="5714432" y="2758976"/>
            <a:ext cx="351130" cy="3385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74EC5A01-068A-4806-996B-FA0D1EB28479}"/>
              </a:ext>
            </a:extLst>
          </p:cNvPr>
          <p:cNvSpPr/>
          <p:nvPr/>
        </p:nvSpPr>
        <p:spPr>
          <a:xfrm>
            <a:off x="5714432" y="2393380"/>
            <a:ext cx="351130" cy="3385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D7A69B7A-558F-4F24-B885-27AD46180497}"/>
              </a:ext>
            </a:extLst>
          </p:cNvPr>
          <p:cNvSpPr/>
          <p:nvPr/>
        </p:nvSpPr>
        <p:spPr>
          <a:xfrm>
            <a:off x="3319920" y="2403376"/>
            <a:ext cx="351130" cy="3385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A863E4C-03B9-4650-B5CD-1739574E0095}"/>
              </a:ext>
            </a:extLst>
          </p:cNvPr>
          <p:cNvSpPr/>
          <p:nvPr/>
        </p:nvSpPr>
        <p:spPr>
          <a:xfrm>
            <a:off x="3321486" y="2754793"/>
            <a:ext cx="351130" cy="33855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604096C-A7AB-4C45-8C55-E39085F41691}"/>
              </a:ext>
            </a:extLst>
          </p:cNvPr>
          <p:cNvCxnSpPr>
            <a:cxnSpLocks/>
            <a:stCxn id="15" idx="5"/>
            <a:endCxn id="59" idx="0"/>
          </p:cNvCxnSpPr>
          <p:nvPr/>
        </p:nvCxnSpPr>
        <p:spPr>
          <a:xfrm>
            <a:off x="6014140" y="3047950"/>
            <a:ext cx="474485" cy="4756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54AB0C9-1CB4-4DDA-83DF-8FA084EDA079}"/>
              </a:ext>
            </a:extLst>
          </p:cNvPr>
          <p:cNvSpPr txBox="1"/>
          <p:nvPr/>
        </p:nvSpPr>
        <p:spPr>
          <a:xfrm>
            <a:off x="5835106" y="3523565"/>
            <a:ext cx="130703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最</a:t>
            </a:r>
            <a:r>
              <a:rPr lang="zh-TW" altLang="en-US" b="1" dirty="0">
                <a:solidFill>
                  <a:srgbClr val="FF0000"/>
                </a:solidFill>
              </a:rPr>
              <a:t>大</a:t>
            </a:r>
            <a:r>
              <a:rPr lang="zh-TW" altLang="en-US" b="1" dirty="0"/>
              <a:t>人流數量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6E373BE-6A29-44E1-A1E2-3105E6A72114}"/>
              </a:ext>
            </a:extLst>
          </p:cNvPr>
          <p:cNvCxnSpPr>
            <a:cxnSpLocks/>
            <a:stCxn id="54" idx="7"/>
            <a:endCxn id="63" idx="2"/>
          </p:cNvCxnSpPr>
          <p:nvPr/>
        </p:nvCxnSpPr>
        <p:spPr>
          <a:xfrm flipV="1">
            <a:off x="6014140" y="1951822"/>
            <a:ext cx="650050" cy="4911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7C54F5B-BE35-43F1-AA4C-723ADFF04A8D}"/>
              </a:ext>
            </a:extLst>
          </p:cNvPr>
          <p:cNvSpPr txBox="1"/>
          <p:nvPr/>
        </p:nvSpPr>
        <p:spPr>
          <a:xfrm>
            <a:off x="5907949" y="1644045"/>
            <a:ext cx="151248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最</a:t>
            </a:r>
            <a:r>
              <a:rPr lang="zh-TW" altLang="en-US" b="1" dirty="0">
                <a:solidFill>
                  <a:srgbClr val="FF0000"/>
                </a:solidFill>
              </a:rPr>
              <a:t>大</a:t>
            </a:r>
            <a:r>
              <a:rPr lang="zh-TW" altLang="en-US" b="1" dirty="0"/>
              <a:t>人流之</a:t>
            </a:r>
            <a:r>
              <a:rPr lang="zh-TW" altLang="en-US" b="1" u="sng" dirty="0"/>
              <a:t>站牌</a:t>
            </a: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D0904E5E-3F9F-45DD-96C4-E46B09F32D5C}"/>
              </a:ext>
            </a:extLst>
          </p:cNvPr>
          <p:cNvCxnSpPr>
            <a:cxnSpLocks/>
            <a:stCxn id="56" idx="4"/>
            <a:endCxn id="70" idx="0"/>
          </p:cNvCxnSpPr>
          <p:nvPr/>
        </p:nvCxnSpPr>
        <p:spPr>
          <a:xfrm flipH="1">
            <a:off x="3194343" y="3093347"/>
            <a:ext cx="302708" cy="4882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2B24E78-3F1C-49FD-8330-2516B767FA26}"/>
              </a:ext>
            </a:extLst>
          </p:cNvPr>
          <p:cNvSpPr txBox="1"/>
          <p:nvPr/>
        </p:nvSpPr>
        <p:spPr>
          <a:xfrm>
            <a:off x="2540824" y="3581548"/>
            <a:ext cx="130703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最</a:t>
            </a:r>
            <a:r>
              <a:rPr lang="zh-TW" altLang="en-US" b="1" dirty="0">
                <a:solidFill>
                  <a:srgbClr val="00B0F0"/>
                </a:solidFill>
              </a:rPr>
              <a:t>小</a:t>
            </a:r>
            <a:r>
              <a:rPr lang="zh-TW" altLang="en-US" b="1" dirty="0"/>
              <a:t>人流數量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A8D8FD6C-77A0-4158-93DB-7E47301BDACE}"/>
              </a:ext>
            </a:extLst>
          </p:cNvPr>
          <p:cNvCxnSpPr>
            <a:cxnSpLocks/>
            <a:stCxn id="55" idx="0"/>
            <a:endCxn id="77" idx="2"/>
          </p:cNvCxnSpPr>
          <p:nvPr/>
        </p:nvCxnSpPr>
        <p:spPr>
          <a:xfrm flipH="1" flipV="1">
            <a:off x="3116547" y="1993151"/>
            <a:ext cx="378938" cy="4102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BA6A9A4-D761-4D95-B0FE-93DAC8A755ED}"/>
              </a:ext>
            </a:extLst>
          </p:cNvPr>
          <p:cNvSpPr txBox="1"/>
          <p:nvPr/>
        </p:nvSpPr>
        <p:spPr>
          <a:xfrm>
            <a:off x="2360306" y="1685374"/>
            <a:ext cx="151248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最</a:t>
            </a:r>
            <a:r>
              <a:rPr lang="zh-TW" altLang="en-US" b="1" dirty="0">
                <a:solidFill>
                  <a:srgbClr val="00B0F0"/>
                </a:solidFill>
              </a:rPr>
              <a:t>小</a:t>
            </a:r>
            <a:r>
              <a:rPr lang="zh-TW" altLang="en-US" b="1" dirty="0"/>
              <a:t>人流之</a:t>
            </a:r>
            <a:r>
              <a:rPr lang="zh-TW" altLang="en-US" b="1" u="sng" dirty="0"/>
              <a:t>站牌</a:t>
            </a:r>
          </a:p>
        </p:txBody>
      </p:sp>
    </p:spTree>
    <p:extLst>
      <p:ext uri="{BB962C8B-B14F-4D97-AF65-F5344CB8AC3E}">
        <p14:creationId xmlns:p14="http://schemas.microsoft.com/office/powerpoint/2010/main" val="344322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D3BA2F1-4FA8-4D15-86DD-8E8D59960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" t="14205" r="-205" b="-1301"/>
          <a:stretch/>
        </p:blipFill>
        <p:spPr>
          <a:xfrm>
            <a:off x="1678095" y="1949337"/>
            <a:ext cx="3718560" cy="25504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搜尋最大最小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F34359-D6AD-4A97-A740-A39C91B3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529"/>
          <a:stretch/>
        </p:blipFill>
        <p:spPr>
          <a:xfrm>
            <a:off x="1678095" y="1384022"/>
            <a:ext cx="3718560" cy="3944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B8BED48-6273-4889-9EBC-690F0A4FA712}"/>
              </a:ext>
            </a:extLst>
          </p:cNvPr>
          <p:cNvSpPr/>
          <p:nvPr/>
        </p:nvSpPr>
        <p:spPr>
          <a:xfrm>
            <a:off x="3866559" y="1901866"/>
            <a:ext cx="3060191" cy="239376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的站牌人流數量都看一遍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0E475-0AD2-4F69-96C5-21D3ED7F8789}"/>
              </a:ext>
            </a:extLst>
          </p:cNvPr>
          <p:cNvSpPr/>
          <p:nvPr/>
        </p:nvSpPr>
        <p:spPr>
          <a:xfrm>
            <a:off x="5295900" y="1590100"/>
            <a:ext cx="2567940" cy="2022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最大最小人流數量之站牌編號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E0AF0-6DE2-485D-8BE8-87E92897FEB4}"/>
              </a:ext>
            </a:extLst>
          </p:cNvPr>
          <p:cNvSpPr/>
          <p:nvPr/>
        </p:nvSpPr>
        <p:spPr>
          <a:xfrm>
            <a:off x="3924300" y="2481022"/>
            <a:ext cx="4293022" cy="48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若看到比目前記錄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最小人流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的人數還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少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就將人流量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和站牌編號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MinS_Index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記錄下來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43DF8D-A961-42F1-9F93-0B070AD82C8E}"/>
              </a:ext>
            </a:extLst>
          </p:cNvPr>
          <p:cNvSpPr/>
          <p:nvPr/>
        </p:nvSpPr>
        <p:spPr>
          <a:xfrm>
            <a:off x="4197024" y="1380047"/>
            <a:ext cx="1765834" cy="1948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最大最小人流數量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E0B704-E337-4F30-919F-341FFED8FF8D}"/>
              </a:ext>
            </a:extLst>
          </p:cNvPr>
          <p:cNvSpPr/>
          <p:nvPr/>
        </p:nvSpPr>
        <p:spPr>
          <a:xfrm>
            <a:off x="3925233" y="3624247"/>
            <a:ext cx="4381499" cy="481483"/>
          </a:xfrm>
          <a:prstGeom prst="rect">
            <a:avLst/>
          </a:prstGeom>
          <a:solidFill>
            <a:srgbClr val="776CCA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若看到比目前記錄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最大人流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的人數還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就將人流量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和站牌編號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MaxS_Index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記錄下來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0471FC-D68C-49E5-B098-F2753D4C1C3E}"/>
              </a:ext>
            </a:extLst>
          </p:cNvPr>
          <p:cNvSpPr/>
          <p:nvPr/>
        </p:nvSpPr>
        <p:spPr>
          <a:xfrm>
            <a:off x="2042162" y="2250747"/>
            <a:ext cx="1882138" cy="942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EFE3ED-E962-4BFB-8515-5FAB128DE30D}"/>
              </a:ext>
            </a:extLst>
          </p:cNvPr>
          <p:cNvSpPr/>
          <p:nvPr/>
        </p:nvSpPr>
        <p:spPr>
          <a:xfrm>
            <a:off x="1725930" y="1390175"/>
            <a:ext cx="2471094" cy="1876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24C0A7-28B6-4F39-85DA-87AB7A43716F}"/>
              </a:ext>
            </a:extLst>
          </p:cNvPr>
          <p:cNvSpPr/>
          <p:nvPr/>
        </p:nvSpPr>
        <p:spPr>
          <a:xfrm>
            <a:off x="1725930" y="1602111"/>
            <a:ext cx="3569970" cy="1865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DD8D7B-0B9E-4439-A3E1-0B68D04A7B8B}"/>
              </a:ext>
            </a:extLst>
          </p:cNvPr>
          <p:cNvSpPr/>
          <p:nvPr/>
        </p:nvSpPr>
        <p:spPr>
          <a:xfrm>
            <a:off x="1688595" y="1921365"/>
            <a:ext cx="2177964" cy="1865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9C7C19-E2E5-426B-A67C-BE1C666294AC}"/>
              </a:ext>
            </a:extLst>
          </p:cNvPr>
          <p:cNvSpPr/>
          <p:nvPr/>
        </p:nvSpPr>
        <p:spPr>
          <a:xfrm>
            <a:off x="2042162" y="3335632"/>
            <a:ext cx="1882138" cy="942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D3BA2F1-4FA8-4D15-86DD-8E8D59960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" t="14205" r="-205" b="-1301"/>
          <a:stretch/>
        </p:blipFill>
        <p:spPr>
          <a:xfrm>
            <a:off x="1556175" y="1636917"/>
            <a:ext cx="3718560" cy="25504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搜尋最大最小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E0AF0-6DE2-485D-8BE8-87E92897FEB4}"/>
              </a:ext>
            </a:extLst>
          </p:cNvPr>
          <p:cNvSpPr/>
          <p:nvPr/>
        </p:nvSpPr>
        <p:spPr>
          <a:xfrm>
            <a:off x="3891790" y="1906172"/>
            <a:ext cx="4505450" cy="23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規則：若有多個重複的最少人流站牌，則記錄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114362A-A4F7-41D2-B42A-85DAAC781743}"/>
              </a:ext>
            </a:extLst>
          </p:cNvPr>
          <p:cNvSpPr/>
          <p:nvPr/>
        </p:nvSpPr>
        <p:spPr>
          <a:xfrm>
            <a:off x="2948940" y="1938327"/>
            <a:ext cx="243840" cy="230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777EEB9-5F4F-42AA-ABD4-6BFE45371388}"/>
              </a:ext>
            </a:extLst>
          </p:cNvPr>
          <p:cNvSpPr/>
          <p:nvPr/>
        </p:nvSpPr>
        <p:spPr>
          <a:xfrm>
            <a:off x="2979420" y="3021203"/>
            <a:ext cx="243840" cy="230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DB0C78-F64E-49DB-A024-1837DFDDC7BA}"/>
              </a:ext>
            </a:extLst>
          </p:cNvPr>
          <p:cNvSpPr/>
          <p:nvPr/>
        </p:nvSpPr>
        <p:spPr>
          <a:xfrm>
            <a:off x="3891790" y="2213484"/>
            <a:ext cx="4505450" cy="60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如果後面有遇到人流量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目前記錄之最</a:t>
            </a:r>
            <a:r>
              <a:rPr lang="zh-TW" altLang="en-US" b="1" u="sng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站牌編號的紀錄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1376C-BDC4-4D3B-83C0-33001F591F84}"/>
              </a:ext>
            </a:extLst>
          </p:cNvPr>
          <p:cNvSpPr/>
          <p:nvPr/>
        </p:nvSpPr>
        <p:spPr>
          <a:xfrm>
            <a:off x="3891790" y="3066923"/>
            <a:ext cx="4505450" cy="2302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規則：若有多個重複的最少人流站牌，則記錄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2BF7D2-1159-4167-B805-3379AD109EA9}"/>
              </a:ext>
            </a:extLst>
          </p:cNvPr>
          <p:cNvSpPr/>
          <p:nvPr/>
        </p:nvSpPr>
        <p:spPr>
          <a:xfrm>
            <a:off x="3891790" y="3374235"/>
            <a:ext cx="4505450" cy="60793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如果後面有遇到人流量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目前記錄之最</a:t>
            </a:r>
            <a:r>
              <a:rPr lang="zh-TW" altLang="en-US" b="1" u="sng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站牌編號的紀錄</a:t>
            </a:r>
          </a:p>
        </p:txBody>
      </p:sp>
    </p:spTree>
    <p:extLst>
      <p:ext uri="{BB962C8B-B14F-4D97-AF65-F5344CB8AC3E}">
        <p14:creationId xmlns:p14="http://schemas.microsoft.com/office/powerpoint/2010/main" val="35873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5FDD289-8076-4FBE-B2AC-8424AA0CEE9C}"/>
              </a:ext>
            </a:extLst>
          </p:cNvPr>
          <p:cNvSpPr/>
          <p:nvPr/>
        </p:nvSpPr>
        <p:spPr>
          <a:xfrm>
            <a:off x="1602792" y="107196"/>
            <a:ext cx="4142687" cy="4782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AB4793-6F6C-4B0D-A16F-568DFE65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93" y="4297889"/>
            <a:ext cx="4142687" cy="5918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BB8DB6-8F46-404D-83F5-06E6AB59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92" y="107196"/>
            <a:ext cx="2969207" cy="3842043"/>
          </a:xfrm>
          <a:prstGeom prst="rect">
            <a:avLst/>
          </a:prstGeom>
        </p:spPr>
      </p:pic>
      <p:sp>
        <p:nvSpPr>
          <p:cNvPr id="16" name="Shape 61"/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177D45-8588-40F2-83DB-FE2C2109FE47}"/>
              </a:ext>
            </a:extLst>
          </p:cNvPr>
          <p:cNvSpPr/>
          <p:nvPr/>
        </p:nvSpPr>
        <p:spPr>
          <a:xfrm>
            <a:off x="1927860" y="3937676"/>
            <a:ext cx="2164080" cy="3772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CC3327-270B-4688-B125-D125B534743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091940" y="3824298"/>
            <a:ext cx="915905" cy="30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左大括弧 28">
            <a:extLst>
              <a:ext uri="{FF2B5EF4-FFF2-40B4-BE49-F238E27FC236}">
                <a16:creationId xmlns:a16="http://schemas.microsoft.com/office/drawing/2014/main" id="{D9509103-DDB8-42F6-8D47-A008E934B580}"/>
              </a:ext>
            </a:extLst>
          </p:cNvPr>
          <p:cNvSpPr/>
          <p:nvPr/>
        </p:nvSpPr>
        <p:spPr>
          <a:xfrm>
            <a:off x="1724977" y="1082040"/>
            <a:ext cx="177710" cy="2788919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6615C97-A0AC-431A-A046-12C4E371A1AD}"/>
              </a:ext>
            </a:extLst>
          </p:cNvPr>
          <p:cNvSpPr txBox="1"/>
          <p:nvPr/>
        </p:nvSpPr>
        <p:spPr>
          <a:xfrm>
            <a:off x="4655867" y="1017202"/>
            <a:ext cx="1098817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accent6"/>
                </a:solidFill>
              </a:rPr>
              <a:t>陣列存取</a:t>
            </a:r>
          </a:p>
        </p:txBody>
      </p:sp>
      <p:sp>
        <p:nvSpPr>
          <p:cNvPr id="31" name="右大括弧 30">
            <a:extLst>
              <a:ext uri="{FF2B5EF4-FFF2-40B4-BE49-F238E27FC236}">
                <a16:creationId xmlns:a16="http://schemas.microsoft.com/office/drawing/2014/main" id="{0C18C15B-1DF8-4A45-87B3-6F98D86047C9}"/>
              </a:ext>
            </a:extLst>
          </p:cNvPr>
          <p:cNvSpPr/>
          <p:nvPr/>
        </p:nvSpPr>
        <p:spPr>
          <a:xfrm>
            <a:off x="4434919" y="1122727"/>
            <a:ext cx="177710" cy="2788918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118F2A0-03E2-4AEB-AFC3-CE3939F7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845" y="1560178"/>
            <a:ext cx="3432610" cy="2754742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5E1D1EF5-E8A6-4376-8C5E-C17477256015}"/>
              </a:ext>
            </a:extLst>
          </p:cNvPr>
          <p:cNvSpPr txBox="1"/>
          <p:nvPr/>
        </p:nvSpPr>
        <p:spPr>
          <a:xfrm>
            <a:off x="7713832" y="2697718"/>
            <a:ext cx="1158859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accent4">
                    <a:lumMod val="75000"/>
                  </a:schemeClr>
                </a:solidFill>
              </a:rPr>
              <a:t>搜尋</a:t>
            </a:r>
            <a:endParaRPr lang="en-US" altLang="zh-TW" sz="1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1800" b="1" dirty="0">
                <a:solidFill>
                  <a:schemeClr val="accent4">
                    <a:lumMod val="75000"/>
                  </a:schemeClr>
                </a:solidFill>
              </a:rPr>
              <a:t>最大最小</a:t>
            </a:r>
          </a:p>
        </p:txBody>
      </p:sp>
    </p:spTree>
    <p:extLst>
      <p:ext uri="{BB962C8B-B14F-4D97-AF65-F5344CB8AC3E}">
        <p14:creationId xmlns:p14="http://schemas.microsoft.com/office/powerpoint/2010/main" val="30820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2" name="矩形 1"/>
          <p:cNvSpPr/>
          <p:nvPr/>
        </p:nvSpPr>
        <p:spPr>
          <a:xfrm>
            <a:off x="1930688" y="1038199"/>
            <a:ext cx="6184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/>
              <a:t>　　假設公車路線只有一條，公車會來回行駛。去程從站牌</a:t>
            </a:r>
            <a:r>
              <a:rPr lang="en-US" altLang="zh-TW" sz="1800" dirty="0"/>
              <a:t>1 </a:t>
            </a:r>
            <a:r>
              <a:rPr lang="zh-TW" altLang="en-US" sz="1800" dirty="0"/>
              <a:t>經過站牌</a:t>
            </a:r>
            <a:r>
              <a:rPr lang="en-US" altLang="zh-TW" sz="1800" dirty="0"/>
              <a:t>2</a:t>
            </a:r>
            <a:r>
              <a:rPr lang="zh-TW" altLang="en-US" sz="1800" dirty="0"/>
              <a:t>，依續到最後一站</a:t>
            </a:r>
            <a:r>
              <a:rPr lang="en-US" altLang="zh-TW" sz="1800" i="1" dirty="0"/>
              <a:t>B</a:t>
            </a:r>
            <a:r>
              <a:rPr lang="zh-TW" altLang="en-US" sz="1800" dirty="0"/>
              <a:t>；回程從站牌</a:t>
            </a:r>
            <a:r>
              <a:rPr lang="en-US" altLang="zh-TW" sz="1800" i="1" dirty="0"/>
              <a:t>B </a:t>
            </a:r>
            <a:r>
              <a:rPr lang="zh-TW" altLang="en-US" sz="1800" dirty="0"/>
              <a:t>經過站牌 </a:t>
            </a:r>
            <a:r>
              <a:rPr lang="en-US" altLang="zh-TW" sz="1800" dirty="0"/>
              <a:t>(</a:t>
            </a:r>
            <a:r>
              <a:rPr lang="en-US" altLang="zh-TW" sz="1800" i="1" dirty="0"/>
              <a:t>B</a:t>
            </a:r>
            <a:r>
              <a:rPr lang="zh-TW" altLang="en-US" sz="1800" i="1" dirty="0"/>
              <a:t>－</a:t>
            </a:r>
            <a:r>
              <a:rPr lang="en-US" altLang="zh-TW" sz="1800" dirty="0"/>
              <a:t>1)</a:t>
            </a:r>
            <a:r>
              <a:rPr lang="zh-TW" altLang="en-US" sz="1800" dirty="0"/>
              <a:t>，依續到站牌</a:t>
            </a:r>
            <a:r>
              <a:rPr lang="en-US" altLang="zh-TW" sz="1800" dirty="0"/>
              <a:t>1</a:t>
            </a:r>
            <a:r>
              <a:rPr lang="zh-TW" altLang="en-US" sz="1800" dirty="0"/>
              <a:t>。目前已統計出乘客之上下車站牌，請你幫忙統計經過各站牌之人流數量，找出最多與最少人經過之站牌。</a:t>
            </a:r>
            <a:endParaRPr lang="zh-TW" altLang="zh-TW" sz="20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8E3BD69-630D-41ED-AAEC-DC9630E408B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110830" y="3475923"/>
            <a:ext cx="38380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0500708-79B6-4A4B-B028-58827937D405}"/>
              </a:ext>
            </a:extLst>
          </p:cNvPr>
          <p:cNvSpPr/>
          <p:nvPr/>
        </p:nvSpPr>
        <p:spPr>
          <a:xfrm>
            <a:off x="2759700" y="3306646"/>
            <a:ext cx="35113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32FD01A-09F3-4A85-BCD0-DADD6C353E99}"/>
              </a:ext>
            </a:extLst>
          </p:cNvPr>
          <p:cNvSpPr/>
          <p:nvPr/>
        </p:nvSpPr>
        <p:spPr>
          <a:xfrm>
            <a:off x="3358328" y="3306646"/>
            <a:ext cx="35113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7AC8306-C3E2-4943-A316-F9A7F727E268}"/>
              </a:ext>
            </a:extLst>
          </p:cNvPr>
          <p:cNvSpPr/>
          <p:nvPr/>
        </p:nvSpPr>
        <p:spPr>
          <a:xfrm>
            <a:off x="6103970" y="3306646"/>
            <a:ext cx="598018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B-1</a:t>
            </a:r>
            <a:endParaRPr lang="zh-TW" altLang="en-US" sz="11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3360FD6-7A7F-45F4-89B8-93C209B0BBE9}"/>
              </a:ext>
            </a:extLst>
          </p:cNvPr>
          <p:cNvSpPr/>
          <p:nvPr/>
        </p:nvSpPr>
        <p:spPr>
          <a:xfrm>
            <a:off x="6948876" y="3306646"/>
            <a:ext cx="351130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981ECAE-744A-4017-9D7A-0949059C05F7}"/>
              </a:ext>
            </a:extLst>
          </p:cNvPr>
          <p:cNvCxnSpPr>
            <a:cxnSpLocks/>
          </p:cNvCxnSpPr>
          <p:nvPr/>
        </p:nvCxnSpPr>
        <p:spPr>
          <a:xfrm>
            <a:off x="2794143" y="3070860"/>
            <a:ext cx="4457700" cy="1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0707811-CCDA-42CD-B2CD-9E8C63FF9096}"/>
              </a:ext>
            </a:extLst>
          </p:cNvPr>
          <p:cNvCxnSpPr>
            <a:cxnSpLocks/>
          </p:cNvCxnSpPr>
          <p:nvPr/>
        </p:nvCxnSpPr>
        <p:spPr>
          <a:xfrm flipH="1">
            <a:off x="2749031" y="3848100"/>
            <a:ext cx="45028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D93465E-7572-48BA-BAC2-38A975FC85A7}"/>
              </a:ext>
            </a:extLst>
          </p:cNvPr>
          <p:cNvSpPr txBox="1"/>
          <p:nvPr/>
        </p:nvSpPr>
        <p:spPr>
          <a:xfrm>
            <a:off x="4470543" y="2936434"/>
            <a:ext cx="112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……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400C1A-CF0B-43A0-8948-345DD7AF43FF}"/>
              </a:ext>
            </a:extLst>
          </p:cNvPr>
          <p:cNvSpPr txBox="1"/>
          <p:nvPr/>
        </p:nvSpPr>
        <p:spPr>
          <a:xfrm>
            <a:off x="2854435" y="2709816"/>
            <a:ext cx="10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accent2">
                    <a:lumMod val="75000"/>
                  </a:schemeClr>
                </a:solidFill>
              </a:rPr>
              <a:t>去程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AFB9E78-899F-4D57-9883-0AE0A033D124}"/>
              </a:ext>
            </a:extLst>
          </p:cNvPr>
          <p:cNvSpPr txBox="1"/>
          <p:nvPr/>
        </p:nvSpPr>
        <p:spPr>
          <a:xfrm>
            <a:off x="6701988" y="3866433"/>
            <a:ext cx="10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chemeClr val="accent6"/>
                </a:solidFill>
              </a:rPr>
              <a:t>回程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99029"/>
            <a:ext cx="66428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 hangingPunct="0"/>
            <a:r>
              <a:rPr lang="zh-TW" altLang="en-US" sz="1600" dirty="0"/>
              <a:t>第一行輸入兩個正整數，</a:t>
            </a:r>
            <a:r>
              <a:rPr lang="zh-TW" altLang="en-US" sz="1600" dirty="0">
                <a:solidFill>
                  <a:srgbClr val="FF0000"/>
                </a:solidFill>
              </a:rPr>
              <a:t>第一個數</a:t>
            </a:r>
            <a:r>
              <a:rPr lang="en-US" altLang="zh-TW" sz="1600" dirty="0">
                <a:solidFill>
                  <a:srgbClr val="FF0000"/>
                </a:solidFill>
              </a:rPr>
              <a:t>B </a:t>
            </a:r>
            <a:r>
              <a:rPr lang="en-US" altLang="zh-TW" sz="1600" dirty="0"/>
              <a:t>(2 ≤ B ≤ 1000) </a:t>
            </a:r>
            <a:r>
              <a:rPr lang="zh-TW" altLang="en-US" sz="1600" dirty="0"/>
              <a:t>代表此公車共會經過幾個公車站牌（站牌編號為</a:t>
            </a:r>
            <a:r>
              <a:rPr lang="en-US" altLang="zh-TW" sz="1600" dirty="0"/>
              <a:t>1, 2, 3, …, B</a:t>
            </a:r>
            <a:r>
              <a:rPr lang="zh-TW" altLang="en-US" sz="1600" dirty="0"/>
              <a:t>），</a:t>
            </a:r>
            <a:r>
              <a:rPr lang="zh-TW" altLang="en-US" sz="1600" dirty="0">
                <a:solidFill>
                  <a:srgbClr val="7030A0"/>
                </a:solidFill>
              </a:rPr>
              <a:t>第二個數</a:t>
            </a:r>
            <a:r>
              <a:rPr lang="en-US" altLang="zh-TW" sz="1600" dirty="0">
                <a:solidFill>
                  <a:srgbClr val="7030A0"/>
                </a:solidFill>
              </a:rPr>
              <a:t>P </a:t>
            </a:r>
            <a:r>
              <a:rPr lang="en-US" altLang="zh-TW" sz="1600" dirty="0"/>
              <a:t>(1 ≤ P ≤ 1000) </a:t>
            </a:r>
            <a:r>
              <a:rPr lang="zh-TW" altLang="en-US" sz="1600" dirty="0"/>
              <a:t>則表示共有多少人要搭乘此公車；</a:t>
            </a:r>
            <a:r>
              <a:rPr lang="zh-TW" altLang="en-US" sz="1600" u="sng" dirty="0"/>
              <a:t>接下來共輸入</a:t>
            </a:r>
            <a:r>
              <a:rPr lang="en-US" altLang="zh-TW" sz="1600" u="sng" dirty="0"/>
              <a:t>P</a:t>
            </a:r>
            <a:r>
              <a:rPr lang="zh-TW" altLang="en-US" sz="1600" u="sng" dirty="0"/>
              <a:t>行</a:t>
            </a:r>
            <a:r>
              <a:rPr lang="zh-TW" altLang="en-US" sz="1600" dirty="0"/>
              <a:t>，每行輸入兩個正整數，表示該位乘客的上車站牌</a:t>
            </a:r>
            <a:r>
              <a:rPr lang="en-US" altLang="zh-TW" sz="1600" dirty="0"/>
              <a:t>X</a:t>
            </a:r>
            <a:r>
              <a:rPr lang="zh-TW" altLang="en-US" sz="1600" dirty="0"/>
              <a:t>與下車站牌</a:t>
            </a:r>
            <a:r>
              <a:rPr lang="en-US" altLang="zh-TW" sz="1600" dirty="0"/>
              <a:t>Y ( 1 ≤ X</a:t>
            </a:r>
            <a:r>
              <a:rPr lang="zh-TW" altLang="en-US" sz="1600" dirty="0"/>
              <a:t>，</a:t>
            </a:r>
            <a:r>
              <a:rPr lang="en-US" altLang="zh-TW" sz="1600" dirty="0"/>
              <a:t>Y ≤ B</a:t>
            </a:r>
            <a:r>
              <a:rPr lang="zh-TW" altLang="en-US" sz="1600" dirty="0"/>
              <a:t>，</a:t>
            </a:r>
            <a:r>
              <a:rPr lang="en-US" altLang="zh-TW" sz="1600" dirty="0"/>
              <a:t>X≠Y)</a:t>
            </a:r>
            <a:r>
              <a:rPr lang="zh-TW" altLang="en-US" sz="1600" dirty="0"/>
              <a:t>。</a:t>
            </a:r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9279" y="2220813"/>
            <a:ext cx="37775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en-US" sz="1600" dirty="0"/>
              <a:t>共輸出兩個正整數，以一個空白區隔，</a:t>
            </a:r>
            <a:endParaRPr lang="en-US" altLang="zh-TW" sz="1600" dirty="0"/>
          </a:p>
          <a:p>
            <a:r>
              <a:rPr lang="zh-TW" altLang="en-US" sz="1600" dirty="0">
                <a:solidFill>
                  <a:srgbClr val="00B050"/>
                </a:solidFill>
              </a:rPr>
              <a:t>第一個正整數</a:t>
            </a:r>
            <a:r>
              <a:rPr lang="en-US" altLang="zh-TW" sz="1600" dirty="0">
                <a:solidFill>
                  <a:srgbClr val="00B050"/>
                </a:solidFill>
              </a:rPr>
              <a:t>N </a:t>
            </a:r>
            <a:r>
              <a:rPr lang="en-US" altLang="zh-TW" sz="1600" dirty="0"/>
              <a:t>(1 ≤ N ≤ B) </a:t>
            </a:r>
          </a:p>
          <a:p>
            <a:r>
              <a:rPr lang="zh-TW" altLang="en-US" sz="1600" dirty="0"/>
              <a:t>代表最少人流之公車站牌</a:t>
            </a:r>
            <a:endParaRPr lang="en-US" altLang="zh-TW" sz="1600" dirty="0"/>
          </a:p>
          <a:p>
            <a:r>
              <a:rPr lang="zh-TW" altLang="en-US" sz="1600" dirty="0"/>
              <a:t>（若有多個則輸出編號</a:t>
            </a:r>
            <a:r>
              <a:rPr lang="zh-TW" altLang="en-US" sz="1600" u="sng" dirty="0"/>
              <a:t>最小</a:t>
            </a:r>
            <a:r>
              <a:rPr lang="zh-TW" altLang="en-US" sz="1600" dirty="0"/>
              <a:t>者），</a:t>
            </a:r>
            <a:endParaRPr lang="en-US" altLang="zh-TW" sz="1600" dirty="0"/>
          </a:p>
          <a:p>
            <a:r>
              <a:rPr lang="zh-TW" altLang="en-US" sz="1600" dirty="0">
                <a:solidFill>
                  <a:schemeClr val="accent1"/>
                </a:solidFill>
              </a:rPr>
              <a:t>第二個正整數</a:t>
            </a:r>
            <a:r>
              <a:rPr lang="en-US" altLang="zh-TW" sz="1600" dirty="0">
                <a:solidFill>
                  <a:schemeClr val="accent1"/>
                </a:solidFill>
              </a:rPr>
              <a:t>M </a:t>
            </a:r>
            <a:r>
              <a:rPr lang="en-US" altLang="zh-TW" sz="1600" dirty="0"/>
              <a:t>(1 ≤ M ≤ B)</a:t>
            </a:r>
          </a:p>
          <a:p>
            <a:r>
              <a:rPr lang="zh-TW" altLang="en-US" sz="1600" dirty="0"/>
              <a:t>則代表最多人流之公車站牌</a:t>
            </a:r>
            <a:endParaRPr lang="en-US" altLang="zh-TW" sz="1600" dirty="0"/>
          </a:p>
          <a:p>
            <a:r>
              <a:rPr lang="zh-TW" altLang="en-US" sz="1600" dirty="0"/>
              <a:t>（若有多個則輸出編號</a:t>
            </a:r>
            <a:r>
              <a:rPr lang="zh-TW" altLang="en-US" sz="1600" u="sng" dirty="0"/>
              <a:t>最大</a:t>
            </a:r>
            <a:r>
              <a:rPr lang="zh-TW" altLang="en-US" sz="1600" dirty="0"/>
              <a:t>者）。</a:t>
            </a:r>
            <a:endParaRPr lang="zh-TW" altLang="zh-TW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73963"/>
              </p:ext>
            </p:extLst>
          </p:nvPr>
        </p:nvGraphicFramePr>
        <p:xfrm>
          <a:off x="5570486" y="2959477"/>
          <a:ext cx="2609724" cy="1278128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04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81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 </a:t>
                      </a:r>
                      <a:r>
                        <a:rPr lang="en-US" altLang="zh-TW" sz="16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zh-TW" altLang="zh-TW" sz="1600" b="0" i="0" u="none" strike="noStrike" cap="none" dirty="0">
                        <a:solidFill>
                          <a:srgbClr val="7030A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2 7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5 3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5 8</a:t>
                      </a:r>
                      <a:endParaRPr lang="zh-TW" altLang="zh-TW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altLang="zh-TW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zh-TW" sz="1800" kern="100" dirty="0">
                        <a:solidFill>
                          <a:schemeClr val="accen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陣列存取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搜尋最大最小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779000" y="4224837"/>
            <a:ext cx="3756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2682F35-C70A-4663-B364-0ED4D40F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734" y="1337594"/>
            <a:ext cx="2468311" cy="2468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135772-82BA-40B5-88AA-D7713D24A0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13174DF-1621-4926-BF86-966E666F8D1D}"/>
              </a:ext>
            </a:extLst>
          </p:cNvPr>
          <p:cNvGrpSpPr/>
          <p:nvPr/>
        </p:nvGrpSpPr>
        <p:grpSpPr>
          <a:xfrm>
            <a:off x="3112617" y="2239846"/>
            <a:ext cx="4540306" cy="338554"/>
            <a:chOff x="2685897" y="2636086"/>
            <a:chExt cx="4540306" cy="33855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38F3CC3-BC81-4C01-AD53-0915597A77A8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037027" y="2805363"/>
              <a:ext cx="383804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8210068-4D69-40A0-9173-EF922EC9B93D}"/>
                </a:ext>
              </a:extLst>
            </p:cNvPr>
            <p:cNvSpPr/>
            <p:nvPr/>
          </p:nvSpPr>
          <p:spPr>
            <a:xfrm>
              <a:off x="268589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EF5774D-BC59-4B13-A6C6-38ED5D446C4A}"/>
                </a:ext>
              </a:extLst>
            </p:cNvPr>
            <p:cNvSpPr/>
            <p:nvPr/>
          </p:nvSpPr>
          <p:spPr>
            <a:xfrm>
              <a:off x="328452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B9BCC33-B534-45BE-9A90-246ED6C0C3AD}"/>
                </a:ext>
              </a:extLst>
            </p:cNvPr>
            <p:cNvSpPr/>
            <p:nvPr/>
          </p:nvSpPr>
          <p:spPr>
            <a:xfrm>
              <a:off x="388315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E958B9-2202-4974-89E5-8BF49737D6AB}"/>
                </a:ext>
              </a:extLst>
            </p:cNvPr>
            <p:cNvSpPr/>
            <p:nvPr/>
          </p:nvSpPr>
          <p:spPr>
            <a:xfrm>
              <a:off x="4481781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35F858C-813A-4AB4-ABAE-C6F85ABBE66B}"/>
                </a:ext>
              </a:extLst>
            </p:cNvPr>
            <p:cNvSpPr/>
            <p:nvPr/>
          </p:nvSpPr>
          <p:spPr>
            <a:xfrm>
              <a:off x="5080409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0B3A53-8516-4189-A415-C84495E017BB}"/>
                </a:ext>
              </a:extLst>
            </p:cNvPr>
            <p:cNvSpPr/>
            <p:nvPr/>
          </p:nvSpPr>
          <p:spPr>
            <a:xfrm>
              <a:off x="567903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43EF6F9-85AB-487F-A2E3-F28D9432EF07}"/>
                </a:ext>
              </a:extLst>
            </p:cNvPr>
            <p:cNvSpPr/>
            <p:nvPr/>
          </p:nvSpPr>
          <p:spPr>
            <a:xfrm>
              <a:off x="627705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5B40821-3818-45F0-9AC4-E63962DEDA38}"/>
                </a:ext>
              </a:extLst>
            </p:cNvPr>
            <p:cNvSpPr/>
            <p:nvPr/>
          </p:nvSpPr>
          <p:spPr>
            <a:xfrm>
              <a:off x="687507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2E9E9541-E00C-461E-961F-4F69CD51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6" y="1342347"/>
            <a:ext cx="1040199" cy="1040199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B959EB-D820-4F6E-A6F0-E0AF94BE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1482"/>
              </p:ext>
            </p:extLst>
          </p:nvPr>
        </p:nvGraphicFramePr>
        <p:xfrm>
          <a:off x="2405634" y="2214119"/>
          <a:ext cx="535686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5207">
                  <a:extLst>
                    <a:ext uri="{9D8B030D-6E8A-4147-A177-3AD203B41FA5}">
                      <a16:colId xmlns:a16="http://schemas.microsoft.com/office/drawing/2014/main" val="1090863207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902658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54619399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3948817130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8147530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1766790852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933924304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630467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44892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0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1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5389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4685FF-8521-43D3-A732-C536E294B5C9}"/>
              </a:ext>
            </a:extLst>
          </p:cNvPr>
          <p:cNvSpPr txBox="1"/>
          <p:nvPr/>
        </p:nvSpPr>
        <p:spPr>
          <a:xfrm>
            <a:off x="1524132" y="2255234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公車站牌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3EC82B-F57A-4D19-85ED-9D77D8DA3558}"/>
              </a:ext>
            </a:extLst>
          </p:cNvPr>
          <p:cNvSpPr txBox="1"/>
          <p:nvPr/>
        </p:nvSpPr>
        <p:spPr>
          <a:xfrm>
            <a:off x="1524132" y="2604126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統計人數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2B10DD1-D729-4127-9C32-FFEC8EBBB10D}"/>
              </a:ext>
            </a:extLst>
          </p:cNvPr>
          <p:cNvCxnSpPr/>
          <p:nvPr/>
        </p:nvCxnSpPr>
        <p:spPr>
          <a:xfrm flipH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F92EFB9-A1C5-4CE3-9911-84361EE40FA6}"/>
              </a:ext>
            </a:extLst>
          </p:cNvPr>
          <p:cNvCxnSpPr>
            <a:cxnSpLocks/>
          </p:cNvCxnSpPr>
          <p:nvPr/>
        </p:nvCxnSpPr>
        <p:spPr>
          <a:xfrm flipH="1" flipV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標題 4">
            <a:extLst>
              <a:ext uri="{FF2B5EF4-FFF2-40B4-BE49-F238E27FC236}">
                <a16:creationId xmlns:a16="http://schemas.microsoft.com/office/drawing/2014/main" id="{BE70407E-3A05-4A03-9459-664AC72A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陣列存取</a:t>
            </a:r>
          </a:p>
        </p:txBody>
      </p:sp>
    </p:spTree>
    <p:extLst>
      <p:ext uri="{BB962C8B-B14F-4D97-AF65-F5344CB8AC3E}">
        <p14:creationId xmlns:p14="http://schemas.microsoft.com/office/powerpoint/2010/main" val="402946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135772-82BA-40B5-88AA-D7713D24A0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13174DF-1621-4926-BF86-966E666F8D1D}"/>
              </a:ext>
            </a:extLst>
          </p:cNvPr>
          <p:cNvGrpSpPr/>
          <p:nvPr/>
        </p:nvGrpSpPr>
        <p:grpSpPr>
          <a:xfrm>
            <a:off x="3112617" y="2239846"/>
            <a:ext cx="4540306" cy="338554"/>
            <a:chOff x="2685897" y="2636086"/>
            <a:chExt cx="4540306" cy="33855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38F3CC3-BC81-4C01-AD53-0915597A77A8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037027" y="2805363"/>
              <a:ext cx="383804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8210068-4D69-40A0-9173-EF922EC9B93D}"/>
                </a:ext>
              </a:extLst>
            </p:cNvPr>
            <p:cNvSpPr/>
            <p:nvPr/>
          </p:nvSpPr>
          <p:spPr>
            <a:xfrm>
              <a:off x="268589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EF5774D-BC59-4B13-A6C6-38ED5D446C4A}"/>
                </a:ext>
              </a:extLst>
            </p:cNvPr>
            <p:cNvSpPr/>
            <p:nvPr/>
          </p:nvSpPr>
          <p:spPr>
            <a:xfrm>
              <a:off x="328452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B9BCC33-B534-45BE-9A90-246ED6C0C3AD}"/>
                </a:ext>
              </a:extLst>
            </p:cNvPr>
            <p:cNvSpPr/>
            <p:nvPr/>
          </p:nvSpPr>
          <p:spPr>
            <a:xfrm>
              <a:off x="388315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E958B9-2202-4974-89E5-8BF49737D6AB}"/>
                </a:ext>
              </a:extLst>
            </p:cNvPr>
            <p:cNvSpPr/>
            <p:nvPr/>
          </p:nvSpPr>
          <p:spPr>
            <a:xfrm>
              <a:off x="4481781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35F858C-813A-4AB4-ABAE-C6F85ABBE66B}"/>
                </a:ext>
              </a:extLst>
            </p:cNvPr>
            <p:cNvSpPr/>
            <p:nvPr/>
          </p:nvSpPr>
          <p:spPr>
            <a:xfrm>
              <a:off x="5080409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0B3A53-8516-4189-A415-C84495E017BB}"/>
                </a:ext>
              </a:extLst>
            </p:cNvPr>
            <p:cNvSpPr/>
            <p:nvPr/>
          </p:nvSpPr>
          <p:spPr>
            <a:xfrm>
              <a:off x="567903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43EF6F9-85AB-487F-A2E3-F28D9432EF07}"/>
                </a:ext>
              </a:extLst>
            </p:cNvPr>
            <p:cNvSpPr/>
            <p:nvPr/>
          </p:nvSpPr>
          <p:spPr>
            <a:xfrm>
              <a:off x="627705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5B40821-3818-45F0-9AC4-E63962DEDA38}"/>
                </a:ext>
              </a:extLst>
            </p:cNvPr>
            <p:cNvSpPr/>
            <p:nvPr/>
          </p:nvSpPr>
          <p:spPr>
            <a:xfrm>
              <a:off x="687507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2E9E9541-E00C-461E-961F-4F69CD51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9" y="1354982"/>
            <a:ext cx="1040199" cy="1040199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B959EB-D820-4F6E-A6F0-E0AF94BE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388126"/>
              </p:ext>
            </p:extLst>
          </p:nvPr>
        </p:nvGraphicFramePr>
        <p:xfrm>
          <a:off x="2405634" y="2214119"/>
          <a:ext cx="535686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5207">
                  <a:extLst>
                    <a:ext uri="{9D8B030D-6E8A-4147-A177-3AD203B41FA5}">
                      <a16:colId xmlns:a16="http://schemas.microsoft.com/office/drawing/2014/main" val="1090863207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902658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54619399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3948817130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8147530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1766790852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933924304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630467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44892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0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1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5389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4685FF-8521-43D3-A732-C536E294B5C9}"/>
              </a:ext>
            </a:extLst>
          </p:cNvPr>
          <p:cNvSpPr txBox="1"/>
          <p:nvPr/>
        </p:nvSpPr>
        <p:spPr>
          <a:xfrm>
            <a:off x="1524132" y="2255234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公車站牌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3EC82B-F57A-4D19-85ED-9D77D8DA3558}"/>
              </a:ext>
            </a:extLst>
          </p:cNvPr>
          <p:cNvSpPr txBox="1"/>
          <p:nvPr/>
        </p:nvSpPr>
        <p:spPr>
          <a:xfrm>
            <a:off x="1524132" y="2604126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統計人數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ECB3899-B3EB-46D9-B0FA-C160D0869354}"/>
              </a:ext>
            </a:extLst>
          </p:cNvPr>
          <p:cNvGrpSpPr/>
          <p:nvPr/>
        </p:nvGrpSpPr>
        <p:grpSpPr>
          <a:xfrm>
            <a:off x="3621354" y="2981526"/>
            <a:ext cx="3522832" cy="418790"/>
            <a:chOff x="3138222" y="3050914"/>
            <a:chExt cx="3522832" cy="418790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6BB4EB6-7C1E-4D87-A6AA-8660B09A2F5D}"/>
                </a:ext>
              </a:extLst>
            </p:cNvPr>
            <p:cNvCxnSpPr/>
            <p:nvPr/>
          </p:nvCxnSpPr>
          <p:spPr>
            <a:xfrm>
              <a:off x="3317394" y="3299460"/>
              <a:ext cx="334366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5EF87E8-9A10-4A3A-9966-32F1AEEFB298}"/>
                </a:ext>
              </a:extLst>
            </p:cNvPr>
            <p:cNvSpPr txBox="1"/>
            <p:nvPr/>
          </p:nvSpPr>
          <p:spPr>
            <a:xfrm>
              <a:off x="4663920" y="3050914"/>
              <a:ext cx="907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</a:rPr>
                <a:t>2 </a:t>
              </a:r>
              <a:r>
                <a:rPr lang="zh-TW" altLang="en-US" b="1" dirty="0">
                  <a:solidFill>
                    <a:srgbClr val="00B050"/>
                  </a:solidFill>
                </a:rPr>
                <a:t>→ </a:t>
              </a:r>
              <a:r>
                <a:rPr lang="en-US" altLang="zh-TW" b="1" dirty="0">
                  <a:solidFill>
                    <a:srgbClr val="00B050"/>
                  </a:solidFill>
                </a:rPr>
                <a:t>7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ABB75003-4F57-4CEE-B550-DE566B606270}"/>
                </a:ext>
              </a:extLst>
            </p:cNvPr>
            <p:cNvGrpSpPr/>
            <p:nvPr/>
          </p:nvGrpSpPr>
          <p:grpSpPr>
            <a:xfrm>
              <a:off x="3138222" y="3072136"/>
              <a:ext cx="146303" cy="397568"/>
              <a:chOff x="3247950" y="724205"/>
              <a:chExt cx="190194" cy="638024"/>
            </a:xfrm>
            <a:solidFill>
              <a:schemeClr val="accent3"/>
            </a:solidFill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7E25F72A-D269-4085-B05F-FC82B6D76BA4}"/>
                  </a:ext>
                </a:extLst>
              </p:cNvPr>
              <p:cNvSpPr/>
              <p:nvPr/>
            </p:nvSpPr>
            <p:spPr>
              <a:xfrm>
                <a:off x="3254045" y="724205"/>
                <a:ext cx="184099" cy="22829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C92FE70-0C1A-4723-A25A-42235C9E7845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 flipH="1">
                <a:off x="3343047" y="952497"/>
                <a:ext cx="3048" cy="24045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18B2EFA-9EAE-4035-8009-DD5CAFC20DC9}"/>
                  </a:ext>
                </a:extLst>
              </p:cNvPr>
              <p:cNvCxnSpPr/>
              <p:nvPr/>
            </p:nvCxnSpPr>
            <p:spPr>
              <a:xfrm flipH="1">
                <a:off x="3250998" y="1192953"/>
                <a:ext cx="92049" cy="16927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51C861F3-3CA5-461B-9EEF-63EA263152D6}"/>
                  </a:ext>
                </a:extLst>
              </p:cNvPr>
              <p:cNvCxnSpPr/>
              <p:nvPr/>
            </p:nvCxnSpPr>
            <p:spPr>
              <a:xfrm>
                <a:off x="3339999" y="1192953"/>
                <a:ext cx="98145" cy="16927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2DE3E930-2B2A-4173-9A51-0C47573005F3}"/>
                  </a:ext>
                </a:extLst>
              </p:cNvPr>
              <p:cNvCxnSpPr/>
              <p:nvPr/>
            </p:nvCxnSpPr>
            <p:spPr>
              <a:xfrm flipH="1" flipV="1">
                <a:off x="3247950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6311496-E5E2-4EBA-B00E-4903B1E36EC6}"/>
                  </a:ext>
                </a:extLst>
              </p:cNvPr>
              <p:cNvCxnSpPr/>
              <p:nvPr/>
            </p:nvCxnSpPr>
            <p:spPr>
              <a:xfrm flipV="1">
                <a:off x="3346095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E87C449-5C7B-484B-B445-49996403CD6E}"/>
              </a:ext>
            </a:extLst>
          </p:cNvPr>
          <p:cNvCxnSpPr/>
          <p:nvPr/>
        </p:nvCxnSpPr>
        <p:spPr>
          <a:xfrm flipH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4C2C95B-E9D2-4D30-8EFC-F1E22FC1722C}"/>
              </a:ext>
            </a:extLst>
          </p:cNvPr>
          <p:cNvCxnSpPr>
            <a:cxnSpLocks/>
          </p:cNvCxnSpPr>
          <p:nvPr/>
        </p:nvCxnSpPr>
        <p:spPr>
          <a:xfrm flipH="1" flipV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標題 4">
            <a:extLst>
              <a:ext uri="{FF2B5EF4-FFF2-40B4-BE49-F238E27FC236}">
                <a16:creationId xmlns:a16="http://schemas.microsoft.com/office/drawing/2014/main" id="{33B39DD9-27A2-4C98-AE4C-D08EDA93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陣列存取</a:t>
            </a:r>
          </a:p>
        </p:txBody>
      </p:sp>
    </p:spTree>
    <p:extLst>
      <p:ext uri="{BB962C8B-B14F-4D97-AF65-F5344CB8AC3E}">
        <p14:creationId xmlns:p14="http://schemas.microsoft.com/office/powerpoint/2010/main" val="29647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135772-82BA-40B5-88AA-D7713D24A0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13174DF-1621-4926-BF86-966E666F8D1D}"/>
              </a:ext>
            </a:extLst>
          </p:cNvPr>
          <p:cNvGrpSpPr/>
          <p:nvPr/>
        </p:nvGrpSpPr>
        <p:grpSpPr>
          <a:xfrm>
            <a:off x="3112617" y="2239846"/>
            <a:ext cx="4540306" cy="338554"/>
            <a:chOff x="2685897" y="2636086"/>
            <a:chExt cx="4540306" cy="33855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38F3CC3-BC81-4C01-AD53-0915597A77A8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037027" y="2805363"/>
              <a:ext cx="383804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8210068-4D69-40A0-9173-EF922EC9B93D}"/>
                </a:ext>
              </a:extLst>
            </p:cNvPr>
            <p:cNvSpPr/>
            <p:nvPr/>
          </p:nvSpPr>
          <p:spPr>
            <a:xfrm>
              <a:off x="268589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EF5774D-BC59-4B13-A6C6-38ED5D446C4A}"/>
                </a:ext>
              </a:extLst>
            </p:cNvPr>
            <p:cNvSpPr/>
            <p:nvPr/>
          </p:nvSpPr>
          <p:spPr>
            <a:xfrm>
              <a:off x="328452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B9BCC33-B534-45BE-9A90-246ED6C0C3AD}"/>
                </a:ext>
              </a:extLst>
            </p:cNvPr>
            <p:cNvSpPr/>
            <p:nvPr/>
          </p:nvSpPr>
          <p:spPr>
            <a:xfrm>
              <a:off x="388315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E958B9-2202-4974-89E5-8BF49737D6AB}"/>
                </a:ext>
              </a:extLst>
            </p:cNvPr>
            <p:cNvSpPr/>
            <p:nvPr/>
          </p:nvSpPr>
          <p:spPr>
            <a:xfrm>
              <a:off x="4481781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35F858C-813A-4AB4-ABAE-C6F85ABBE66B}"/>
                </a:ext>
              </a:extLst>
            </p:cNvPr>
            <p:cNvSpPr/>
            <p:nvPr/>
          </p:nvSpPr>
          <p:spPr>
            <a:xfrm>
              <a:off x="5080409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0B3A53-8516-4189-A415-C84495E017BB}"/>
                </a:ext>
              </a:extLst>
            </p:cNvPr>
            <p:cNvSpPr/>
            <p:nvPr/>
          </p:nvSpPr>
          <p:spPr>
            <a:xfrm>
              <a:off x="567903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43EF6F9-85AB-487F-A2E3-F28D9432EF07}"/>
                </a:ext>
              </a:extLst>
            </p:cNvPr>
            <p:cNvSpPr/>
            <p:nvPr/>
          </p:nvSpPr>
          <p:spPr>
            <a:xfrm>
              <a:off x="627705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5B40821-3818-45F0-9AC4-E63962DEDA38}"/>
                </a:ext>
              </a:extLst>
            </p:cNvPr>
            <p:cNvSpPr/>
            <p:nvPr/>
          </p:nvSpPr>
          <p:spPr>
            <a:xfrm>
              <a:off x="687507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2E9E9541-E00C-461E-961F-4F69CD51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16334" y="1315251"/>
            <a:ext cx="1042196" cy="1040199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B959EB-D820-4F6E-A6F0-E0AF94BE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66210"/>
              </p:ext>
            </p:extLst>
          </p:nvPr>
        </p:nvGraphicFramePr>
        <p:xfrm>
          <a:off x="2405634" y="2214119"/>
          <a:ext cx="535686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5207">
                  <a:extLst>
                    <a:ext uri="{9D8B030D-6E8A-4147-A177-3AD203B41FA5}">
                      <a16:colId xmlns:a16="http://schemas.microsoft.com/office/drawing/2014/main" val="1090863207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902658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54619399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3948817130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8147530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1766790852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933924304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630467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44892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0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1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5389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4685FF-8521-43D3-A732-C536E294B5C9}"/>
              </a:ext>
            </a:extLst>
          </p:cNvPr>
          <p:cNvSpPr txBox="1"/>
          <p:nvPr/>
        </p:nvSpPr>
        <p:spPr>
          <a:xfrm>
            <a:off x="1524132" y="2255234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公車站牌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3EC82B-F57A-4D19-85ED-9D77D8DA3558}"/>
              </a:ext>
            </a:extLst>
          </p:cNvPr>
          <p:cNvSpPr txBox="1"/>
          <p:nvPr/>
        </p:nvSpPr>
        <p:spPr>
          <a:xfrm>
            <a:off x="1524132" y="2604126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統計人數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ECB3899-B3EB-46D9-B0FA-C160D0869354}"/>
              </a:ext>
            </a:extLst>
          </p:cNvPr>
          <p:cNvGrpSpPr/>
          <p:nvPr/>
        </p:nvGrpSpPr>
        <p:grpSpPr>
          <a:xfrm>
            <a:off x="3621354" y="2981526"/>
            <a:ext cx="3522832" cy="418790"/>
            <a:chOff x="3138222" y="3050914"/>
            <a:chExt cx="3522832" cy="418790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6BB4EB6-7C1E-4D87-A6AA-8660B09A2F5D}"/>
                </a:ext>
              </a:extLst>
            </p:cNvPr>
            <p:cNvCxnSpPr/>
            <p:nvPr/>
          </p:nvCxnSpPr>
          <p:spPr>
            <a:xfrm>
              <a:off x="3317394" y="3299460"/>
              <a:ext cx="334366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5EF87E8-9A10-4A3A-9966-32F1AEEFB298}"/>
                </a:ext>
              </a:extLst>
            </p:cNvPr>
            <p:cNvSpPr txBox="1"/>
            <p:nvPr/>
          </p:nvSpPr>
          <p:spPr>
            <a:xfrm>
              <a:off x="4663920" y="3050914"/>
              <a:ext cx="907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</a:rPr>
                <a:t>2 </a:t>
              </a:r>
              <a:r>
                <a:rPr lang="zh-TW" altLang="en-US" b="1" dirty="0">
                  <a:solidFill>
                    <a:srgbClr val="00B050"/>
                  </a:solidFill>
                </a:rPr>
                <a:t>→ </a:t>
              </a:r>
              <a:r>
                <a:rPr lang="en-US" altLang="zh-TW" b="1" dirty="0">
                  <a:solidFill>
                    <a:srgbClr val="00B050"/>
                  </a:solidFill>
                </a:rPr>
                <a:t>7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ABB75003-4F57-4CEE-B550-DE566B606270}"/>
                </a:ext>
              </a:extLst>
            </p:cNvPr>
            <p:cNvGrpSpPr/>
            <p:nvPr/>
          </p:nvGrpSpPr>
          <p:grpSpPr>
            <a:xfrm>
              <a:off x="3138222" y="3072136"/>
              <a:ext cx="146303" cy="397568"/>
              <a:chOff x="3247950" y="724205"/>
              <a:chExt cx="190194" cy="638024"/>
            </a:xfrm>
            <a:solidFill>
              <a:schemeClr val="accent3"/>
            </a:solidFill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7E25F72A-D269-4085-B05F-FC82B6D76BA4}"/>
                  </a:ext>
                </a:extLst>
              </p:cNvPr>
              <p:cNvSpPr/>
              <p:nvPr/>
            </p:nvSpPr>
            <p:spPr>
              <a:xfrm>
                <a:off x="3254045" y="724205"/>
                <a:ext cx="184099" cy="22829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C92FE70-0C1A-4723-A25A-42235C9E7845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 flipH="1">
                <a:off x="3343047" y="952497"/>
                <a:ext cx="3048" cy="24045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18B2EFA-9EAE-4035-8009-DD5CAFC20DC9}"/>
                  </a:ext>
                </a:extLst>
              </p:cNvPr>
              <p:cNvCxnSpPr/>
              <p:nvPr/>
            </p:nvCxnSpPr>
            <p:spPr>
              <a:xfrm flipH="1">
                <a:off x="3250998" y="1192953"/>
                <a:ext cx="92049" cy="16927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51C861F3-3CA5-461B-9EEF-63EA263152D6}"/>
                  </a:ext>
                </a:extLst>
              </p:cNvPr>
              <p:cNvCxnSpPr/>
              <p:nvPr/>
            </p:nvCxnSpPr>
            <p:spPr>
              <a:xfrm>
                <a:off x="3339999" y="1192953"/>
                <a:ext cx="98145" cy="16927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2DE3E930-2B2A-4173-9A51-0C47573005F3}"/>
                  </a:ext>
                </a:extLst>
              </p:cNvPr>
              <p:cNvCxnSpPr/>
              <p:nvPr/>
            </p:nvCxnSpPr>
            <p:spPr>
              <a:xfrm flipH="1" flipV="1">
                <a:off x="3247950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6311496-E5E2-4EBA-B00E-4903B1E36EC6}"/>
                  </a:ext>
                </a:extLst>
              </p:cNvPr>
              <p:cNvCxnSpPr/>
              <p:nvPr/>
            </p:nvCxnSpPr>
            <p:spPr>
              <a:xfrm flipV="1">
                <a:off x="3346095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E209C96-104D-4590-AC1D-4EAAE70F8D80}"/>
              </a:ext>
            </a:extLst>
          </p:cNvPr>
          <p:cNvGrpSpPr/>
          <p:nvPr/>
        </p:nvGrpSpPr>
        <p:grpSpPr>
          <a:xfrm>
            <a:off x="4220879" y="3337419"/>
            <a:ext cx="1726371" cy="413886"/>
            <a:chOff x="3883153" y="3409179"/>
            <a:chExt cx="1726371" cy="413886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34DAFA7-F9B0-4918-9E72-54EE0FAB0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3153" y="3655465"/>
              <a:ext cx="154838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974F5E0-CA46-4E60-BF85-F229D0DC6318}"/>
                </a:ext>
              </a:extLst>
            </p:cNvPr>
            <p:cNvSpPr txBox="1"/>
            <p:nvPr/>
          </p:nvSpPr>
          <p:spPr>
            <a:xfrm>
              <a:off x="4381865" y="3409179"/>
              <a:ext cx="907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</a:rPr>
                <a:t>3 </a:t>
              </a:r>
              <a:r>
                <a:rPr lang="zh-TW" altLang="en-US" b="1" dirty="0">
                  <a:solidFill>
                    <a:schemeClr val="accent6"/>
                  </a:solidFill>
                </a:rPr>
                <a:t>← </a:t>
              </a:r>
              <a:r>
                <a:rPr lang="en-US" altLang="zh-TW" b="1" dirty="0">
                  <a:solidFill>
                    <a:schemeClr val="accent6"/>
                  </a:solidFill>
                </a:rPr>
                <a:t>5</a:t>
              </a:r>
              <a:endParaRPr lang="zh-TW" altLang="en-US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44A7118-FDA6-47EA-B1E9-DF5DCD75F042}"/>
                </a:ext>
              </a:extLst>
            </p:cNvPr>
            <p:cNvGrpSpPr/>
            <p:nvPr/>
          </p:nvGrpSpPr>
          <p:grpSpPr>
            <a:xfrm>
              <a:off x="5463221" y="3425497"/>
              <a:ext cx="146303" cy="397568"/>
              <a:chOff x="3247950" y="724205"/>
              <a:chExt cx="190194" cy="63802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193DA39-89B0-4161-AA2C-07A717662E89}"/>
                  </a:ext>
                </a:extLst>
              </p:cNvPr>
              <p:cNvSpPr/>
              <p:nvPr/>
            </p:nvSpPr>
            <p:spPr>
              <a:xfrm>
                <a:off x="3254045" y="724205"/>
                <a:ext cx="184099" cy="228292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B2078244-D88D-4383-97D1-3C13E27C6656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3343047" y="952497"/>
                <a:ext cx="3048" cy="240456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499F3476-B2FA-4D0D-9AAB-873D55834095}"/>
                  </a:ext>
                </a:extLst>
              </p:cNvPr>
              <p:cNvCxnSpPr/>
              <p:nvPr/>
            </p:nvCxnSpPr>
            <p:spPr>
              <a:xfrm flipH="1">
                <a:off x="3250998" y="1192953"/>
                <a:ext cx="92049" cy="169276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CA987E35-56F6-417A-ACBB-CE683E19FB0E}"/>
                  </a:ext>
                </a:extLst>
              </p:cNvPr>
              <p:cNvCxnSpPr/>
              <p:nvPr/>
            </p:nvCxnSpPr>
            <p:spPr>
              <a:xfrm>
                <a:off x="3339999" y="1192953"/>
                <a:ext cx="98145" cy="169276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B998D9BA-5591-47F2-9267-39A0331E27CA}"/>
                  </a:ext>
                </a:extLst>
              </p:cNvPr>
              <p:cNvCxnSpPr/>
              <p:nvPr/>
            </p:nvCxnSpPr>
            <p:spPr>
              <a:xfrm flipH="1" flipV="1">
                <a:off x="3247950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85A0BEEB-5573-4D01-AD67-DFF0639549AC}"/>
                  </a:ext>
                </a:extLst>
              </p:cNvPr>
              <p:cNvCxnSpPr/>
              <p:nvPr/>
            </p:nvCxnSpPr>
            <p:spPr>
              <a:xfrm flipV="1">
                <a:off x="3346095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74629BB-4D61-424A-8833-51FE0A631042}"/>
              </a:ext>
            </a:extLst>
          </p:cNvPr>
          <p:cNvCxnSpPr/>
          <p:nvPr/>
        </p:nvCxnSpPr>
        <p:spPr>
          <a:xfrm flipH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EB8602-D4F4-4A05-982B-7BA494944536}"/>
              </a:ext>
            </a:extLst>
          </p:cNvPr>
          <p:cNvCxnSpPr>
            <a:cxnSpLocks/>
          </p:cNvCxnSpPr>
          <p:nvPr/>
        </p:nvCxnSpPr>
        <p:spPr>
          <a:xfrm flipH="1" flipV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標題 4">
            <a:extLst>
              <a:ext uri="{FF2B5EF4-FFF2-40B4-BE49-F238E27FC236}">
                <a16:creationId xmlns:a16="http://schemas.microsoft.com/office/drawing/2014/main" id="{F98DAB10-17E2-4EE7-AC22-2073FFF8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陣列存取</a:t>
            </a:r>
          </a:p>
        </p:txBody>
      </p:sp>
    </p:spTree>
    <p:extLst>
      <p:ext uri="{BB962C8B-B14F-4D97-AF65-F5344CB8AC3E}">
        <p14:creationId xmlns:p14="http://schemas.microsoft.com/office/powerpoint/2010/main" val="144553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135772-82BA-40B5-88AA-D7713D24A0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13174DF-1621-4926-BF86-966E666F8D1D}"/>
              </a:ext>
            </a:extLst>
          </p:cNvPr>
          <p:cNvGrpSpPr/>
          <p:nvPr/>
        </p:nvGrpSpPr>
        <p:grpSpPr>
          <a:xfrm>
            <a:off x="3112617" y="2239846"/>
            <a:ext cx="4540306" cy="338554"/>
            <a:chOff x="2685897" y="2636086"/>
            <a:chExt cx="4540306" cy="33855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338F3CC3-BC81-4C01-AD53-0915597A77A8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037027" y="2805363"/>
              <a:ext cx="383804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8210068-4D69-40A0-9173-EF922EC9B93D}"/>
                </a:ext>
              </a:extLst>
            </p:cNvPr>
            <p:cNvSpPr/>
            <p:nvPr/>
          </p:nvSpPr>
          <p:spPr>
            <a:xfrm>
              <a:off x="268589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EF5774D-BC59-4B13-A6C6-38ED5D446C4A}"/>
                </a:ext>
              </a:extLst>
            </p:cNvPr>
            <p:cNvSpPr/>
            <p:nvPr/>
          </p:nvSpPr>
          <p:spPr>
            <a:xfrm>
              <a:off x="328452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B9BCC33-B534-45BE-9A90-246ED6C0C3AD}"/>
                </a:ext>
              </a:extLst>
            </p:cNvPr>
            <p:cNvSpPr/>
            <p:nvPr/>
          </p:nvSpPr>
          <p:spPr>
            <a:xfrm>
              <a:off x="388315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5E958B9-2202-4974-89E5-8BF49737D6AB}"/>
                </a:ext>
              </a:extLst>
            </p:cNvPr>
            <p:cNvSpPr/>
            <p:nvPr/>
          </p:nvSpPr>
          <p:spPr>
            <a:xfrm>
              <a:off x="4481781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35F858C-813A-4AB4-ABAE-C6F85ABBE66B}"/>
                </a:ext>
              </a:extLst>
            </p:cNvPr>
            <p:cNvSpPr/>
            <p:nvPr/>
          </p:nvSpPr>
          <p:spPr>
            <a:xfrm>
              <a:off x="5080409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00B3A53-8516-4189-A415-C84495E017BB}"/>
                </a:ext>
              </a:extLst>
            </p:cNvPr>
            <p:cNvSpPr/>
            <p:nvPr/>
          </p:nvSpPr>
          <p:spPr>
            <a:xfrm>
              <a:off x="5679037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443EF6F9-85AB-487F-A2E3-F28D9432EF07}"/>
                </a:ext>
              </a:extLst>
            </p:cNvPr>
            <p:cNvSpPr/>
            <p:nvPr/>
          </p:nvSpPr>
          <p:spPr>
            <a:xfrm>
              <a:off x="6277055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5B40821-3818-45F0-9AC4-E63962DEDA38}"/>
                </a:ext>
              </a:extLst>
            </p:cNvPr>
            <p:cNvSpPr/>
            <p:nvPr/>
          </p:nvSpPr>
          <p:spPr>
            <a:xfrm>
              <a:off x="6875073" y="2636086"/>
              <a:ext cx="351130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B959EB-D820-4F6E-A6F0-E0AF94BE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03"/>
              </p:ext>
            </p:extLst>
          </p:nvPr>
        </p:nvGraphicFramePr>
        <p:xfrm>
          <a:off x="2405634" y="2214119"/>
          <a:ext cx="5356863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5207">
                  <a:extLst>
                    <a:ext uri="{9D8B030D-6E8A-4147-A177-3AD203B41FA5}">
                      <a16:colId xmlns:a16="http://schemas.microsoft.com/office/drawing/2014/main" val="1090863207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902658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54619399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3948817130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8147530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1766790852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933924304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746304675"/>
                    </a:ext>
                  </a:extLst>
                </a:gridCol>
                <a:gridCol w="595207">
                  <a:extLst>
                    <a:ext uri="{9D8B030D-6E8A-4147-A177-3AD203B41FA5}">
                      <a16:colId xmlns:a16="http://schemas.microsoft.com/office/drawing/2014/main" val="244892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0</a:t>
                      </a:r>
                      <a:endParaRPr lang="zh-TW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1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53897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E4685FF-8521-43D3-A732-C536E294B5C9}"/>
              </a:ext>
            </a:extLst>
          </p:cNvPr>
          <p:cNvSpPr txBox="1"/>
          <p:nvPr/>
        </p:nvSpPr>
        <p:spPr>
          <a:xfrm>
            <a:off x="1524132" y="2255234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公車站牌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A3EC82B-F57A-4D19-85ED-9D77D8DA3558}"/>
              </a:ext>
            </a:extLst>
          </p:cNvPr>
          <p:cNvSpPr txBox="1"/>
          <p:nvPr/>
        </p:nvSpPr>
        <p:spPr>
          <a:xfrm>
            <a:off x="1524132" y="2604126"/>
            <a:ext cx="94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統計人數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ECB3899-B3EB-46D9-B0FA-C160D0869354}"/>
              </a:ext>
            </a:extLst>
          </p:cNvPr>
          <p:cNvGrpSpPr/>
          <p:nvPr/>
        </p:nvGrpSpPr>
        <p:grpSpPr>
          <a:xfrm>
            <a:off x="3621354" y="2981526"/>
            <a:ext cx="3522832" cy="418790"/>
            <a:chOff x="3138222" y="3050914"/>
            <a:chExt cx="3522832" cy="418790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6BB4EB6-7C1E-4D87-A6AA-8660B09A2F5D}"/>
                </a:ext>
              </a:extLst>
            </p:cNvPr>
            <p:cNvCxnSpPr/>
            <p:nvPr/>
          </p:nvCxnSpPr>
          <p:spPr>
            <a:xfrm>
              <a:off x="3317394" y="3299460"/>
              <a:ext cx="334366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5EF87E8-9A10-4A3A-9966-32F1AEEFB298}"/>
                </a:ext>
              </a:extLst>
            </p:cNvPr>
            <p:cNvSpPr txBox="1"/>
            <p:nvPr/>
          </p:nvSpPr>
          <p:spPr>
            <a:xfrm>
              <a:off x="4663920" y="3050914"/>
              <a:ext cx="907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</a:rPr>
                <a:t>2 </a:t>
              </a:r>
              <a:r>
                <a:rPr lang="zh-TW" altLang="en-US" b="1" dirty="0">
                  <a:solidFill>
                    <a:srgbClr val="00B050"/>
                  </a:solidFill>
                </a:rPr>
                <a:t>→ </a:t>
              </a:r>
              <a:r>
                <a:rPr lang="en-US" altLang="zh-TW" b="1" dirty="0">
                  <a:solidFill>
                    <a:srgbClr val="00B050"/>
                  </a:solidFill>
                </a:rPr>
                <a:t>7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ABB75003-4F57-4CEE-B550-DE566B606270}"/>
                </a:ext>
              </a:extLst>
            </p:cNvPr>
            <p:cNvGrpSpPr/>
            <p:nvPr/>
          </p:nvGrpSpPr>
          <p:grpSpPr>
            <a:xfrm>
              <a:off x="3138222" y="3072136"/>
              <a:ext cx="146303" cy="397568"/>
              <a:chOff x="3247950" y="724205"/>
              <a:chExt cx="190194" cy="638024"/>
            </a:xfrm>
            <a:solidFill>
              <a:schemeClr val="accent3"/>
            </a:solidFill>
          </p:grpSpPr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7E25F72A-D269-4085-B05F-FC82B6D76BA4}"/>
                  </a:ext>
                </a:extLst>
              </p:cNvPr>
              <p:cNvSpPr/>
              <p:nvPr/>
            </p:nvSpPr>
            <p:spPr>
              <a:xfrm>
                <a:off x="3254045" y="724205"/>
                <a:ext cx="184099" cy="22829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C92FE70-0C1A-4723-A25A-42235C9E7845}"/>
                  </a:ext>
                </a:extLst>
              </p:cNvPr>
              <p:cNvCxnSpPr>
                <a:cxnSpLocks/>
                <a:stCxn id="21" idx="4"/>
              </p:cNvCxnSpPr>
              <p:nvPr/>
            </p:nvCxnSpPr>
            <p:spPr>
              <a:xfrm flipH="1">
                <a:off x="3343047" y="952497"/>
                <a:ext cx="3048" cy="24045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18B2EFA-9EAE-4035-8009-DD5CAFC20DC9}"/>
                  </a:ext>
                </a:extLst>
              </p:cNvPr>
              <p:cNvCxnSpPr/>
              <p:nvPr/>
            </p:nvCxnSpPr>
            <p:spPr>
              <a:xfrm flipH="1">
                <a:off x="3250998" y="1192953"/>
                <a:ext cx="92049" cy="16927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51C861F3-3CA5-461B-9EEF-63EA263152D6}"/>
                  </a:ext>
                </a:extLst>
              </p:cNvPr>
              <p:cNvCxnSpPr/>
              <p:nvPr/>
            </p:nvCxnSpPr>
            <p:spPr>
              <a:xfrm>
                <a:off x="3339999" y="1192953"/>
                <a:ext cx="98145" cy="169276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2DE3E930-2B2A-4173-9A51-0C47573005F3}"/>
                  </a:ext>
                </a:extLst>
              </p:cNvPr>
              <p:cNvCxnSpPr/>
              <p:nvPr/>
            </p:nvCxnSpPr>
            <p:spPr>
              <a:xfrm flipH="1" flipV="1">
                <a:off x="3247950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6311496-E5E2-4EBA-B00E-4903B1E36EC6}"/>
                  </a:ext>
                </a:extLst>
              </p:cNvPr>
              <p:cNvCxnSpPr/>
              <p:nvPr/>
            </p:nvCxnSpPr>
            <p:spPr>
              <a:xfrm flipV="1">
                <a:off x="3346095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E209C96-104D-4590-AC1D-4EAAE70F8D80}"/>
              </a:ext>
            </a:extLst>
          </p:cNvPr>
          <p:cNvGrpSpPr/>
          <p:nvPr/>
        </p:nvGrpSpPr>
        <p:grpSpPr>
          <a:xfrm>
            <a:off x="4220879" y="3337419"/>
            <a:ext cx="1726371" cy="413886"/>
            <a:chOff x="3883153" y="3409179"/>
            <a:chExt cx="1726371" cy="413886"/>
          </a:xfrm>
        </p:grpSpPr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B34DAFA7-F9B0-4918-9E72-54EE0FAB0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3153" y="3655465"/>
              <a:ext cx="1548386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974F5E0-CA46-4E60-BF85-F229D0DC6318}"/>
                </a:ext>
              </a:extLst>
            </p:cNvPr>
            <p:cNvSpPr txBox="1"/>
            <p:nvPr/>
          </p:nvSpPr>
          <p:spPr>
            <a:xfrm>
              <a:off x="4381865" y="3409179"/>
              <a:ext cx="907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</a:rPr>
                <a:t>3 </a:t>
              </a:r>
              <a:r>
                <a:rPr lang="zh-TW" altLang="en-US" b="1" dirty="0">
                  <a:solidFill>
                    <a:schemeClr val="accent6"/>
                  </a:solidFill>
                </a:rPr>
                <a:t>← </a:t>
              </a:r>
              <a:r>
                <a:rPr lang="en-US" altLang="zh-TW" b="1" dirty="0">
                  <a:solidFill>
                    <a:schemeClr val="accent6"/>
                  </a:solidFill>
                </a:rPr>
                <a:t>5</a:t>
              </a:r>
              <a:endParaRPr lang="zh-TW" altLang="en-US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44A7118-FDA6-47EA-B1E9-DF5DCD75F042}"/>
                </a:ext>
              </a:extLst>
            </p:cNvPr>
            <p:cNvGrpSpPr/>
            <p:nvPr/>
          </p:nvGrpSpPr>
          <p:grpSpPr>
            <a:xfrm>
              <a:off x="5463221" y="3425497"/>
              <a:ext cx="146303" cy="397568"/>
              <a:chOff x="3247950" y="724205"/>
              <a:chExt cx="190194" cy="638024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193DA39-89B0-4161-AA2C-07A717662E89}"/>
                  </a:ext>
                </a:extLst>
              </p:cNvPr>
              <p:cNvSpPr/>
              <p:nvPr/>
            </p:nvSpPr>
            <p:spPr>
              <a:xfrm>
                <a:off x="3254045" y="724205"/>
                <a:ext cx="184099" cy="228292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B2078244-D88D-4383-97D1-3C13E27C6656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>
                <a:off x="3343047" y="952497"/>
                <a:ext cx="3048" cy="240456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499F3476-B2FA-4D0D-9AAB-873D55834095}"/>
                  </a:ext>
                </a:extLst>
              </p:cNvPr>
              <p:cNvCxnSpPr/>
              <p:nvPr/>
            </p:nvCxnSpPr>
            <p:spPr>
              <a:xfrm flipH="1">
                <a:off x="3250998" y="1192953"/>
                <a:ext cx="92049" cy="169276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CA987E35-56F6-417A-ACBB-CE683E19FB0E}"/>
                  </a:ext>
                </a:extLst>
              </p:cNvPr>
              <p:cNvCxnSpPr/>
              <p:nvPr/>
            </p:nvCxnSpPr>
            <p:spPr>
              <a:xfrm>
                <a:off x="3339999" y="1192953"/>
                <a:ext cx="98145" cy="169276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B998D9BA-5591-47F2-9267-39A0331E27CA}"/>
                  </a:ext>
                </a:extLst>
              </p:cNvPr>
              <p:cNvCxnSpPr/>
              <p:nvPr/>
            </p:nvCxnSpPr>
            <p:spPr>
              <a:xfrm flipH="1" flipV="1">
                <a:off x="3247950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85A0BEEB-5573-4D01-AD67-DFF0639549AC}"/>
                  </a:ext>
                </a:extLst>
              </p:cNvPr>
              <p:cNvCxnSpPr/>
              <p:nvPr/>
            </p:nvCxnSpPr>
            <p:spPr>
              <a:xfrm flipV="1">
                <a:off x="3346095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D65806F-88CF-48C2-B56A-C8290159AF74}"/>
              </a:ext>
            </a:extLst>
          </p:cNvPr>
          <p:cNvGrpSpPr/>
          <p:nvPr/>
        </p:nvGrpSpPr>
        <p:grpSpPr>
          <a:xfrm>
            <a:off x="5382770" y="3680340"/>
            <a:ext cx="2410261" cy="409203"/>
            <a:chOff x="4871055" y="3733731"/>
            <a:chExt cx="2410261" cy="409203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EAF6E31E-E094-442A-8544-583ABC910B9C}"/>
                </a:ext>
              </a:extLst>
            </p:cNvPr>
            <p:cNvCxnSpPr>
              <a:cxnSpLocks/>
            </p:cNvCxnSpPr>
            <p:nvPr/>
          </p:nvCxnSpPr>
          <p:spPr>
            <a:xfrm>
              <a:off x="5059936" y="3985870"/>
              <a:ext cx="222138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B201B277-4CBD-48C9-9E57-B310525A3CC5}"/>
                </a:ext>
              </a:extLst>
            </p:cNvPr>
            <p:cNvSpPr txBox="1"/>
            <p:nvPr/>
          </p:nvSpPr>
          <p:spPr>
            <a:xfrm>
              <a:off x="5854602" y="3733731"/>
              <a:ext cx="907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</a:rPr>
                <a:t>5 </a:t>
              </a:r>
              <a:r>
                <a:rPr lang="zh-TW" altLang="en-US" b="1" dirty="0">
                  <a:solidFill>
                    <a:schemeClr val="accent5">
                      <a:lumMod val="75000"/>
                    </a:schemeClr>
                  </a:solidFill>
                </a:rPr>
                <a:t>→ </a:t>
              </a:r>
              <a:r>
                <a:rPr lang="en-US" altLang="zh-TW" b="1" dirty="0">
                  <a:solidFill>
                    <a:schemeClr val="accent5">
                      <a:lumMod val="75000"/>
                    </a:schemeClr>
                  </a:solidFill>
                </a:rPr>
                <a:t>8</a:t>
              </a:r>
              <a:endParaRPr lang="zh-TW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3E13C56-2A11-41AB-9450-D77E4610C46D}"/>
                </a:ext>
              </a:extLst>
            </p:cNvPr>
            <p:cNvGrpSpPr/>
            <p:nvPr/>
          </p:nvGrpSpPr>
          <p:grpSpPr>
            <a:xfrm>
              <a:off x="4871055" y="3745366"/>
              <a:ext cx="146303" cy="397568"/>
              <a:chOff x="3247950" y="724205"/>
              <a:chExt cx="190194" cy="638024"/>
            </a:xfrm>
            <a:solidFill>
              <a:schemeClr val="accent5"/>
            </a:solidFill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55D89DDB-D40D-443D-ADFD-003BE75C5E72}"/>
                  </a:ext>
                </a:extLst>
              </p:cNvPr>
              <p:cNvSpPr/>
              <p:nvPr/>
            </p:nvSpPr>
            <p:spPr>
              <a:xfrm>
                <a:off x="3254045" y="724205"/>
                <a:ext cx="184099" cy="228292"/>
              </a:xfrm>
              <a:prstGeom prst="ellips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C4B973DA-4A9C-45AB-B4BF-BCFBFA8F3DF1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>
              <a:xfrm flipH="1">
                <a:off x="3343047" y="952497"/>
                <a:ext cx="3048" cy="240456"/>
              </a:xfrm>
              <a:prstGeom prst="lin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D487D4-2069-4609-BE10-5EDE8EB31499}"/>
                  </a:ext>
                </a:extLst>
              </p:cNvPr>
              <p:cNvCxnSpPr/>
              <p:nvPr/>
            </p:nvCxnSpPr>
            <p:spPr>
              <a:xfrm flipH="1">
                <a:off x="3250998" y="1192953"/>
                <a:ext cx="92049" cy="169276"/>
              </a:xfrm>
              <a:prstGeom prst="lin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F53DE03F-B62A-48C8-8628-DB806DBDDFE3}"/>
                  </a:ext>
                </a:extLst>
              </p:cNvPr>
              <p:cNvCxnSpPr/>
              <p:nvPr/>
            </p:nvCxnSpPr>
            <p:spPr>
              <a:xfrm>
                <a:off x="3339999" y="1192953"/>
                <a:ext cx="98145" cy="169276"/>
              </a:xfrm>
              <a:prstGeom prst="lin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A9307131-3C2B-4205-A6C2-B534EAC2C26F}"/>
                  </a:ext>
                </a:extLst>
              </p:cNvPr>
              <p:cNvCxnSpPr/>
              <p:nvPr/>
            </p:nvCxnSpPr>
            <p:spPr>
              <a:xfrm flipH="1" flipV="1">
                <a:off x="3247950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57B8DA46-8C1A-45BD-A85F-547D5C2A3E06}"/>
                  </a:ext>
                </a:extLst>
              </p:cNvPr>
              <p:cNvCxnSpPr/>
              <p:nvPr/>
            </p:nvCxnSpPr>
            <p:spPr>
              <a:xfrm flipV="1">
                <a:off x="3346095" y="1023675"/>
                <a:ext cx="92049" cy="71180"/>
              </a:xfrm>
              <a:prstGeom prst="line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圖片 49">
            <a:extLst>
              <a:ext uri="{FF2B5EF4-FFF2-40B4-BE49-F238E27FC236}">
                <a16:creationId xmlns:a16="http://schemas.microsoft.com/office/drawing/2014/main" id="{637AF126-C7C7-46B6-8914-A282A60A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259" y="1354982"/>
            <a:ext cx="1040199" cy="1040199"/>
          </a:xfrm>
          <a:prstGeom prst="rect">
            <a:avLst/>
          </a:prstGeom>
        </p:spPr>
      </p:pic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3B9CE91-6252-48A0-9FF6-CF67DBD2F4B8}"/>
              </a:ext>
            </a:extLst>
          </p:cNvPr>
          <p:cNvCxnSpPr/>
          <p:nvPr/>
        </p:nvCxnSpPr>
        <p:spPr>
          <a:xfrm flipH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9A66E29-C355-4165-AFCD-1A83B7300E83}"/>
              </a:ext>
            </a:extLst>
          </p:cNvPr>
          <p:cNvCxnSpPr>
            <a:cxnSpLocks/>
          </p:cNvCxnSpPr>
          <p:nvPr/>
        </p:nvCxnSpPr>
        <p:spPr>
          <a:xfrm flipH="1" flipV="1">
            <a:off x="2405634" y="2214119"/>
            <a:ext cx="581406" cy="74168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標題 4">
            <a:extLst>
              <a:ext uri="{FF2B5EF4-FFF2-40B4-BE49-F238E27FC236}">
                <a16:creationId xmlns:a16="http://schemas.microsoft.com/office/drawing/2014/main" id="{6EA035DB-B774-4C59-8562-DA0A82B7E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陣列存取</a:t>
            </a:r>
          </a:p>
        </p:txBody>
      </p:sp>
    </p:spTree>
    <p:extLst>
      <p:ext uri="{BB962C8B-B14F-4D97-AF65-F5344CB8AC3E}">
        <p14:creationId xmlns:p14="http://schemas.microsoft.com/office/powerpoint/2010/main" val="356420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CA9F28-0ACB-4FA9-9C56-0360936F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1367315"/>
            <a:ext cx="2494026" cy="311753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陣列存取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F9B2F7-62DE-4A3C-A2A0-DDD18AE0115C}"/>
              </a:ext>
            </a:extLst>
          </p:cNvPr>
          <p:cNvSpPr/>
          <p:nvPr/>
        </p:nvSpPr>
        <p:spPr>
          <a:xfrm>
            <a:off x="2514602" y="2346960"/>
            <a:ext cx="1577340" cy="1127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50A80D-AEF0-4143-A208-6D7D6E7994EA}"/>
              </a:ext>
            </a:extLst>
          </p:cNvPr>
          <p:cNvSpPr/>
          <p:nvPr/>
        </p:nvSpPr>
        <p:spPr>
          <a:xfrm>
            <a:off x="4514089" y="2026042"/>
            <a:ext cx="2336291" cy="255216"/>
          </a:xfrm>
          <a:prstGeom prst="rect">
            <a:avLst/>
          </a:prstGeom>
          <a:solidFill>
            <a:schemeClr val="accent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每次讀取一筆上下車資訊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D57D25-FDA4-489C-A997-D9747747FC56}"/>
              </a:ext>
            </a:extLst>
          </p:cNvPr>
          <p:cNvSpPr/>
          <p:nvPr/>
        </p:nvSpPr>
        <p:spPr>
          <a:xfrm>
            <a:off x="4160520" y="1568841"/>
            <a:ext cx="3589020" cy="2738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筆上下車資訊，設定迴圈跑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(1~P)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6012EE-EC62-486D-86CE-4A2D0B55A5A5}"/>
              </a:ext>
            </a:extLst>
          </p:cNvPr>
          <p:cNvSpPr/>
          <p:nvPr/>
        </p:nvSpPr>
        <p:spPr>
          <a:xfrm>
            <a:off x="4091942" y="2644185"/>
            <a:ext cx="2834640" cy="56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若上車站牌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下車站牌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則將兩個數字交換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方便之後計算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BE7979-8C7B-4725-9DEF-DDB756E00CA3}"/>
              </a:ext>
            </a:extLst>
          </p:cNvPr>
          <p:cNvSpPr/>
          <p:nvPr/>
        </p:nvSpPr>
        <p:spPr>
          <a:xfrm>
            <a:off x="4160520" y="1263969"/>
            <a:ext cx="3695700" cy="3000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建立、初始化陣列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經過每個站牌的總人數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4334C4-9A65-414D-B6C3-B84EC8D94005}"/>
              </a:ext>
            </a:extLst>
          </p:cNvPr>
          <p:cNvSpPr/>
          <p:nvPr/>
        </p:nvSpPr>
        <p:spPr>
          <a:xfrm>
            <a:off x="2129790" y="1367315"/>
            <a:ext cx="2030730" cy="178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795090-A3D6-4DBE-B880-B29D692C426D}"/>
              </a:ext>
            </a:extLst>
          </p:cNvPr>
          <p:cNvSpPr/>
          <p:nvPr/>
        </p:nvSpPr>
        <p:spPr>
          <a:xfrm>
            <a:off x="2129790" y="1579251"/>
            <a:ext cx="2030730" cy="178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520468-5362-4FFA-AD7C-2E2601F5DCB1}"/>
              </a:ext>
            </a:extLst>
          </p:cNvPr>
          <p:cNvSpPr/>
          <p:nvPr/>
        </p:nvSpPr>
        <p:spPr>
          <a:xfrm>
            <a:off x="2514602" y="2072640"/>
            <a:ext cx="1999487" cy="178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B5EAB5-ABBE-4C0B-906D-0C31E7C910F7}"/>
              </a:ext>
            </a:extLst>
          </p:cNvPr>
          <p:cNvSpPr/>
          <p:nvPr/>
        </p:nvSpPr>
        <p:spPr>
          <a:xfrm>
            <a:off x="2514602" y="3568145"/>
            <a:ext cx="1999486" cy="7512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8F84B2-A7BF-47D7-BEC3-51D12B70D9F6}"/>
              </a:ext>
            </a:extLst>
          </p:cNvPr>
          <p:cNvSpPr/>
          <p:nvPr/>
        </p:nvSpPr>
        <p:spPr>
          <a:xfrm>
            <a:off x="4514088" y="3834538"/>
            <a:ext cx="3235451" cy="273805"/>
          </a:xfrm>
          <a:prstGeom prst="rect">
            <a:avLst/>
          </a:prstGeom>
          <a:solidFill>
            <a:srgbClr val="776CCA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將途中經過的每個站牌的統計人數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669</Words>
  <Application>Microsoft Office PowerPoint</Application>
  <PresentationFormat>如螢幕大小 (16:9)</PresentationFormat>
  <Paragraphs>187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Tinos</vt:lpstr>
      <vt:lpstr>Microsoft JhengHei</vt:lpstr>
      <vt:lpstr>Microsoft JhengHei</vt:lpstr>
      <vt:lpstr>新細明體</vt:lpstr>
      <vt:lpstr>Arial</vt:lpstr>
      <vt:lpstr>Times New Roman</vt:lpstr>
      <vt:lpstr>Wingdings</vt:lpstr>
      <vt:lpstr>Quintus template</vt:lpstr>
      <vt:lpstr>TOI推廣計畫 解題-站牌廣告</vt:lpstr>
      <vt:lpstr>題 目</vt:lpstr>
      <vt:lpstr>PowerPoint 簡報</vt:lpstr>
      <vt:lpstr>解題重點:</vt:lpstr>
      <vt:lpstr>陣列存取</vt:lpstr>
      <vt:lpstr>陣列存取</vt:lpstr>
      <vt:lpstr>陣列存取</vt:lpstr>
      <vt:lpstr>陣列存取</vt:lpstr>
      <vt:lpstr>陣列存取</vt:lpstr>
      <vt:lpstr>搜尋最大最小</vt:lpstr>
      <vt:lpstr>搜尋最大最小</vt:lpstr>
      <vt:lpstr>搜尋最大最小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dc:creator>isa86118</dc:creator>
  <cp:lastModifiedBy>雅雯 胡</cp:lastModifiedBy>
  <cp:revision>119</cp:revision>
  <cp:lastPrinted>2019-04-10T12:19:35Z</cp:lastPrinted>
  <dcterms:modified xsi:type="dcterms:W3CDTF">2019-12-16T06:55:24Z</dcterms:modified>
</cp:coreProperties>
</file>