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309" r:id="rId4"/>
    <p:sldId id="258" r:id="rId5"/>
    <p:sldId id="271" r:id="rId6"/>
    <p:sldId id="265" r:id="rId7"/>
    <p:sldId id="311" r:id="rId8"/>
    <p:sldId id="316" r:id="rId9"/>
    <p:sldId id="317" r:id="rId10"/>
    <p:sldId id="318" r:id="rId11"/>
    <p:sldId id="320" r:id="rId12"/>
    <p:sldId id="314" r:id="rId13"/>
    <p:sldId id="315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53"/>
    <p:restoredTop sz="94609"/>
  </p:normalViewPr>
  <p:slideViewPr>
    <p:cSldViewPr snapToGrid="0">
      <p:cViewPr varScale="1">
        <p:scale>
          <a:sx n="118" d="100"/>
          <a:sy n="118" d="100"/>
        </p:scale>
        <p:origin x="10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93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794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532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418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536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995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26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Tinos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2657456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600"/>
              <a:buChar char="◈"/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600"/>
              <a:buChar char="◆"/>
              <a:defRPr sz="2600"/>
            </a:lvl2pPr>
            <a:lvl3pPr lvl="2">
              <a:spcBef>
                <a:spcPts val="0"/>
              </a:spcBef>
              <a:buSzPts val="2600"/>
              <a:buChar char="◇"/>
              <a:defRPr sz="2600"/>
            </a:lvl3pPr>
            <a:lvl4pPr lvl="3">
              <a:spcBef>
                <a:spcPts val="0"/>
              </a:spcBef>
              <a:buSzPts val="2600"/>
              <a:buChar char="⬥"/>
              <a:defRPr sz="2600"/>
            </a:lvl4pPr>
            <a:lvl5pPr lvl="4">
              <a:spcBef>
                <a:spcPts val="0"/>
              </a:spcBef>
              <a:buSzPts val="2600"/>
              <a:buChar char="⬦"/>
              <a:defRPr sz="2600"/>
            </a:lvl5pPr>
            <a:lvl6pPr lvl="5">
              <a:spcBef>
                <a:spcPts val="0"/>
              </a:spcBef>
              <a:buSzPts val="2600"/>
              <a:buChar char="⬦"/>
              <a:defRPr sz="2600"/>
            </a:lvl6pPr>
            <a:lvl7pPr lvl="6">
              <a:spcBef>
                <a:spcPts val="0"/>
              </a:spcBef>
              <a:buSzPts val="2600"/>
              <a:buChar char="⬦"/>
              <a:defRPr sz="2600"/>
            </a:lvl7pPr>
            <a:lvl8pPr lvl="7">
              <a:spcBef>
                <a:spcPts val="0"/>
              </a:spcBef>
              <a:buSzPts val="2600"/>
              <a:buChar char="⬦"/>
              <a:defRPr sz="2600"/>
            </a:lvl8pPr>
            <a:lvl9pPr lvl="8">
              <a:spcBef>
                <a:spcPts val="0"/>
              </a:spcBef>
              <a:buSzPts val="2600"/>
              <a:buChar char="⬦"/>
              <a:defRPr sz="2600"/>
            </a:lvl9pPr>
          </a:lstStyle>
          <a:p>
            <a:endParaRPr lang="en-US" dirty="0"/>
          </a:p>
          <a:p>
            <a:pPr lvl="0"/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0000000-1234-1234-1234-123412341234}" type="slidenum">
              <a:rPr lang="en" altLang="zh-TW" b="0" smtClean="0">
                <a:latin typeface="+mn-lt"/>
                <a:cs typeface="Tinos"/>
                <a:sym typeface="Tinos"/>
              </a:rPr>
              <a:pPr/>
              <a:t>‹#›</a:t>
            </a:fld>
            <a:endParaRPr lang="en" altLang="zh-TW" b="0" dirty="0">
              <a:latin typeface="+mn-lt"/>
              <a:cs typeface="Tinos"/>
              <a:sym typeface="Tinos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2669657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200"/>
              <a:buChar char="◈"/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200"/>
              <a:buChar char="◆"/>
              <a:defRPr sz="2200"/>
            </a:lvl2pPr>
            <a:lvl3pPr lvl="2">
              <a:spcBef>
                <a:spcPts val="0"/>
              </a:spcBef>
              <a:buSzPts val="2200"/>
              <a:buChar char="◇"/>
              <a:defRPr sz="2200"/>
            </a:lvl3pPr>
            <a:lvl4pPr lvl="3">
              <a:spcBef>
                <a:spcPts val="0"/>
              </a:spcBef>
              <a:buSzPts val="2200"/>
              <a:buChar char="⬥"/>
              <a:defRPr sz="2200"/>
            </a:lvl4pPr>
            <a:lvl5pPr lvl="4">
              <a:spcBef>
                <a:spcPts val="0"/>
              </a:spcBef>
              <a:buSzPts val="2200"/>
              <a:buChar char="⬦"/>
              <a:defRPr sz="2200"/>
            </a:lvl5pPr>
            <a:lvl6pPr lvl="5">
              <a:spcBef>
                <a:spcPts val="0"/>
              </a:spcBef>
              <a:buSzPts val="2200"/>
              <a:buChar char="⬦"/>
              <a:defRPr sz="2200"/>
            </a:lvl6pPr>
            <a:lvl7pPr lvl="6">
              <a:spcBef>
                <a:spcPts val="0"/>
              </a:spcBef>
              <a:buSzPts val="2200"/>
              <a:buChar char="⬦"/>
              <a:defRPr sz="2200"/>
            </a:lvl7pPr>
            <a:lvl8pPr lvl="7">
              <a:spcBef>
                <a:spcPts val="0"/>
              </a:spcBef>
              <a:buSzPts val="2200"/>
              <a:buChar char="⬦"/>
              <a:defRPr sz="2200"/>
            </a:lvl8pPr>
            <a:lvl9pPr lvl="8">
              <a:spcBef>
                <a:spcPts val="0"/>
              </a:spcBef>
              <a:buSzPts val="2200"/>
              <a:buChar char="⬦"/>
              <a:defRPr sz="2200"/>
            </a:lvl9pPr>
          </a:lstStyle>
          <a:p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2669657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200"/>
              <a:buChar char="◈"/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200"/>
              <a:buChar char="◆"/>
              <a:defRPr sz="2200"/>
            </a:lvl2pPr>
            <a:lvl3pPr lvl="2">
              <a:spcBef>
                <a:spcPts val="0"/>
              </a:spcBef>
              <a:buSzPts val="2200"/>
              <a:buChar char="◇"/>
              <a:defRPr sz="2200"/>
            </a:lvl3pPr>
            <a:lvl4pPr lvl="3">
              <a:spcBef>
                <a:spcPts val="0"/>
              </a:spcBef>
              <a:buSzPts val="2200"/>
              <a:buChar char="⬥"/>
              <a:defRPr sz="2200"/>
            </a:lvl4pPr>
            <a:lvl5pPr lvl="4">
              <a:spcBef>
                <a:spcPts val="0"/>
              </a:spcBef>
              <a:buSzPts val="2200"/>
              <a:buChar char="⬦"/>
              <a:defRPr sz="2200"/>
            </a:lvl5pPr>
            <a:lvl6pPr lvl="5">
              <a:spcBef>
                <a:spcPts val="0"/>
              </a:spcBef>
              <a:buSzPts val="2200"/>
              <a:buChar char="⬦"/>
              <a:defRPr sz="2200"/>
            </a:lvl6pPr>
            <a:lvl7pPr lvl="6">
              <a:spcBef>
                <a:spcPts val="0"/>
              </a:spcBef>
              <a:buSzPts val="2200"/>
              <a:buChar char="⬦"/>
              <a:defRPr sz="2200"/>
            </a:lvl7pPr>
            <a:lvl8pPr lvl="7">
              <a:spcBef>
                <a:spcPts val="0"/>
              </a:spcBef>
              <a:buSzPts val="2200"/>
              <a:buChar char="⬦"/>
              <a:defRPr sz="2200"/>
            </a:lvl8pPr>
            <a:lvl9pPr lvl="8">
              <a:spcBef>
                <a:spcPts val="0"/>
              </a:spcBef>
              <a:buSzPts val="2200"/>
              <a:buChar char="⬦"/>
              <a:defRPr sz="2200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23418" y="4749900"/>
            <a:ext cx="420582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0000000-1234-1234-1234-123412341234}" type="slidenum">
              <a:rPr lang="en" b="0" smtClean="0">
                <a:latin typeface="+mn-lt"/>
              </a:rPr>
              <a:pPr/>
              <a:t>‹#›</a:t>
            </a:fld>
            <a:endParaRPr lang="en" b="0" dirty="0">
              <a:latin typeface="+mn-lt"/>
            </a:endParaRPr>
          </a:p>
        </p:txBody>
      </p:sp>
      <p:cxnSp>
        <p:nvCxnSpPr>
          <p:cNvPr id="30" name="Shape 30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46416" y="4749900"/>
            <a:ext cx="497584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b="0" smtClean="0"/>
              <a:pPr/>
              <a:t>‹#›</a:t>
            </a:fld>
            <a:endParaRPr lang="en" b="0" dirty="0"/>
          </a:p>
        </p:txBody>
      </p:sp>
      <p:cxnSp>
        <p:nvCxnSpPr>
          <p:cNvPr id="45" name="Shape 45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b="0" smtClean="0"/>
              <a:pPr/>
              <a:t>‹#›</a:t>
            </a:fld>
            <a:endParaRPr lang="en" b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27094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>
              <a:spcBef>
                <a:spcPts val="480"/>
              </a:spcBef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>
              <a:spcBef>
                <a:spcPts val="480"/>
              </a:spcBef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Tinos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flaticon.com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flaticon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flaticon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60382" y="1602769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b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CN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數位邏輯運算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36703D5-3ADE-6A43-AFE2-F4F8BB5F7969}"/>
              </a:ext>
            </a:extLst>
          </p:cNvPr>
          <p:cNvSpPr/>
          <p:nvPr/>
        </p:nvSpPr>
        <p:spPr>
          <a:xfrm>
            <a:off x="5118817" y="4132322"/>
            <a:ext cx="6555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200" dirty="0"/>
              <a:t>Icon made by [</a:t>
            </a:r>
            <a:r>
              <a:rPr lang="en" altLang="zh-TW" sz="1200" dirty="0" err="1"/>
              <a:t>Freepik</a:t>
            </a:r>
            <a:r>
              <a:rPr lang="en" altLang="zh-TW" sz="1200" dirty="0"/>
              <a:t>]from </a:t>
            </a:r>
            <a:r>
              <a:rPr lang="en" altLang="zh-TW" sz="1200" dirty="0">
                <a:hlinkClick r:id="rId3" tooltip="Flaticon"/>
              </a:rPr>
              <a:t>www.flaticon.com</a:t>
            </a:r>
            <a:r>
              <a:rPr lang="en" altLang="zh-TW" sz="1200" dirty="0"/>
              <a:t> </a:t>
            </a:r>
            <a:endParaRPr lang="en-US" altLang="zh-TW" sz="1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567DD0-B6AC-574F-94C8-C977D566B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744" y="1434755"/>
            <a:ext cx="2175101" cy="21751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B7C19B-C170-4849-AB3F-58F8F476157A}"/>
              </a:ext>
            </a:extLst>
          </p:cNvPr>
          <p:cNvSpPr/>
          <p:nvPr/>
        </p:nvSpPr>
        <p:spPr>
          <a:xfrm>
            <a:off x="1731534" y="1452503"/>
            <a:ext cx="6266082" cy="1201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判斷輸入訊號結果：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操作訊號並判斷</a:t>
            </a:r>
            <a:endParaRPr lang="en-US" altLang="zh-TW" sz="16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每次檢查同時段訊號        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867C344-EAA2-4B4E-84F9-1AC789134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80" y="1492460"/>
            <a:ext cx="3733095" cy="1225957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38E9EDD-E7DB-A043-AABB-B6570AE03564}"/>
              </a:ext>
            </a:extLst>
          </p:cNvPr>
          <p:cNvSpPr/>
          <p:nvPr/>
        </p:nvSpPr>
        <p:spPr>
          <a:xfrm>
            <a:off x="1864344" y="3280043"/>
            <a:ext cx="1187959" cy="1077218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zh-TW" sz="1600" b="1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輸入範例</a:t>
            </a:r>
            <a:b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/>
              <a:t>2 5</a:t>
            </a:r>
            <a:endParaRPr lang="zh-TW" altLang="zh-TW" sz="1600" dirty="0"/>
          </a:p>
          <a:p>
            <a:r>
              <a:rPr lang="en-US" altLang="zh-TW" sz="1600" dirty="0"/>
              <a:t>0 1 0 1 0</a:t>
            </a:r>
            <a:endParaRPr lang="zh-TW" altLang="zh-TW" sz="1600" dirty="0"/>
          </a:p>
          <a:p>
            <a:r>
              <a:rPr lang="en-US" altLang="zh-TW" sz="1600" dirty="0"/>
              <a:t>1 0 1 1 0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DBAF31B-8C74-344C-B80D-82AFFF83C7BB}"/>
              </a:ext>
            </a:extLst>
          </p:cNvPr>
          <p:cNvGraphicFramePr>
            <a:graphicFrameLocks noGrp="1"/>
          </p:cNvGraphicFramePr>
          <p:nvPr/>
        </p:nvGraphicFramePr>
        <p:xfrm>
          <a:off x="3345085" y="3222895"/>
          <a:ext cx="4827890" cy="74168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482789">
                  <a:extLst>
                    <a:ext uri="{9D8B030D-6E8A-4147-A177-3AD203B41FA5}">
                      <a16:colId xmlns:a16="http://schemas.microsoft.com/office/drawing/2014/main" val="61421044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31361140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1292642629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2552429667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4124575685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1748719407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956590314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430293503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4279942005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857115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[1]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[2]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[3]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[4]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[5]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[6]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[7]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[8]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[9]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[10]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36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260844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5A5FBA1E-0FD9-3343-BD7F-4A5C3DA29C54}"/>
              </a:ext>
            </a:extLst>
          </p:cNvPr>
          <p:cNvSpPr/>
          <p:nvPr/>
        </p:nvSpPr>
        <p:spPr>
          <a:xfrm>
            <a:off x="4783389" y="3229530"/>
            <a:ext cx="475801" cy="741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49E3E8-A488-BF42-948A-9C76ABD2DA7E}"/>
              </a:ext>
            </a:extLst>
          </p:cNvPr>
          <p:cNvSpPr/>
          <p:nvPr/>
        </p:nvSpPr>
        <p:spPr>
          <a:xfrm>
            <a:off x="7215947" y="3230254"/>
            <a:ext cx="475801" cy="741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F00B4E-8B16-1E41-A97A-20015A6D4655}"/>
              </a:ext>
            </a:extLst>
          </p:cNvPr>
          <p:cNvSpPr/>
          <p:nvPr/>
        </p:nvSpPr>
        <p:spPr>
          <a:xfrm flipH="1">
            <a:off x="2415362" y="3798874"/>
            <a:ext cx="178520" cy="5012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653CCF-4B7C-2B45-9BF7-D792A9FC1BED}"/>
              </a:ext>
            </a:extLst>
          </p:cNvPr>
          <p:cNvSpPr/>
          <p:nvPr/>
        </p:nvSpPr>
        <p:spPr>
          <a:xfrm>
            <a:off x="4776671" y="2881208"/>
            <a:ext cx="48923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1200" b="1" dirty="0"/>
              <a:t>j = 0</a:t>
            </a:r>
            <a:endParaRPr lang="zh-TW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A49E198-07E1-D74B-A337-A7F5EDA8CC52}"/>
              </a:ext>
            </a:extLst>
          </p:cNvPr>
          <p:cNvSpPr/>
          <p:nvPr/>
        </p:nvSpPr>
        <p:spPr>
          <a:xfrm>
            <a:off x="7202512" y="2875705"/>
            <a:ext cx="48923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1200" b="1" dirty="0"/>
              <a:t>j = 1</a:t>
            </a:r>
            <a:endParaRPr lang="zh-TW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0299DB-FDA8-F64C-B2F8-482CFF750CB0}"/>
              </a:ext>
            </a:extLst>
          </p:cNvPr>
          <p:cNvSpPr/>
          <p:nvPr/>
        </p:nvSpPr>
        <p:spPr>
          <a:xfrm>
            <a:off x="4275732" y="4049484"/>
            <a:ext cx="149111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logic[ 4 + </a:t>
            </a:r>
            <a:r>
              <a:rPr lang="en-US" altLang="zh-TW" b="1" dirty="0">
                <a:solidFill>
                  <a:srgbClr val="FF0000"/>
                </a:solidFill>
              </a:rPr>
              <a:t>0</a:t>
            </a:r>
            <a:r>
              <a:rPr lang="en-US" altLang="zh-TW" b="1" dirty="0">
                <a:solidFill>
                  <a:srgbClr val="0070C0"/>
                </a:solidFill>
              </a:rPr>
              <a:t> * 5 ]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39B9548-E703-7640-8925-D7698892E9E2}"/>
              </a:ext>
            </a:extLst>
          </p:cNvPr>
          <p:cNvSpPr/>
          <p:nvPr/>
        </p:nvSpPr>
        <p:spPr>
          <a:xfrm>
            <a:off x="6681861" y="4049484"/>
            <a:ext cx="149111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logic[ 4 + </a:t>
            </a:r>
            <a:r>
              <a:rPr lang="en-US" altLang="zh-TW" b="1" dirty="0">
                <a:solidFill>
                  <a:srgbClr val="FF0000"/>
                </a:solidFill>
              </a:rPr>
              <a:t>1</a:t>
            </a:r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* 5 ]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7C2B3F-FA4E-7348-8BA4-A7642F5AEAE7}"/>
              </a:ext>
            </a:extLst>
          </p:cNvPr>
          <p:cNvSpPr/>
          <p:nvPr/>
        </p:nvSpPr>
        <p:spPr>
          <a:xfrm>
            <a:off x="1864344" y="2797609"/>
            <a:ext cx="607846" cy="33855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b="1" dirty="0" err="1"/>
              <a:t>i</a:t>
            </a:r>
            <a:r>
              <a:rPr lang="en-US" altLang="zh-TW" sz="1600" b="1" dirty="0"/>
              <a:t> = 4</a:t>
            </a:r>
          </a:p>
        </p:txBody>
      </p:sp>
      <p:sp>
        <p:nvSpPr>
          <p:cNvPr id="18" name="文字版面配置區 3">
            <a:extLst>
              <a:ext uri="{FF2B5EF4-FFF2-40B4-BE49-F238E27FC236}">
                <a16:creationId xmlns:a16="http://schemas.microsoft.com/office/drawing/2014/main" id="{B2DA2930-04EE-5F4D-AD11-C92F588F8AA7}"/>
              </a:ext>
            </a:extLst>
          </p:cNvPr>
          <p:cNvSpPr txBox="1">
            <a:spLocks/>
          </p:cNvSpPr>
          <p:nvPr/>
        </p:nvSpPr>
        <p:spPr>
          <a:xfrm>
            <a:off x="1556175" y="742950"/>
            <a:ext cx="6616800" cy="5633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◈"/>
              <a:defRPr sz="2200" b="0" i="0" u="none" strike="noStrike" cap="none">
                <a:solidFill>
                  <a:srgbClr val="2521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nos"/>
                <a:sym typeface="Tino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◆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◇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⬥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r>
              <a:rPr lang="zh-TW" altLang="en-US" sz="2400" b="1"/>
              <a:t> 陣列迴圈應用</a:t>
            </a:r>
            <a:endParaRPr lang="en-US" altLang="zh-TW" sz="2400" b="1"/>
          </a:p>
          <a:p>
            <a:pPr>
              <a:buFont typeface="Tinos"/>
              <a:buNone/>
            </a:pP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2565886557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B7C19B-C170-4849-AB3F-58F8F476157A}"/>
              </a:ext>
            </a:extLst>
          </p:cNvPr>
          <p:cNvSpPr/>
          <p:nvPr/>
        </p:nvSpPr>
        <p:spPr>
          <a:xfrm>
            <a:off x="1731534" y="1452503"/>
            <a:ext cx="6266082" cy="1201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判斷輸入訊號結果：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操作訊號並判斷</a:t>
            </a:r>
            <a:endParaRPr lang="en-US" altLang="zh-TW" sz="16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每次檢查同時段訊號        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867C344-EAA2-4B4E-84F9-1AC789134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80" y="1492460"/>
            <a:ext cx="3733095" cy="1225957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38E9EDD-E7DB-A043-AABB-B6570AE03564}"/>
              </a:ext>
            </a:extLst>
          </p:cNvPr>
          <p:cNvSpPr/>
          <p:nvPr/>
        </p:nvSpPr>
        <p:spPr>
          <a:xfrm>
            <a:off x="1864344" y="3280043"/>
            <a:ext cx="1187959" cy="1077218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zh-TW" sz="1600" b="1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輸入範例</a:t>
            </a:r>
            <a:b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/>
              <a:t>2 5</a:t>
            </a:r>
            <a:endParaRPr lang="zh-TW" altLang="zh-TW" sz="1600" dirty="0"/>
          </a:p>
          <a:p>
            <a:r>
              <a:rPr lang="en-US" altLang="zh-TW" sz="1600" dirty="0"/>
              <a:t>0 1 0 1 0</a:t>
            </a:r>
            <a:endParaRPr lang="zh-TW" altLang="zh-TW" sz="1600" dirty="0"/>
          </a:p>
          <a:p>
            <a:r>
              <a:rPr lang="en-US" altLang="zh-TW" sz="1600" dirty="0"/>
              <a:t>1 0 1 1 0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DBAF31B-8C74-344C-B80D-82AFFF83C7BB}"/>
              </a:ext>
            </a:extLst>
          </p:cNvPr>
          <p:cNvGraphicFramePr>
            <a:graphicFrameLocks noGrp="1"/>
          </p:cNvGraphicFramePr>
          <p:nvPr/>
        </p:nvGraphicFramePr>
        <p:xfrm>
          <a:off x="3345085" y="3222895"/>
          <a:ext cx="4827890" cy="74168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482789">
                  <a:extLst>
                    <a:ext uri="{9D8B030D-6E8A-4147-A177-3AD203B41FA5}">
                      <a16:colId xmlns:a16="http://schemas.microsoft.com/office/drawing/2014/main" val="61421044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31361140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1292642629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2552429667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4124575685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1748719407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956590314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430293503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4279942005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857115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[1]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[2]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[3]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[4]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[5]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[6]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[7]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[8]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[9]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[10]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36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260844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5A5FBA1E-0FD9-3343-BD7F-4A5C3DA29C54}"/>
              </a:ext>
            </a:extLst>
          </p:cNvPr>
          <p:cNvSpPr/>
          <p:nvPr/>
        </p:nvSpPr>
        <p:spPr>
          <a:xfrm>
            <a:off x="5263749" y="3215536"/>
            <a:ext cx="475801" cy="741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49E3E8-A488-BF42-948A-9C76ABD2DA7E}"/>
              </a:ext>
            </a:extLst>
          </p:cNvPr>
          <p:cNvSpPr/>
          <p:nvPr/>
        </p:nvSpPr>
        <p:spPr>
          <a:xfrm>
            <a:off x="7697174" y="3216565"/>
            <a:ext cx="475801" cy="741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F00B4E-8B16-1E41-A97A-20015A6D4655}"/>
              </a:ext>
            </a:extLst>
          </p:cNvPr>
          <p:cNvSpPr/>
          <p:nvPr/>
        </p:nvSpPr>
        <p:spPr>
          <a:xfrm flipH="1">
            <a:off x="2598395" y="3798874"/>
            <a:ext cx="178520" cy="5012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653CCF-4B7C-2B45-9BF7-D792A9FC1BED}"/>
              </a:ext>
            </a:extLst>
          </p:cNvPr>
          <p:cNvSpPr/>
          <p:nvPr/>
        </p:nvSpPr>
        <p:spPr>
          <a:xfrm>
            <a:off x="5257031" y="2893970"/>
            <a:ext cx="48923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1200" b="1" dirty="0"/>
              <a:t>j = 0</a:t>
            </a:r>
            <a:endParaRPr lang="zh-TW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A49E198-07E1-D74B-A337-A7F5EDA8CC52}"/>
              </a:ext>
            </a:extLst>
          </p:cNvPr>
          <p:cNvSpPr/>
          <p:nvPr/>
        </p:nvSpPr>
        <p:spPr>
          <a:xfrm>
            <a:off x="7683739" y="2893969"/>
            <a:ext cx="48923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1200" b="1" dirty="0"/>
              <a:t>j = 1</a:t>
            </a:r>
            <a:endParaRPr lang="zh-TW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0299DB-FDA8-F64C-B2F8-482CFF750CB0}"/>
              </a:ext>
            </a:extLst>
          </p:cNvPr>
          <p:cNvSpPr/>
          <p:nvPr/>
        </p:nvSpPr>
        <p:spPr>
          <a:xfrm>
            <a:off x="4275732" y="4049484"/>
            <a:ext cx="149111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logic[ 5 + </a:t>
            </a:r>
            <a:r>
              <a:rPr lang="en-US" altLang="zh-TW" b="1" dirty="0">
                <a:solidFill>
                  <a:srgbClr val="FF0000"/>
                </a:solidFill>
              </a:rPr>
              <a:t>0</a:t>
            </a:r>
            <a:r>
              <a:rPr lang="en-US" altLang="zh-TW" b="1" dirty="0">
                <a:solidFill>
                  <a:srgbClr val="0070C0"/>
                </a:solidFill>
              </a:rPr>
              <a:t> * 5 ]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39B9548-E703-7640-8925-D7698892E9E2}"/>
              </a:ext>
            </a:extLst>
          </p:cNvPr>
          <p:cNvSpPr/>
          <p:nvPr/>
        </p:nvSpPr>
        <p:spPr>
          <a:xfrm>
            <a:off x="6681861" y="4049484"/>
            <a:ext cx="149111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logic[ 5 + </a:t>
            </a:r>
            <a:r>
              <a:rPr lang="en-US" altLang="zh-TW" b="1" dirty="0">
                <a:solidFill>
                  <a:srgbClr val="FF0000"/>
                </a:solidFill>
              </a:rPr>
              <a:t>1</a:t>
            </a:r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* 5 ]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7C2B3F-FA4E-7348-8BA4-A7642F5AEAE7}"/>
              </a:ext>
            </a:extLst>
          </p:cNvPr>
          <p:cNvSpPr/>
          <p:nvPr/>
        </p:nvSpPr>
        <p:spPr>
          <a:xfrm>
            <a:off x="1864344" y="2797609"/>
            <a:ext cx="607846" cy="33855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b="1" dirty="0" err="1"/>
              <a:t>i</a:t>
            </a:r>
            <a:r>
              <a:rPr lang="en-US" altLang="zh-TW" sz="1600" b="1" dirty="0"/>
              <a:t> = 5</a:t>
            </a:r>
          </a:p>
        </p:txBody>
      </p:sp>
      <p:sp>
        <p:nvSpPr>
          <p:cNvPr id="18" name="文字版面配置區 3">
            <a:extLst>
              <a:ext uri="{FF2B5EF4-FFF2-40B4-BE49-F238E27FC236}">
                <a16:creationId xmlns:a16="http://schemas.microsoft.com/office/drawing/2014/main" id="{DD0FF798-32A3-9445-9787-04C54F333E0E}"/>
              </a:ext>
            </a:extLst>
          </p:cNvPr>
          <p:cNvSpPr txBox="1">
            <a:spLocks/>
          </p:cNvSpPr>
          <p:nvPr/>
        </p:nvSpPr>
        <p:spPr>
          <a:xfrm>
            <a:off x="1556175" y="742950"/>
            <a:ext cx="6616800" cy="5633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◈"/>
              <a:defRPr sz="2200" b="0" i="0" u="none" strike="noStrike" cap="none">
                <a:solidFill>
                  <a:srgbClr val="2521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nos"/>
                <a:sym typeface="Tino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◆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◇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⬥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r>
              <a:rPr lang="zh-TW" altLang="en-US" sz="2400" b="1"/>
              <a:t> 陣列迴圈應用</a:t>
            </a:r>
            <a:endParaRPr lang="en-US" altLang="zh-TW" sz="2400" b="1"/>
          </a:p>
          <a:p>
            <a:pPr>
              <a:buFont typeface="Tinos"/>
              <a:buNone/>
            </a:pP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3987932005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5CBF6C-34D7-0040-A08D-CF5D664A60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b="0" smtClean="0"/>
              <a:pPr/>
              <a:t>12</a:t>
            </a:fld>
            <a:endParaRPr lang="en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A8E3E3-6907-9B46-A831-A1432BB9C568}"/>
              </a:ext>
            </a:extLst>
          </p:cNvPr>
          <p:cNvSpPr/>
          <p:nvPr/>
        </p:nvSpPr>
        <p:spPr>
          <a:xfrm>
            <a:off x="1795314" y="2119214"/>
            <a:ext cx="2749471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邏輯判斷式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FD123A-59B0-1140-BC52-BEC9435A2191}"/>
              </a:ext>
            </a:extLst>
          </p:cNvPr>
          <p:cNvSpPr/>
          <p:nvPr/>
        </p:nvSpPr>
        <p:spPr>
          <a:xfrm>
            <a:off x="5360980" y="4213537"/>
            <a:ext cx="54651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[</a:t>
            </a:r>
            <a:r>
              <a:rPr lang="en" altLang="zh-TW" sz="1100" dirty="0" err="1"/>
              <a:t>Freepik</a:t>
            </a:r>
            <a:r>
              <a:rPr lang="en" altLang="zh-TW" sz="1100" dirty="0"/>
              <a:t>] from </a:t>
            </a:r>
            <a:r>
              <a:rPr lang="en" altLang="zh-TW" sz="1100" dirty="0">
                <a:hlinkClick r:id="rId2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EDCF19-984C-CB48-B8E4-A0FFDFF6B103}"/>
              </a:ext>
            </a:extLst>
          </p:cNvPr>
          <p:cNvSpPr/>
          <p:nvPr/>
        </p:nvSpPr>
        <p:spPr>
          <a:xfrm>
            <a:off x="1795314" y="2617812"/>
            <a:ext cx="4238981" cy="45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57188">
              <a:lnSpc>
                <a:spcPts val="3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判斷輸入訊號決定輸出訊號</a:t>
            </a:r>
            <a:endParaRPr lang="en" altLang="zh-TW" sz="24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42C3F8E-15ED-1F49-A569-ACB11D819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936" y="1579944"/>
            <a:ext cx="1983611" cy="198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2563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zh-CN" altLang="en-US" sz="2400" b="1" dirty="0"/>
              <a:t>邏輯判斷式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B7C19B-C170-4849-AB3F-58F8F476157A}"/>
              </a:ext>
            </a:extLst>
          </p:cNvPr>
          <p:cNvSpPr/>
          <p:nvPr/>
        </p:nvSpPr>
        <p:spPr>
          <a:xfrm>
            <a:off x="1731534" y="1452503"/>
            <a:ext cx="6266082" cy="2822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判斷輸入訊號結果：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zh-CN" altLang="en-US" sz="16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使用</a:t>
            </a:r>
            <a:r>
              <a:rPr lang="en-US" altLang="zh-CN" sz="16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num_1</a:t>
            </a:r>
            <a:r>
              <a:rPr lang="zh-TW" altLang="en-US" sz="16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紀錄 每個輸入端為 </a:t>
            </a:r>
            <a:r>
              <a:rPr lang="en-US" altLang="zh-TW" sz="16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sz="16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出現次數</a:t>
            </a:r>
            <a:endParaRPr lang="en-US" altLang="zh-TW" sz="16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9690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TW" altLang="en-US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  </a:t>
            </a:r>
            <a:r>
              <a:rPr lang="zh-TW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AND</a:t>
            </a:r>
            <a:r>
              <a:rPr lang="zh-TW" altLang="en-US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 ： </a:t>
            </a:r>
            <a:endParaRPr lang="en-US" altLang="zh-TW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新細明體" panose="02020500000000000000" pitchFamily="18" charset="-120"/>
            </a:endParaRPr>
          </a:p>
          <a:p>
            <a:pPr marL="311150" indent="1076325">
              <a:lnSpc>
                <a:spcPct val="150000"/>
              </a:lnSpc>
            </a:pPr>
            <a:r>
              <a:rPr lang="zh-TW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輸入全為</a:t>
            </a:r>
            <a:r>
              <a:rPr lang="zh-TW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1</a:t>
            </a:r>
            <a:r>
              <a:rPr lang="zh-TW" altLang="en-US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zh-TW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輸出為</a:t>
            </a:r>
            <a:r>
              <a:rPr lang="zh-TW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1</a:t>
            </a:r>
            <a:endParaRPr lang="en-US" altLang="zh-TW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marL="59690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TW" altLang="en-US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  </a:t>
            </a:r>
            <a:r>
              <a:rPr lang="zh-TW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OR</a:t>
            </a:r>
            <a:r>
              <a:rPr lang="zh-TW" altLang="en-US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     ： </a:t>
            </a:r>
            <a:endParaRPr lang="en-US" altLang="zh-TW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新細明體" panose="02020500000000000000" pitchFamily="18" charset="-120"/>
            </a:endParaRPr>
          </a:p>
          <a:p>
            <a:pPr marL="311150" indent="1076325">
              <a:lnSpc>
                <a:spcPct val="150000"/>
              </a:lnSpc>
            </a:pPr>
            <a:r>
              <a:rPr lang="zh-TW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輸入只要有一個</a:t>
            </a:r>
            <a:r>
              <a:rPr lang="zh-TW" altLang="en-US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為</a:t>
            </a:r>
            <a:r>
              <a:rPr lang="en-US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1 </a:t>
            </a:r>
            <a:r>
              <a:rPr lang="en-US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zh-TW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輸出就是</a:t>
            </a:r>
            <a:r>
              <a:rPr lang="zh-TW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1</a:t>
            </a:r>
            <a:endParaRPr lang="en-US" altLang="zh-TW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marL="59690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TW" altLang="en-US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  </a:t>
            </a:r>
            <a:r>
              <a:rPr lang="zh-TW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XOR</a:t>
            </a:r>
            <a:r>
              <a:rPr lang="zh-TW" altLang="en-US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  ： </a:t>
            </a:r>
            <a:endParaRPr lang="en-US" altLang="zh-TW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新細明體" panose="02020500000000000000" pitchFamily="18" charset="-120"/>
            </a:endParaRPr>
          </a:p>
          <a:p>
            <a:pPr marL="892175" indent="495300">
              <a:lnSpc>
                <a:spcPct val="150000"/>
              </a:lnSpc>
              <a:tabLst>
                <a:tab pos="1376363" algn="l"/>
              </a:tabLst>
            </a:pPr>
            <a:r>
              <a:rPr lang="zh-TW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輸入為奇數</a:t>
            </a:r>
            <a:r>
              <a:rPr lang="zh-CN" altLang="en-US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個</a:t>
            </a:r>
            <a:r>
              <a:rPr lang="zh-TW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1</a:t>
            </a:r>
            <a:r>
              <a:rPr lang="zh-TW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時</a:t>
            </a:r>
            <a:r>
              <a:rPr lang="en-US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zh-TW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輸出為</a:t>
            </a:r>
            <a:r>
              <a:rPr lang="zh-TW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1</a:t>
            </a:r>
            <a:endParaRPr lang="en-US" altLang="zh-TW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AC66B0E-0F91-0347-BE8C-41796B65BBC1}"/>
              </a:ext>
            </a:extLst>
          </p:cNvPr>
          <p:cNvSpPr/>
          <p:nvPr/>
        </p:nvSpPr>
        <p:spPr>
          <a:xfrm>
            <a:off x="3203203" y="2354776"/>
            <a:ext cx="1494320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num_1 = input</a:t>
            </a:r>
            <a:r>
              <a:rPr lang="zh-TW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A98C8D-D5D6-D64C-9A27-1648C4A78509}"/>
              </a:ext>
            </a:extLst>
          </p:cNvPr>
          <p:cNvSpPr/>
          <p:nvPr/>
        </p:nvSpPr>
        <p:spPr>
          <a:xfrm>
            <a:off x="3203203" y="2981573"/>
            <a:ext cx="109837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num_1 &gt; 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41782F-C778-614F-9630-1DEA675AE6AD}"/>
              </a:ext>
            </a:extLst>
          </p:cNvPr>
          <p:cNvSpPr/>
          <p:nvPr/>
        </p:nvSpPr>
        <p:spPr>
          <a:xfrm>
            <a:off x="3203203" y="3630142"/>
            <a:ext cx="1588897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num_1 % 2  != 0</a:t>
            </a:r>
            <a:endParaRPr lang="zh-TW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29444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0C4E79-52BA-DB48-A646-84EFF963EA81}"/>
              </a:ext>
            </a:extLst>
          </p:cNvPr>
          <p:cNvSpPr/>
          <p:nvPr/>
        </p:nvSpPr>
        <p:spPr>
          <a:xfrm>
            <a:off x="1442949" y="58709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範例程式</a:t>
            </a:r>
            <a:endParaRPr lang="zh-TW" altLang="en-US"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44D3D22-B04C-9140-B2DB-85991278D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721" y="600697"/>
            <a:ext cx="2573250" cy="385987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4EEED68-F034-8D41-BF61-5C642F32D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773" y="1654628"/>
            <a:ext cx="2712126" cy="2805943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br>
              <a:rPr lang="en-US" altLang="zh-TW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pic>
        <p:nvPicPr>
          <p:cNvPr id="1032" name="圖片 1">
            <a:extLst>
              <a:ext uri="{FF2B5EF4-FFF2-40B4-BE49-F238E27FC236}">
                <a16:creationId xmlns:a16="http://schemas.microsoft.com/office/drawing/2014/main" id="{4A4CF88B-66ED-7D40-BA39-BBB5762F5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12" y="3693836"/>
            <a:ext cx="2436813" cy="763861"/>
          </a:xfrm>
          <a:prstGeom prst="rect">
            <a:avLst/>
          </a:prstGeom>
          <a:noFill/>
          <a:ln w="9525">
            <a:solidFill>
              <a:srgbClr val="27272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圖片 5">
            <a:extLst>
              <a:ext uri="{FF2B5EF4-FFF2-40B4-BE49-F238E27FC236}">
                <a16:creationId xmlns:a16="http://schemas.microsoft.com/office/drawing/2014/main" id="{A5A493C6-02B3-FA40-B9DA-1F47B24D8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43" y="3693833"/>
            <a:ext cx="2471737" cy="763864"/>
          </a:xfrm>
          <a:prstGeom prst="rect">
            <a:avLst/>
          </a:prstGeom>
          <a:noFill/>
          <a:ln w="9525">
            <a:solidFill>
              <a:srgbClr val="27272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圖片 6">
            <a:extLst>
              <a:ext uri="{FF2B5EF4-FFF2-40B4-BE49-F238E27FC236}">
                <a16:creationId xmlns:a16="http://schemas.microsoft.com/office/drawing/2014/main" id="{ED943F64-55A8-C84F-94F8-1DEBE834B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7"/>
          <a:stretch>
            <a:fillRect/>
          </a:stretch>
        </p:blipFill>
        <p:spPr bwMode="auto">
          <a:xfrm>
            <a:off x="5958757" y="3693832"/>
            <a:ext cx="2471738" cy="763851"/>
          </a:xfrm>
          <a:prstGeom prst="rect">
            <a:avLst/>
          </a:prstGeom>
          <a:noFill/>
          <a:ln w="9525">
            <a:solidFill>
              <a:srgbClr val="2626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9">
            <a:extLst>
              <a:ext uri="{FF2B5EF4-FFF2-40B4-BE49-F238E27FC236}">
                <a16:creationId xmlns:a16="http://schemas.microsoft.com/office/drawing/2014/main" id="{57093E09-1F8B-0B40-BE8E-5322E7925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38" y="685803"/>
            <a:ext cx="686045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15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阿吉和阿根喜愛投入於硬體的美妙世界，這次他們研究出一個很複雜的電路，</a:t>
            </a:r>
            <a:endParaRPr kumimoji="0" lang="zh-TW" altLang="zh-TW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R="0" lvl="0" indent="15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有許多輸入端，同時也需要用到不同種邏輯閘：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AND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OR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XOR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。但是一個個慢慢算真是太慢了，請幫他們加速這個複雜電路的計算，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根據輸入端訊號的變化，觀察不同時間點輸出端訊號相對應的變動情形。</a:t>
            </a:r>
            <a:endParaRPr kumimoji="0" lang="zh-TW" altLang="zh-TW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R="0" lvl="0" indent="15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聰明的佩恩發現了以下的規律：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AND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輸入全為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1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是輸出為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1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OR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輸入只要有一個輸出就是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1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XOR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輸入為奇數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1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時輸出為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1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。</a:t>
            </a:r>
            <a:endParaRPr kumimoji="0" lang="zh-TW" altLang="zh-TW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A253C5E-6FE0-8B41-99B4-C689642D6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38" y="2928479"/>
            <a:ext cx="503214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新細明體" panose="02020500000000000000" pitchFamily="18" charset="-120"/>
              </a:rPr>
            </a:b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以下為不同邏輯閘</a:t>
            </a:r>
            <a:r>
              <a:rPr kumimoji="0" lang="zh-TW" altLang="zh-TW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兩個輸入端口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的結果示意圖：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C750D7-61EB-B34B-9967-90D49C6C67FE}"/>
              </a:ext>
            </a:extLst>
          </p:cNvPr>
          <p:cNvSpPr/>
          <p:nvPr/>
        </p:nvSpPr>
        <p:spPr>
          <a:xfrm>
            <a:off x="2860466" y="4815895"/>
            <a:ext cx="61965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ctr"/>
            <a:r>
              <a:rPr lang="zh-TW" altLang="zh-TW" sz="11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圖片來源：</a:t>
            </a:r>
            <a:r>
              <a:rPr lang="en-US" altLang="zh-TW" sz="11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https://</a:t>
            </a:r>
            <a:r>
              <a:rPr lang="en-US" altLang="zh-TW" sz="11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jibaoviewer.com</a:t>
            </a:r>
            <a:r>
              <a:rPr lang="en-US" altLang="zh-TW" sz="11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/project/59632a3d0978122e66d1cc02</a:t>
            </a:r>
            <a:endParaRPr lang="zh-TW" altLang="zh-TW" dirty="0">
              <a:solidFill>
                <a:schemeClr val="bg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矩形 6"/>
          <p:cNvSpPr/>
          <p:nvPr/>
        </p:nvSpPr>
        <p:spPr>
          <a:xfrm>
            <a:off x="1613644" y="696517"/>
            <a:ext cx="664285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zh-TW" altLang="zh-TW" sz="24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輸入格式</a:t>
            </a:r>
          </a:p>
          <a:p>
            <a:pPr algn="just"/>
            <a:r>
              <a:rPr lang="zh-TW" altLang="zh-TW" sz="1600" dirty="0"/>
              <a:t>第一行有</a:t>
            </a:r>
            <a:r>
              <a:rPr lang="zh-TW" altLang="zh-TW" sz="1600" b="1" dirty="0"/>
              <a:t>兩個正整數</a:t>
            </a:r>
            <a:r>
              <a:rPr lang="en-US" altLang="zh-TW" sz="1600" b="1" dirty="0"/>
              <a:t> </a:t>
            </a:r>
            <a:r>
              <a:rPr lang="en-US" altLang="zh-TW" sz="1600" b="1" i="1" dirty="0"/>
              <a:t>input</a:t>
            </a:r>
            <a:r>
              <a:rPr lang="en-US" altLang="zh-TW" sz="1600" b="1" dirty="0"/>
              <a:t> (2</a:t>
            </a:r>
            <a:r>
              <a:rPr lang="en-US" altLang="zh-TW" sz="1600" b="1" i="1" dirty="0"/>
              <a:t> </a:t>
            </a:r>
            <a:r>
              <a:rPr lang="en-US" altLang="zh-TW" sz="1600" b="1" dirty="0">
                <a:sym typeface="Symbol" pitchFamily="2" charset="2"/>
              </a:rPr>
              <a:t></a:t>
            </a:r>
            <a:r>
              <a:rPr lang="en-US" altLang="zh-TW" sz="1600" b="1" i="1" dirty="0"/>
              <a:t> input </a:t>
            </a:r>
            <a:r>
              <a:rPr lang="en-US" altLang="zh-TW" sz="1600" b="1" dirty="0">
                <a:sym typeface="Symbol" pitchFamily="2" charset="2"/>
              </a:rPr>
              <a:t></a:t>
            </a:r>
            <a:r>
              <a:rPr lang="en-US" altLang="zh-TW" sz="1600" b="1" dirty="0"/>
              <a:t> 10),  </a:t>
            </a:r>
            <a:r>
              <a:rPr lang="en-US" altLang="zh-TW" sz="1600" b="1" i="1" dirty="0"/>
              <a:t>t</a:t>
            </a:r>
            <a:r>
              <a:rPr lang="en-US" altLang="zh-TW" sz="1600" b="1" dirty="0"/>
              <a:t> (1</a:t>
            </a:r>
            <a:r>
              <a:rPr lang="en-US" altLang="zh-TW" sz="1600" b="1" i="1" dirty="0"/>
              <a:t> </a:t>
            </a:r>
            <a:r>
              <a:rPr lang="en-US" altLang="zh-TW" sz="1600" b="1" dirty="0">
                <a:sym typeface="Symbol" pitchFamily="2" charset="2"/>
              </a:rPr>
              <a:t></a:t>
            </a:r>
            <a:r>
              <a:rPr lang="en-US" altLang="zh-TW" sz="1600" b="1" i="1" dirty="0"/>
              <a:t> t </a:t>
            </a:r>
            <a:r>
              <a:rPr lang="en-US" altLang="zh-TW" sz="1600" b="1" dirty="0">
                <a:sym typeface="Symbol" pitchFamily="2" charset="2"/>
              </a:rPr>
              <a:t></a:t>
            </a:r>
            <a:r>
              <a:rPr lang="en-US" altLang="zh-TW" sz="1600" b="1" dirty="0"/>
              <a:t> 10)</a:t>
            </a:r>
            <a:r>
              <a:rPr lang="zh-TW" altLang="zh-TW" sz="1600" dirty="0"/>
              <a:t>，分別代表</a:t>
            </a:r>
            <a:r>
              <a:rPr lang="zh-TW" altLang="zh-TW" sz="1600" b="1" dirty="0">
                <a:solidFill>
                  <a:srgbClr val="0070C0"/>
                </a:solidFill>
              </a:rPr>
              <a:t>輸入端口數量</a:t>
            </a:r>
            <a:r>
              <a:rPr lang="zh-TW" altLang="zh-TW" sz="1600" dirty="0"/>
              <a:t>，以及</a:t>
            </a:r>
            <a:r>
              <a:rPr lang="zh-TW" altLang="zh-TW" sz="1600" b="1" dirty="0">
                <a:solidFill>
                  <a:srgbClr val="0070C0"/>
                </a:solidFill>
              </a:rPr>
              <a:t>紀錄訊號時間點</a:t>
            </a:r>
            <a:r>
              <a:rPr lang="zh-TW" altLang="zh-TW" sz="1600" dirty="0"/>
              <a:t>。接下來</a:t>
            </a:r>
            <a:r>
              <a:rPr lang="zh-TW" altLang="zh-TW" sz="1600" b="1" dirty="0"/>
              <a:t>的</a:t>
            </a:r>
            <a:r>
              <a:rPr lang="en-US" altLang="zh-TW" sz="1600" b="1" dirty="0"/>
              <a:t> </a:t>
            </a:r>
            <a:r>
              <a:rPr lang="en-US" altLang="zh-TW" sz="1600" b="1" i="1" dirty="0"/>
              <a:t>m </a:t>
            </a:r>
            <a:r>
              <a:rPr lang="zh-TW" altLang="zh-TW" sz="1600" b="1" dirty="0"/>
              <a:t>行 </a:t>
            </a:r>
            <a:r>
              <a:rPr lang="en-US" altLang="zh-TW" sz="1600" b="1" dirty="0"/>
              <a:t>(1</a:t>
            </a:r>
            <a:r>
              <a:rPr lang="en-US" altLang="zh-TW" sz="1600" b="1" i="1" dirty="0"/>
              <a:t> </a:t>
            </a:r>
            <a:r>
              <a:rPr lang="en-US" altLang="zh-TW" sz="1600" b="1" dirty="0">
                <a:sym typeface="Symbol" pitchFamily="2" charset="2"/>
              </a:rPr>
              <a:t></a:t>
            </a:r>
            <a:r>
              <a:rPr lang="en-US" altLang="zh-TW" sz="1600" b="1" i="1" dirty="0"/>
              <a:t> m </a:t>
            </a:r>
            <a:r>
              <a:rPr lang="en-US" altLang="zh-TW" sz="1600" b="1" dirty="0">
                <a:sym typeface="Symbol" pitchFamily="2" charset="2"/>
              </a:rPr>
              <a:t></a:t>
            </a:r>
            <a:r>
              <a:rPr lang="en-US" altLang="zh-TW" sz="1600" b="1" dirty="0"/>
              <a:t> </a:t>
            </a:r>
            <a:r>
              <a:rPr lang="en-US" altLang="zh-TW" sz="1600" b="1" i="1" dirty="0"/>
              <a:t>input</a:t>
            </a:r>
            <a:r>
              <a:rPr lang="en-US" altLang="zh-TW" sz="1600" b="1" dirty="0"/>
              <a:t>)</a:t>
            </a:r>
            <a:r>
              <a:rPr lang="zh-TW" altLang="zh-TW" sz="1600" dirty="0"/>
              <a:t>，每行</a:t>
            </a:r>
            <a:r>
              <a:rPr lang="zh-TW" altLang="zh-TW" sz="1600" b="1" dirty="0"/>
              <a:t>有</a:t>
            </a:r>
            <a:r>
              <a:rPr lang="en-US" altLang="zh-TW" sz="1600" b="1" dirty="0"/>
              <a:t> </a:t>
            </a:r>
            <a:r>
              <a:rPr lang="en-US" altLang="zh-TW" sz="1600" b="1" i="1" dirty="0"/>
              <a:t>t </a:t>
            </a:r>
            <a:r>
              <a:rPr lang="zh-TW" altLang="zh-TW" sz="1600" b="1" dirty="0"/>
              <a:t>個正整數</a:t>
            </a:r>
            <a:r>
              <a:rPr lang="en-US" altLang="zh-TW" sz="1600" b="1" dirty="0"/>
              <a:t> </a:t>
            </a:r>
            <a:r>
              <a:rPr lang="en-US" altLang="zh-TW" sz="1600" b="1" i="1" dirty="0"/>
              <a:t>s </a:t>
            </a:r>
            <a:r>
              <a:rPr lang="en-US" altLang="zh-TW" sz="1600" b="1" dirty="0"/>
              <a:t>(0</a:t>
            </a:r>
            <a:r>
              <a:rPr lang="en-US" altLang="zh-TW" sz="1600" b="1" i="1" dirty="0"/>
              <a:t> </a:t>
            </a:r>
            <a:r>
              <a:rPr lang="en-US" altLang="zh-TW" sz="1600" b="1" dirty="0">
                <a:sym typeface="Symbol" pitchFamily="2" charset="2"/>
              </a:rPr>
              <a:t></a:t>
            </a:r>
            <a:r>
              <a:rPr lang="en-US" altLang="zh-TW" sz="1600" b="1" i="1" dirty="0"/>
              <a:t> s </a:t>
            </a:r>
            <a:r>
              <a:rPr lang="en-US" altLang="zh-TW" sz="1600" b="1" dirty="0">
                <a:sym typeface="Symbol" pitchFamily="2" charset="2"/>
              </a:rPr>
              <a:t></a:t>
            </a:r>
            <a:r>
              <a:rPr lang="en-US" altLang="zh-TW" sz="1600" b="1" dirty="0"/>
              <a:t> 1)</a:t>
            </a:r>
            <a:r>
              <a:rPr lang="zh-TW" altLang="zh-TW" sz="1600" dirty="0"/>
              <a:t>，依序代表</a:t>
            </a:r>
            <a:r>
              <a:rPr lang="zh-TW" altLang="zh-TW" sz="1600" b="1" dirty="0">
                <a:solidFill>
                  <a:srgbClr val="0070C0"/>
                </a:solidFill>
              </a:rPr>
              <a:t>第</a:t>
            </a:r>
            <a:r>
              <a:rPr lang="en-US" altLang="zh-TW" sz="1600" b="1" dirty="0">
                <a:solidFill>
                  <a:srgbClr val="0070C0"/>
                </a:solidFill>
              </a:rPr>
              <a:t> </a:t>
            </a:r>
            <a:r>
              <a:rPr lang="en-US" altLang="zh-TW" sz="1600" b="1" i="1" dirty="0">
                <a:solidFill>
                  <a:srgbClr val="0070C0"/>
                </a:solidFill>
              </a:rPr>
              <a:t>m </a:t>
            </a:r>
            <a:r>
              <a:rPr lang="zh-TW" altLang="zh-TW" sz="1600" b="1" dirty="0">
                <a:solidFill>
                  <a:srgbClr val="0070C0"/>
                </a:solidFill>
              </a:rPr>
              <a:t>個輸入端不同時間點的訊號變化</a:t>
            </a:r>
            <a:r>
              <a:rPr lang="zh-TW" altLang="zh-TW" sz="1600" dirty="0"/>
              <a:t>。</a:t>
            </a:r>
            <a:r>
              <a:rPr lang="zh-TW" altLang="zh-TW" sz="2000" dirty="0"/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1613644" y="2213048"/>
            <a:ext cx="67856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4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輸出格式</a:t>
            </a:r>
          </a:p>
          <a:p>
            <a:pPr algn="just"/>
            <a:r>
              <a:rPr lang="zh-TW" altLang="zh-TW" sz="1600" dirty="0"/>
              <a:t>輸出</a:t>
            </a:r>
            <a:r>
              <a:rPr lang="en-US" altLang="zh-TW" sz="1600" dirty="0"/>
              <a:t> </a:t>
            </a:r>
            <a:r>
              <a:rPr lang="en-US" altLang="zh-TW" sz="1600" b="1" i="1" dirty="0"/>
              <a:t>t </a:t>
            </a:r>
            <a:r>
              <a:rPr lang="zh-TW" altLang="zh-TW" sz="1600" b="1" dirty="0"/>
              <a:t>個時間點</a:t>
            </a:r>
            <a:r>
              <a:rPr lang="zh-TW" altLang="zh-TW" sz="1600" dirty="0"/>
              <a:t>，</a:t>
            </a:r>
            <a:r>
              <a:rPr lang="zh-TW" altLang="zh-TW" sz="1600" b="1" dirty="0">
                <a:solidFill>
                  <a:srgbClr val="FF0000"/>
                </a:solidFill>
              </a:rPr>
              <a:t>不同輸入訊號的</a:t>
            </a:r>
            <a:r>
              <a:rPr lang="en-US" altLang="zh-TW" sz="1600" b="1" dirty="0">
                <a:solidFill>
                  <a:srgbClr val="FF0000"/>
                </a:solidFill>
              </a:rPr>
              <a:t>AND</a:t>
            </a:r>
            <a:r>
              <a:rPr lang="zh-TW" altLang="zh-TW" sz="1600" b="1" dirty="0">
                <a:solidFill>
                  <a:srgbClr val="FF0000"/>
                </a:solidFill>
              </a:rPr>
              <a:t>、</a:t>
            </a:r>
            <a:r>
              <a:rPr lang="en-US" altLang="zh-TW" sz="1600" b="1" dirty="0">
                <a:solidFill>
                  <a:srgbClr val="FF0000"/>
                </a:solidFill>
              </a:rPr>
              <a:t>OR</a:t>
            </a:r>
            <a:r>
              <a:rPr lang="zh-TW" altLang="zh-TW" sz="1600" b="1" dirty="0">
                <a:solidFill>
                  <a:srgbClr val="FF0000"/>
                </a:solidFill>
              </a:rPr>
              <a:t>、</a:t>
            </a:r>
            <a:r>
              <a:rPr lang="en-US" altLang="zh-TW" sz="1600" b="1" dirty="0">
                <a:solidFill>
                  <a:srgbClr val="FF0000"/>
                </a:solidFill>
              </a:rPr>
              <a:t>XOR</a:t>
            </a:r>
            <a:r>
              <a:rPr lang="zh-TW" altLang="zh-TW" sz="1600" b="1" dirty="0">
                <a:solidFill>
                  <a:srgbClr val="FF0000"/>
                </a:solidFill>
              </a:rPr>
              <a:t>結果</a:t>
            </a:r>
            <a:r>
              <a:rPr lang="zh-TW" altLang="zh-TW" sz="1600" dirty="0"/>
              <a:t>。 </a:t>
            </a:r>
            <a:r>
              <a:rPr lang="en-US" altLang="zh-TW" sz="1600" dirty="0"/>
              <a:t>(</a:t>
            </a:r>
            <a:r>
              <a:rPr lang="zh-TW" altLang="zh-TW" sz="1600" dirty="0"/>
              <a:t>註：</a:t>
            </a:r>
            <a:r>
              <a:rPr lang="en-US" altLang="zh-TW" sz="1600" dirty="0"/>
              <a:t>OR</a:t>
            </a:r>
            <a:r>
              <a:rPr lang="zh-TW" altLang="zh-TW" sz="1600" dirty="0"/>
              <a:t>前面有一個空格。</a:t>
            </a:r>
            <a:r>
              <a:rPr lang="en-US" altLang="zh-TW" sz="1600" dirty="0"/>
              <a:t>)</a:t>
            </a:r>
            <a:r>
              <a:rPr lang="zh-TW" altLang="zh-TW" sz="2000" dirty="0"/>
              <a:t> </a:t>
            </a:r>
            <a:endParaRPr lang="zh-TW" altLang="zh-TW" sz="16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572873"/>
              </p:ext>
            </p:extLst>
          </p:nvPr>
        </p:nvGraphicFramePr>
        <p:xfrm>
          <a:off x="3152568" y="3228711"/>
          <a:ext cx="3565002" cy="1218272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782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827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TW" sz="1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輸入範例</a:t>
                      </a:r>
                      <a:br>
                        <a:rPr lang="en-US" alt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2 5</a:t>
                      </a:r>
                      <a:endParaRPr lang="zh-TW" altLang="zh-TW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0 1 0 1 0</a:t>
                      </a:r>
                      <a:endParaRPr lang="zh-TW" altLang="zh-TW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1 0 1 1 0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TW" sz="1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輸出範例</a:t>
                      </a:r>
                      <a:br>
                        <a:rPr lang="en-US" alt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AND: 0 0 0 1 0</a:t>
                      </a:r>
                      <a:endParaRPr lang="zh-TW" altLang="zh-TW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 OR: 1 1 1 1 0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XOR: 1 1 1 0 0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00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 idx="4294967295"/>
          </p:nvPr>
        </p:nvSpPr>
        <p:spPr>
          <a:xfrm>
            <a:off x="4779001" y="987034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779001" y="2146834"/>
            <a:ext cx="3648298" cy="18488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迴圈應用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357188"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讀入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輸入訊號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、輸出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訊號</a:t>
            </a:r>
            <a:endParaRPr lang="en" altLang="zh-TW" sz="2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邏輯判斷式</a:t>
            </a:r>
            <a:endParaRPr lang="en-US" altLang="zh-CN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判斷輸入訊號決定輸出訊號</a:t>
            </a:r>
            <a:endParaRPr lang="en-US" altLang="zh-TW" sz="2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9264AD-CD6A-AE45-BB4A-D276D3381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088" y="1305793"/>
            <a:ext cx="2531913" cy="253191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6BF660C-DB20-CC46-809D-BDD3A2E4630A}"/>
              </a:ext>
            </a:extLst>
          </p:cNvPr>
          <p:cNvSpPr/>
          <p:nvPr/>
        </p:nvSpPr>
        <p:spPr>
          <a:xfrm>
            <a:off x="1375888" y="4230894"/>
            <a:ext cx="54359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[</a:t>
            </a:r>
            <a:r>
              <a:rPr lang="zh-TW" altLang="en-US" sz="1100" dirty="0"/>
              <a:t>https://www.flaticon.com/authors/smashicons</a:t>
            </a:r>
            <a:r>
              <a:rPr lang="en" altLang="zh-TW" sz="1100" dirty="0"/>
              <a:t>] from </a:t>
            </a:r>
            <a:r>
              <a:rPr lang="en" altLang="zh-TW" sz="1100" dirty="0">
                <a:hlinkClick r:id="rId4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5CBF6C-34D7-0040-A08D-CF5D664A60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b="0" smtClean="0"/>
              <a:pPr/>
              <a:t>5</a:t>
            </a:fld>
            <a:endParaRPr lang="en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A8E3E3-6907-9B46-A831-A1432BB9C568}"/>
              </a:ext>
            </a:extLst>
          </p:cNvPr>
          <p:cNvSpPr/>
          <p:nvPr/>
        </p:nvSpPr>
        <p:spPr>
          <a:xfrm>
            <a:off x="1795314" y="2119214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/>
              <a:t>陣列迴圈應用</a:t>
            </a:r>
            <a:endParaRPr lang="zh-TW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FD123A-59B0-1140-BC52-BEC9435A2191}"/>
              </a:ext>
            </a:extLst>
          </p:cNvPr>
          <p:cNvSpPr/>
          <p:nvPr/>
        </p:nvSpPr>
        <p:spPr>
          <a:xfrm>
            <a:off x="4851693" y="4163354"/>
            <a:ext cx="54651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[</a:t>
            </a:r>
            <a:r>
              <a:rPr lang="en" altLang="zh-TW" sz="1100" dirty="0" err="1"/>
              <a:t>Becris</a:t>
            </a:r>
            <a:r>
              <a:rPr lang="en" altLang="zh-TW" sz="1100" dirty="0"/>
              <a:t>] from </a:t>
            </a:r>
            <a:r>
              <a:rPr lang="en" altLang="zh-TW" sz="1100" dirty="0">
                <a:hlinkClick r:id="rId2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EDCF19-984C-CB48-B8E4-A0FFDFF6B103}"/>
              </a:ext>
            </a:extLst>
          </p:cNvPr>
          <p:cNvSpPr/>
          <p:nvPr/>
        </p:nvSpPr>
        <p:spPr>
          <a:xfrm>
            <a:off x="1795314" y="2818403"/>
            <a:ext cx="3931204" cy="45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57188">
              <a:lnSpc>
                <a:spcPts val="3000"/>
              </a:lnSpc>
            </a:pP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讀入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輸入訊號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、輸出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訊號</a:t>
            </a:r>
            <a:endParaRPr lang="en" altLang="zh-TW" sz="24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E87D56-88F0-4143-9C9A-69371E4D1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940" y="1643082"/>
            <a:ext cx="1857335" cy="185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46056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46596"/>
            <a:ext cx="6266082" cy="176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讀入輸入訊號：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input</a:t>
            </a:r>
            <a:r>
              <a:rPr lang="en-US" altLang="zh-TW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輸入端口數量</a:t>
            </a:r>
            <a:endParaRPr lang="en-US" altLang="zh-TW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TW" sz="1600" b="1" dirty="0">
                <a:solidFill>
                  <a:srgbClr val="00B050"/>
                </a:solidFill>
              </a:rPr>
              <a:t>time</a:t>
            </a:r>
            <a:r>
              <a:rPr lang="en-US" altLang="zh-TW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zh-TW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紀錄</a:t>
            </a:r>
            <a:r>
              <a:rPr lang="zh-TW" altLang="zh-TW" sz="1600" b="1" dirty="0">
                <a:solidFill>
                  <a:srgbClr val="00B050"/>
                </a:solidFill>
              </a:rPr>
              <a:t>訊號時間點</a:t>
            </a:r>
            <a:endParaRPr lang="en-US" altLang="zh-TW" sz="1600" b="1" dirty="0">
              <a:solidFill>
                <a:srgbClr val="00B05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存入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紀錄訊號陣列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logic[ 101 ]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陣列迴圈應用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AB491D1-4D31-1A4C-9A73-1EC1D6BB5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39" y="1692200"/>
            <a:ext cx="2867536" cy="115737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D67AEAF-7620-E342-9163-F75CCB507124}"/>
              </a:ext>
            </a:extLst>
          </p:cNvPr>
          <p:cNvSpPr/>
          <p:nvPr/>
        </p:nvSpPr>
        <p:spPr>
          <a:xfrm>
            <a:off x="1874097" y="3207527"/>
            <a:ext cx="1187959" cy="1077218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zh-TW" sz="1600" b="1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輸入範例</a:t>
            </a:r>
            <a:b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/>
              <a:t>2 5</a:t>
            </a:r>
            <a:endParaRPr lang="zh-TW" altLang="zh-TW" sz="1600" dirty="0"/>
          </a:p>
          <a:p>
            <a:r>
              <a:rPr lang="en-US" altLang="zh-TW" sz="1600" dirty="0"/>
              <a:t>0 1 0 1 0</a:t>
            </a:r>
            <a:endParaRPr lang="zh-TW" altLang="zh-TW" sz="1600" dirty="0"/>
          </a:p>
          <a:p>
            <a:r>
              <a:rPr lang="en-US" altLang="zh-TW" sz="1600" dirty="0"/>
              <a:t>1 0 1 1 0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AAEB072-FF17-FF46-9C38-7B2E645A8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76276"/>
              </p:ext>
            </p:extLst>
          </p:nvPr>
        </p:nvGraphicFramePr>
        <p:xfrm>
          <a:off x="3345085" y="3543065"/>
          <a:ext cx="4827890" cy="74168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482789">
                  <a:extLst>
                    <a:ext uri="{9D8B030D-6E8A-4147-A177-3AD203B41FA5}">
                      <a16:colId xmlns:a16="http://schemas.microsoft.com/office/drawing/2014/main" val="61421044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31361140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1292642629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2552429667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4124575685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1748719407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956590314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430293503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4279942005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857115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[0]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[1]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[2]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[3]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[4]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[5]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[6]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[7]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[8]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[9]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36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26084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B7C19B-C170-4849-AB3F-58F8F476157A}"/>
              </a:ext>
            </a:extLst>
          </p:cNvPr>
          <p:cNvSpPr/>
          <p:nvPr/>
        </p:nvSpPr>
        <p:spPr>
          <a:xfrm>
            <a:off x="1731534" y="1452503"/>
            <a:ext cx="6266082" cy="1201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判斷輸入訊號結果：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操作訊號並判斷</a:t>
            </a:r>
            <a:endParaRPr lang="en-US" altLang="zh-TW" sz="16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每次檢查同時段訊號        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867C344-EAA2-4B4E-84F9-1AC789134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80" y="1492460"/>
            <a:ext cx="3733095" cy="1225957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38E9EDD-E7DB-A043-AABB-B6570AE03564}"/>
              </a:ext>
            </a:extLst>
          </p:cNvPr>
          <p:cNvSpPr/>
          <p:nvPr/>
        </p:nvSpPr>
        <p:spPr>
          <a:xfrm>
            <a:off x="1864344" y="3280043"/>
            <a:ext cx="1187959" cy="1077218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zh-TW" sz="1600" b="1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輸入範例</a:t>
            </a:r>
            <a:b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/>
              <a:t>2 5</a:t>
            </a:r>
            <a:endParaRPr lang="zh-TW" altLang="zh-TW" sz="1600" dirty="0"/>
          </a:p>
          <a:p>
            <a:r>
              <a:rPr lang="en-US" altLang="zh-TW" sz="1600" dirty="0"/>
              <a:t>0 1 0 1 0</a:t>
            </a:r>
            <a:endParaRPr lang="zh-TW" altLang="zh-TW" sz="1600" dirty="0"/>
          </a:p>
          <a:p>
            <a:r>
              <a:rPr lang="en-US" altLang="zh-TW" sz="1600" dirty="0"/>
              <a:t>1 0 1 1 0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DBAF31B-8C74-344C-B80D-82AFFF83C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299210"/>
              </p:ext>
            </p:extLst>
          </p:nvPr>
        </p:nvGraphicFramePr>
        <p:xfrm>
          <a:off x="3345085" y="3222895"/>
          <a:ext cx="4827890" cy="74168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482789">
                  <a:extLst>
                    <a:ext uri="{9D8B030D-6E8A-4147-A177-3AD203B41FA5}">
                      <a16:colId xmlns:a16="http://schemas.microsoft.com/office/drawing/2014/main" val="61421044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31361140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1292642629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2552429667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4124575685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1748719407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956590314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430293503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4279942005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857115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[1]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[2]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[3]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[4]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[5]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[6]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[7]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[8]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[9]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[10]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36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260844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5A5FBA1E-0FD9-3343-BD7F-4A5C3DA29C54}"/>
              </a:ext>
            </a:extLst>
          </p:cNvPr>
          <p:cNvSpPr/>
          <p:nvPr/>
        </p:nvSpPr>
        <p:spPr>
          <a:xfrm>
            <a:off x="3345085" y="3216260"/>
            <a:ext cx="475801" cy="741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49E3E8-A488-BF42-948A-9C76ABD2DA7E}"/>
              </a:ext>
            </a:extLst>
          </p:cNvPr>
          <p:cNvSpPr/>
          <p:nvPr/>
        </p:nvSpPr>
        <p:spPr>
          <a:xfrm>
            <a:off x="5759030" y="3229530"/>
            <a:ext cx="475801" cy="741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F00B4E-8B16-1E41-A97A-20015A6D4655}"/>
              </a:ext>
            </a:extLst>
          </p:cNvPr>
          <p:cNvSpPr/>
          <p:nvPr/>
        </p:nvSpPr>
        <p:spPr>
          <a:xfrm>
            <a:off x="1920370" y="3826962"/>
            <a:ext cx="144007" cy="4450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653CCF-4B7C-2B45-9BF7-D792A9FC1BED}"/>
              </a:ext>
            </a:extLst>
          </p:cNvPr>
          <p:cNvSpPr/>
          <p:nvPr/>
        </p:nvSpPr>
        <p:spPr>
          <a:xfrm>
            <a:off x="3343353" y="2881208"/>
            <a:ext cx="48923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1200" b="1" dirty="0"/>
              <a:t>j = 0</a:t>
            </a:r>
            <a:endParaRPr lang="zh-TW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A49E198-07E1-D74B-A337-A7F5EDA8CC52}"/>
              </a:ext>
            </a:extLst>
          </p:cNvPr>
          <p:cNvSpPr/>
          <p:nvPr/>
        </p:nvSpPr>
        <p:spPr>
          <a:xfrm>
            <a:off x="5759030" y="2881207"/>
            <a:ext cx="48923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1200" b="1" dirty="0"/>
              <a:t>j = 1</a:t>
            </a:r>
            <a:endParaRPr lang="zh-TW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0299DB-FDA8-F64C-B2F8-482CFF750CB0}"/>
              </a:ext>
            </a:extLst>
          </p:cNvPr>
          <p:cNvSpPr/>
          <p:nvPr/>
        </p:nvSpPr>
        <p:spPr>
          <a:xfrm>
            <a:off x="3343353" y="4049484"/>
            <a:ext cx="149111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logic[ 1 + </a:t>
            </a:r>
            <a:r>
              <a:rPr lang="en-US" altLang="zh-TW" b="1" dirty="0">
                <a:solidFill>
                  <a:srgbClr val="FF0000"/>
                </a:solidFill>
              </a:rPr>
              <a:t>0</a:t>
            </a:r>
            <a:r>
              <a:rPr lang="en-US" altLang="zh-TW" b="1" dirty="0">
                <a:solidFill>
                  <a:srgbClr val="0070C0"/>
                </a:solidFill>
              </a:rPr>
              <a:t> * 5 ]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39B9548-E703-7640-8925-D7698892E9E2}"/>
              </a:ext>
            </a:extLst>
          </p:cNvPr>
          <p:cNvSpPr/>
          <p:nvPr/>
        </p:nvSpPr>
        <p:spPr>
          <a:xfrm>
            <a:off x="5759030" y="4049484"/>
            <a:ext cx="149111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logic[ 1 + </a:t>
            </a:r>
            <a:r>
              <a:rPr lang="en-US" altLang="zh-TW" b="1" dirty="0">
                <a:solidFill>
                  <a:srgbClr val="FF0000"/>
                </a:solidFill>
              </a:rPr>
              <a:t>1</a:t>
            </a:r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* 5 ]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7C2B3F-FA4E-7348-8BA4-A7642F5AEAE7}"/>
              </a:ext>
            </a:extLst>
          </p:cNvPr>
          <p:cNvSpPr/>
          <p:nvPr/>
        </p:nvSpPr>
        <p:spPr>
          <a:xfrm>
            <a:off x="1864344" y="2797609"/>
            <a:ext cx="607846" cy="33855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b="1" dirty="0" err="1"/>
              <a:t>i</a:t>
            </a:r>
            <a:r>
              <a:rPr lang="en-US" altLang="zh-TW" sz="1600" b="1" dirty="0"/>
              <a:t> = 1</a:t>
            </a:r>
          </a:p>
        </p:txBody>
      </p:sp>
      <p:sp>
        <p:nvSpPr>
          <p:cNvPr id="25" name="文字版面配置區 3">
            <a:extLst>
              <a:ext uri="{FF2B5EF4-FFF2-40B4-BE49-F238E27FC236}">
                <a16:creationId xmlns:a16="http://schemas.microsoft.com/office/drawing/2014/main" id="{DB01DEAC-188C-8145-9595-1A8F269E4BBD}"/>
              </a:ext>
            </a:extLst>
          </p:cNvPr>
          <p:cNvSpPr txBox="1">
            <a:spLocks/>
          </p:cNvSpPr>
          <p:nvPr/>
        </p:nvSpPr>
        <p:spPr>
          <a:xfrm>
            <a:off x="1556175" y="742950"/>
            <a:ext cx="6616800" cy="5633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◈"/>
              <a:defRPr sz="2200" b="0" i="0" u="none" strike="noStrike" cap="none">
                <a:solidFill>
                  <a:srgbClr val="2521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nos"/>
                <a:sym typeface="Tino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◆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◇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⬥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r>
              <a:rPr lang="zh-TW" altLang="en-US" sz="2400" b="1"/>
              <a:t> 陣列迴圈應用</a:t>
            </a:r>
            <a:endParaRPr lang="en-US" altLang="zh-TW" sz="2400" b="1"/>
          </a:p>
          <a:p>
            <a:pPr>
              <a:buFont typeface="Tinos"/>
              <a:buNone/>
            </a:pP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285777995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B7C19B-C170-4849-AB3F-58F8F476157A}"/>
              </a:ext>
            </a:extLst>
          </p:cNvPr>
          <p:cNvSpPr/>
          <p:nvPr/>
        </p:nvSpPr>
        <p:spPr>
          <a:xfrm>
            <a:off x="1731534" y="1452503"/>
            <a:ext cx="6266082" cy="1201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判斷輸入訊號結果：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操作訊號並判斷</a:t>
            </a:r>
            <a:endParaRPr lang="en-US" altLang="zh-TW" sz="16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每次檢查同時段訊號        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867C344-EAA2-4B4E-84F9-1AC789134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80" y="1492460"/>
            <a:ext cx="3733095" cy="1225957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38E9EDD-E7DB-A043-AABB-B6570AE03564}"/>
              </a:ext>
            </a:extLst>
          </p:cNvPr>
          <p:cNvSpPr/>
          <p:nvPr/>
        </p:nvSpPr>
        <p:spPr>
          <a:xfrm>
            <a:off x="1864344" y="3280043"/>
            <a:ext cx="1187959" cy="1077218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zh-TW" sz="1600" b="1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輸入範例</a:t>
            </a:r>
            <a:b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/>
              <a:t>2 5</a:t>
            </a:r>
            <a:endParaRPr lang="zh-TW" altLang="zh-TW" sz="1600" dirty="0"/>
          </a:p>
          <a:p>
            <a:r>
              <a:rPr lang="en-US" altLang="zh-TW" sz="1600" dirty="0"/>
              <a:t>0 1 0 1 0</a:t>
            </a:r>
            <a:endParaRPr lang="zh-TW" altLang="zh-TW" sz="1600" dirty="0"/>
          </a:p>
          <a:p>
            <a:r>
              <a:rPr lang="en-US" altLang="zh-TW" sz="1600" dirty="0"/>
              <a:t>1 0 1 1 0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DBAF31B-8C74-344C-B80D-82AFFF83C7BB}"/>
              </a:ext>
            </a:extLst>
          </p:cNvPr>
          <p:cNvGraphicFramePr>
            <a:graphicFrameLocks noGrp="1"/>
          </p:cNvGraphicFramePr>
          <p:nvPr/>
        </p:nvGraphicFramePr>
        <p:xfrm>
          <a:off x="3345085" y="3222895"/>
          <a:ext cx="4827890" cy="74168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482789">
                  <a:extLst>
                    <a:ext uri="{9D8B030D-6E8A-4147-A177-3AD203B41FA5}">
                      <a16:colId xmlns:a16="http://schemas.microsoft.com/office/drawing/2014/main" val="61421044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31361140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1292642629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2552429667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4124575685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1748719407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956590314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430293503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4279942005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857115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[1]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[2]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[3]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[4]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[5]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[6]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[7]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[8]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[9]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[10]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36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260844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5A5FBA1E-0FD9-3343-BD7F-4A5C3DA29C54}"/>
              </a:ext>
            </a:extLst>
          </p:cNvPr>
          <p:cNvSpPr/>
          <p:nvPr/>
        </p:nvSpPr>
        <p:spPr>
          <a:xfrm>
            <a:off x="3832589" y="3216260"/>
            <a:ext cx="475801" cy="741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49E3E8-A488-BF42-948A-9C76ABD2DA7E}"/>
              </a:ext>
            </a:extLst>
          </p:cNvPr>
          <p:cNvSpPr/>
          <p:nvPr/>
        </p:nvSpPr>
        <p:spPr>
          <a:xfrm>
            <a:off x="6248266" y="3229530"/>
            <a:ext cx="475801" cy="741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F00B4E-8B16-1E41-A97A-20015A6D4655}"/>
              </a:ext>
            </a:extLst>
          </p:cNvPr>
          <p:cNvSpPr/>
          <p:nvPr/>
        </p:nvSpPr>
        <p:spPr>
          <a:xfrm>
            <a:off x="2096263" y="3818652"/>
            <a:ext cx="144007" cy="4450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653CCF-4B7C-2B45-9BF7-D792A9FC1BED}"/>
              </a:ext>
            </a:extLst>
          </p:cNvPr>
          <p:cNvSpPr/>
          <p:nvPr/>
        </p:nvSpPr>
        <p:spPr>
          <a:xfrm>
            <a:off x="3819154" y="2877700"/>
            <a:ext cx="48923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1200" b="1" dirty="0"/>
              <a:t>j = 0</a:t>
            </a:r>
            <a:endParaRPr lang="zh-TW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A49E198-07E1-D74B-A337-A7F5EDA8CC52}"/>
              </a:ext>
            </a:extLst>
          </p:cNvPr>
          <p:cNvSpPr/>
          <p:nvPr/>
        </p:nvSpPr>
        <p:spPr>
          <a:xfrm>
            <a:off x="6234831" y="2881208"/>
            <a:ext cx="48923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1200" b="1" dirty="0"/>
              <a:t>j = 1</a:t>
            </a:r>
            <a:endParaRPr lang="zh-TW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0299DB-FDA8-F64C-B2F8-482CFF750CB0}"/>
              </a:ext>
            </a:extLst>
          </p:cNvPr>
          <p:cNvSpPr/>
          <p:nvPr/>
        </p:nvSpPr>
        <p:spPr>
          <a:xfrm>
            <a:off x="3343353" y="4049484"/>
            <a:ext cx="149111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logic[ 2 + </a:t>
            </a:r>
            <a:r>
              <a:rPr lang="en-US" altLang="zh-TW" b="1" dirty="0">
                <a:solidFill>
                  <a:srgbClr val="FF0000"/>
                </a:solidFill>
              </a:rPr>
              <a:t>0</a:t>
            </a:r>
            <a:r>
              <a:rPr lang="en-US" altLang="zh-TW" b="1" dirty="0">
                <a:solidFill>
                  <a:srgbClr val="0070C0"/>
                </a:solidFill>
              </a:rPr>
              <a:t> * 5 ]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39B9548-E703-7640-8925-D7698892E9E2}"/>
              </a:ext>
            </a:extLst>
          </p:cNvPr>
          <p:cNvSpPr/>
          <p:nvPr/>
        </p:nvSpPr>
        <p:spPr>
          <a:xfrm>
            <a:off x="5759030" y="4049484"/>
            <a:ext cx="149111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logic[ 2 + </a:t>
            </a:r>
            <a:r>
              <a:rPr lang="en-US" altLang="zh-TW" b="1" dirty="0">
                <a:solidFill>
                  <a:srgbClr val="FF0000"/>
                </a:solidFill>
              </a:rPr>
              <a:t>1</a:t>
            </a:r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* 5 ]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7C2B3F-FA4E-7348-8BA4-A7642F5AEAE7}"/>
              </a:ext>
            </a:extLst>
          </p:cNvPr>
          <p:cNvSpPr/>
          <p:nvPr/>
        </p:nvSpPr>
        <p:spPr>
          <a:xfrm>
            <a:off x="1864344" y="2797609"/>
            <a:ext cx="607846" cy="33855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b="1" dirty="0" err="1"/>
              <a:t>i</a:t>
            </a:r>
            <a:r>
              <a:rPr lang="en-US" altLang="zh-TW" sz="1600" b="1" dirty="0"/>
              <a:t> = 2</a:t>
            </a:r>
          </a:p>
        </p:txBody>
      </p:sp>
      <p:sp>
        <p:nvSpPr>
          <p:cNvPr id="18" name="文字版面配置區 3">
            <a:extLst>
              <a:ext uri="{FF2B5EF4-FFF2-40B4-BE49-F238E27FC236}">
                <a16:creationId xmlns:a16="http://schemas.microsoft.com/office/drawing/2014/main" id="{F18D8307-05DD-AF47-B09F-A3F460BECA51}"/>
              </a:ext>
            </a:extLst>
          </p:cNvPr>
          <p:cNvSpPr txBox="1">
            <a:spLocks/>
          </p:cNvSpPr>
          <p:nvPr/>
        </p:nvSpPr>
        <p:spPr>
          <a:xfrm>
            <a:off x="1556175" y="742950"/>
            <a:ext cx="6616800" cy="5633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◈"/>
              <a:defRPr sz="2200" b="0" i="0" u="none" strike="noStrike" cap="none">
                <a:solidFill>
                  <a:srgbClr val="2521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nos"/>
                <a:sym typeface="Tino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◆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◇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⬥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r>
              <a:rPr lang="zh-TW" altLang="en-US" sz="2400" b="1"/>
              <a:t> 陣列迴圈應用</a:t>
            </a:r>
            <a:endParaRPr lang="en-US" altLang="zh-TW" sz="2400" b="1"/>
          </a:p>
          <a:p>
            <a:pPr>
              <a:buFont typeface="Tinos"/>
              <a:buNone/>
            </a:pP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52738929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B7C19B-C170-4849-AB3F-58F8F476157A}"/>
              </a:ext>
            </a:extLst>
          </p:cNvPr>
          <p:cNvSpPr/>
          <p:nvPr/>
        </p:nvSpPr>
        <p:spPr>
          <a:xfrm>
            <a:off x="1731534" y="1452503"/>
            <a:ext cx="6266082" cy="1201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判斷輸入訊號結果：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操作訊號並判斷</a:t>
            </a:r>
            <a:endParaRPr lang="en-US" altLang="zh-TW" sz="16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每次檢查同時段訊號        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867C344-EAA2-4B4E-84F9-1AC789134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80" y="1492460"/>
            <a:ext cx="3733095" cy="1225957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38E9EDD-E7DB-A043-AABB-B6570AE03564}"/>
              </a:ext>
            </a:extLst>
          </p:cNvPr>
          <p:cNvSpPr/>
          <p:nvPr/>
        </p:nvSpPr>
        <p:spPr>
          <a:xfrm>
            <a:off x="1864344" y="3280043"/>
            <a:ext cx="1187959" cy="1077218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zh-TW" sz="1600" b="1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輸入範例</a:t>
            </a:r>
            <a:b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/>
              <a:t>2 5</a:t>
            </a:r>
            <a:endParaRPr lang="zh-TW" altLang="zh-TW" sz="1600" dirty="0"/>
          </a:p>
          <a:p>
            <a:r>
              <a:rPr lang="en-US" altLang="zh-TW" sz="1600" dirty="0"/>
              <a:t>0 1 0 1 0</a:t>
            </a:r>
            <a:endParaRPr lang="zh-TW" altLang="zh-TW" sz="1600" dirty="0"/>
          </a:p>
          <a:p>
            <a:r>
              <a:rPr lang="en-US" altLang="zh-TW" sz="1600" dirty="0"/>
              <a:t>1 0 1 1 0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DBAF31B-8C74-344C-B80D-82AFFF83C7BB}"/>
              </a:ext>
            </a:extLst>
          </p:cNvPr>
          <p:cNvGraphicFramePr>
            <a:graphicFrameLocks noGrp="1"/>
          </p:cNvGraphicFramePr>
          <p:nvPr/>
        </p:nvGraphicFramePr>
        <p:xfrm>
          <a:off x="3345085" y="3222895"/>
          <a:ext cx="4827890" cy="74168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482789">
                  <a:extLst>
                    <a:ext uri="{9D8B030D-6E8A-4147-A177-3AD203B41FA5}">
                      <a16:colId xmlns:a16="http://schemas.microsoft.com/office/drawing/2014/main" val="61421044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31361140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1292642629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2552429667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4124575685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1748719407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956590314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430293503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4279942005"/>
                    </a:ext>
                  </a:extLst>
                </a:gridCol>
                <a:gridCol w="482789">
                  <a:extLst>
                    <a:ext uri="{9D8B030D-6E8A-4147-A177-3AD203B41FA5}">
                      <a16:colId xmlns:a16="http://schemas.microsoft.com/office/drawing/2014/main" val="857115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[1]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[2]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[3]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[4]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[5]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[6]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[7]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[8]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[9]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[10]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36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260844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5A5FBA1E-0FD9-3343-BD7F-4A5C3DA29C54}"/>
              </a:ext>
            </a:extLst>
          </p:cNvPr>
          <p:cNvSpPr/>
          <p:nvPr/>
        </p:nvSpPr>
        <p:spPr>
          <a:xfrm>
            <a:off x="4308390" y="3229530"/>
            <a:ext cx="475801" cy="741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49E3E8-A488-BF42-948A-9C76ABD2DA7E}"/>
              </a:ext>
            </a:extLst>
          </p:cNvPr>
          <p:cNvSpPr/>
          <p:nvPr/>
        </p:nvSpPr>
        <p:spPr>
          <a:xfrm>
            <a:off x="6724067" y="3229530"/>
            <a:ext cx="475801" cy="741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F00B4E-8B16-1E41-A97A-20015A6D4655}"/>
              </a:ext>
            </a:extLst>
          </p:cNvPr>
          <p:cNvSpPr/>
          <p:nvPr/>
        </p:nvSpPr>
        <p:spPr>
          <a:xfrm flipH="1">
            <a:off x="2251156" y="3784249"/>
            <a:ext cx="178520" cy="5012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653CCF-4B7C-2B45-9BF7-D792A9FC1BED}"/>
              </a:ext>
            </a:extLst>
          </p:cNvPr>
          <p:cNvSpPr/>
          <p:nvPr/>
        </p:nvSpPr>
        <p:spPr>
          <a:xfrm>
            <a:off x="4308390" y="2867622"/>
            <a:ext cx="48923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1200" b="1" dirty="0"/>
              <a:t>j = 0</a:t>
            </a:r>
            <a:endParaRPr lang="zh-TW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A49E198-07E1-D74B-A337-A7F5EDA8CC52}"/>
              </a:ext>
            </a:extLst>
          </p:cNvPr>
          <p:cNvSpPr/>
          <p:nvPr/>
        </p:nvSpPr>
        <p:spPr>
          <a:xfrm>
            <a:off x="6699192" y="2867622"/>
            <a:ext cx="48923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1200" b="1" dirty="0"/>
              <a:t>j = 1</a:t>
            </a:r>
            <a:endParaRPr lang="zh-TW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0299DB-FDA8-F64C-B2F8-482CFF750CB0}"/>
              </a:ext>
            </a:extLst>
          </p:cNvPr>
          <p:cNvSpPr/>
          <p:nvPr/>
        </p:nvSpPr>
        <p:spPr>
          <a:xfrm>
            <a:off x="3800733" y="4049484"/>
            <a:ext cx="149111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logic[ 3 + </a:t>
            </a:r>
            <a:r>
              <a:rPr lang="en-US" altLang="zh-TW" b="1" dirty="0">
                <a:solidFill>
                  <a:srgbClr val="FF0000"/>
                </a:solidFill>
              </a:rPr>
              <a:t>0</a:t>
            </a:r>
            <a:r>
              <a:rPr lang="en-US" altLang="zh-TW" b="1" dirty="0">
                <a:solidFill>
                  <a:srgbClr val="0070C0"/>
                </a:solidFill>
              </a:rPr>
              <a:t> * 5 ]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39B9548-E703-7640-8925-D7698892E9E2}"/>
              </a:ext>
            </a:extLst>
          </p:cNvPr>
          <p:cNvSpPr/>
          <p:nvPr/>
        </p:nvSpPr>
        <p:spPr>
          <a:xfrm>
            <a:off x="6216410" y="4049484"/>
            <a:ext cx="149111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logic[ 3 + </a:t>
            </a:r>
            <a:r>
              <a:rPr lang="en-US" altLang="zh-TW" b="1" dirty="0">
                <a:solidFill>
                  <a:srgbClr val="FF0000"/>
                </a:solidFill>
              </a:rPr>
              <a:t>1</a:t>
            </a:r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* 5 ]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7C2B3F-FA4E-7348-8BA4-A7642F5AEAE7}"/>
              </a:ext>
            </a:extLst>
          </p:cNvPr>
          <p:cNvSpPr/>
          <p:nvPr/>
        </p:nvSpPr>
        <p:spPr>
          <a:xfrm>
            <a:off x="1864344" y="2797609"/>
            <a:ext cx="607846" cy="33855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b="1" dirty="0" err="1"/>
              <a:t>i</a:t>
            </a:r>
            <a:r>
              <a:rPr lang="en-US" altLang="zh-TW" sz="1600" b="1" dirty="0"/>
              <a:t> = 3</a:t>
            </a:r>
          </a:p>
        </p:txBody>
      </p:sp>
      <p:sp>
        <p:nvSpPr>
          <p:cNvPr id="18" name="文字版面配置區 3">
            <a:extLst>
              <a:ext uri="{FF2B5EF4-FFF2-40B4-BE49-F238E27FC236}">
                <a16:creationId xmlns:a16="http://schemas.microsoft.com/office/drawing/2014/main" id="{A1013563-4DB5-CA45-8ED5-D30D967634C5}"/>
              </a:ext>
            </a:extLst>
          </p:cNvPr>
          <p:cNvSpPr txBox="1">
            <a:spLocks/>
          </p:cNvSpPr>
          <p:nvPr/>
        </p:nvSpPr>
        <p:spPr>
          <a:xfrm>
            <a:off x="1556175" y="742950"/>
            <a:ext cx="6616800" cy="5633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◈"/>
              <a:defRPr sz="2200" b="0" i="0" u="none" strike="noStrike" cap="none">
                <a:solidFill>
                  <a:srgbClr val="2521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nos"/>
                <a:sym typeface="Tino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◆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◇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⬥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r>
              <a:rPr lang="zh-TW" altLang="en-US" sz="2400" b="1"/>
              <a:t> 陣列迴圈應用</a:t>
            </a:r>
            <a:endParaRPr lang="en-US" altLang="zh-TW" sz="2400" b="1"/>
          </a:p>
          <a:p>
            <a:pPr>
              <a:buFont typeface="Tinos"/>
              <a:buNone/>
            </a:pP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2092594134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4334</TotalTime>
  <Words>1087</Words>
  <Application>Microsoft Macintosh PowerPoint</Application>
  <PresentationFormat>如螢幕大小 (16:9)</PresentationFormat>
  <Paragraphs>246</Paragraphs>
  <Slides>14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微軟正黑體</vt:lpstr>
      <vt:lpstr>Oswald</vt:lpstr>
      <vt:lpstr>Tinos</vt:lpstr>
      <vt:lpstr>Arial</vt:lpstr>
      <vt:lpstr>Wingdings</vt:lpstr>
      <vt:lpstr>Quintus template</vt:lpstr>
      <vt:lpstr>TOI推廣計畫 解題-數位邏輯運算</vt:lpstr>
      <vt:lpstr>題 目</vt:lpstr>
      <vt:lpstr>PowerPoint 簡報</vt:lpstr>
      <vt:lpstr>解題重點: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解題心得 資工109蔡妤涓/40547025S</dc:title>
  <cp:lastModifiedBy>妤涓 蔡</cp:lastModifiedBy>
  <cp:revision>144</cp:revision>
  <cp:lastPrinted>2019-04-18T16:54:53Z</cp:lastPrinted>
  <dcterms:modified xsi:type="dcterms:W3CDTF">2019-12-21T09:11:24Z</dcterms:modified>
</cp:coreProperties>
</file>