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309" r:id="rId4"/>
    <p:sldId id="258" r:id="rId5"/>
    <p:sldId id="271" r:id="rId6"/>
    <p:sldId id="311" r:id="rId7"/>
    <p:sldId id="314" r:id="rId8"/>
    <p:sldId id="26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26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/>
    <p:restoredTop sz="94609"/>
  </p:normalViewPr>
  <p:slideViewPr>
    <p:cSldViewPr snapToGrid="0">
      <p:cViewPr>
        <p:scale>
          <a:sx n="100" d="100"/>
          <a:sy n="100" d="100"/>
        </p:scale>
        <p:origin x="13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8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4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4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63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16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1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1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11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1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9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5151474" y="4173954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</a:t>
            </a:r>
            <a:r>
              <a:rPr lang="en" altLang="zh-TW" sz="1200" dirty="0" err="1"/>
              <a:t>Freepik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5570B5-EC49-B948-98EE-D4FAE183C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82" y="135255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/>
        </p:nvGraphicFramePr>
        <p:xfrm>
          <a:off x="3571752" y="2816181"/>
          <a:ext cx="1753084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876542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876542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 , j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i</a:t>
                      </a:r>
                      <a:r>
                        <a:rPr lang="en-US" altLang="zh-TW" b="1" dirty="0"/>
                        <a:t>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139277" y="231375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90897" y="3122865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BC39A-301F-4741-B568-D4B834688E7D}"/>
              </a:ext>
            </a:extLst>
          </p:cNvPr>
          <p:cNvSpPr/>
          <p:nvPr/>
        </p:nvSpPr>
        <p:spPr>
          <a:xfrm>
            <a:off x="3571752" y="3370880"/>
            <a:ext cx="876542" cy="5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C18D5-5786-2D42-B04C-4F70CEC2DB33}"/>
              </a:ext>
            </a:extLst>
          </p:cNvPr>
          <p:cNvSpPr/>
          <p:nvPr/>
        </p:nvSpPr>
        <p:spPr>
          <a:xfrm>
            <a:off x="1444643" y="2959723"/>
            <a:ext cx="499820" cy="411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075789" y="2090049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20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9C37CB-851B-5C4E-B42A-E93526A43E01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6382C8-A184-D44E-AC39-C04D3349070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3072133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/>
        </p:nvGraphicFramePr>
        <p:xfrm>
          <a:off x="3571752" y="2816181"/>
          <a:ext cx="1753084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876542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876542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 , j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i</a:t>
                      </a:r>
                      <a:r>
                        <a:rPr lang="en-US" altLang="zh-TW" b="1" dirty="0"/>
                        <a:t>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139277" y="231375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58240" y="3420385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BC39A-301F-4741-B568-D4B834688E7D}"/>
              </a:ext>
            </a:extLst>
          </p:cNvPr>
          <p:cNvSpPr/>
          <p:nvPr/>
        </p:nvSpPr>
        <p:spPr>
          <a:xfrm>
            <a:off x="4448294" y="3370880"/>
            <a:ext cx="876542" cy="5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C18D5-5786-2D42-B04C-4F70CEC2DB33}"/>
              </a:ext>
            </a:extLst>
          </p:cNvPr>
          <p:cNvSpPr/>
          <p:nvPr/>
        </p:nvSpPr>
        <p:spPr>
          <a:xfrm>
            <a:off x="1971805" y="2982908"/>
            <a:ext cx="499820" cy="38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075789" y="2090049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20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E8C6A3-015F-9544-8783-6B031F8C8B26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790D69-EC64-114D-9A6B-AA6A4448C741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547225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17895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139277" y="231375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47354" y="385827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C18D5-5786-2D42-B04C-4F70CEC2DB33}"/>
              </a:ext>
            </a:extLst>
          </p:cNvPr>
          <p:cNvSpPr/>
          <p:nvPr/>
        </p:nvSpPr>
        <p:spPr>
          <a:xfrm>
            <a:off x="2097560" y="2123187"/>
            <a:ext cx="961325" cy="29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075789" y="2090049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20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9204F7-2E45-B440-B93D-77455E983AD2}"/>
              </a:ext>
            </a:extLst>
          </p:cNvPr>
          <p:cNvSpPr/>
          <p:nvPr/>
        </p:nvSpPr>
        <p:spPr>
          <a:xfrm>
            <a:off x="3670735" y="2508682"/>
            <a:ext cx="1511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200" b="1" dirty="0">
                <a:solidFill>
                  <a:srgbClr val="00B050"/>
                </a:solidFill>
              </a:rPr>
              <a:t>Max Pooling[0][0] 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F9BE6FC-BDB8-544D-A07F-951053F23303}"/>
              </a:ext>
            </a:extLst>
          </p:cNvPr>
          <p:cNvCxnSpPr>
            <a:cxnSpLocks/>
          </p:cNvCxnSpPr>
          <p:nvPr/>
        </p:nvCxnSpPr>
        <p:spPr>
          <a:xfrm flipH="1">
            <a:off x="4062710" y="2693099"/>
            <a:ext cx="1" cy="288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9262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39612"/>
              </p:ext>
            </p:extLst>
          </p:nvPr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2023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55937" y="227274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47354" y="2497567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rgbClr val="FF0000"/>
                </a:solidFill>
                <a:latin typeface="Cambria Math" panose="02040503050406030204" pitchFamily="18" charset="0"/>
              </a:rPr>
              <a:t>30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472241" y="2581453"/>
            <a:ext cx="499820" cy="38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A8200B-C0D5-EF46-AB9C-FF03B789B8EA}"/>
              </a:ext>
            </a:extLst>
          </p:cNvPr>
          <p:cNvSpPr/>
          <p:nvPr/>
        </p:nvSpPr>
        <p:spPr>
          <a:xfrm flipV="1">
            <a:off x="7240772" y="1956581"/>
            <a:ext cx="440707" cy="1488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34819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12380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55937" y="227274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47354" y="2813253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30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998786" y="2574471"/>
            <a:ext cx="499820" cy="38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23417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074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55937" y="227274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68114" y="3127620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30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471624" y="2962592"/>
            <a:ext cx="499820" cy="38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714470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45732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55937" y="227274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68114" y="3420385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30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998786" y="2971912"/>
            <a:ext cx="499820" cy="38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391251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99330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55937" y="2272744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68114" y="384870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30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9204F7-2E45-B440-B93D-77455E983AD2}"/>
              </a:ext>
            </a:extLst>
          </p:cNvPr>
          <p:cNvSpPr/>
          <p:nvPr/>
        </p:nvSpPr>
        <p:spPr>
          <a:xfrm>
            <a:off x="3787285" y="2498724"/>
            <a:ext cx="1511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200" b="1" dirty="0">
                <a:solidFill>
                  <a:srgbClr val="002060"/>
                </a:solidFill>
              </a:rPr>
              <a:t>Max Pooling[0][1] 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F9BE6FC-BDB8-544D-A07F-951053F23303}"/>
              </a:ext>
            </a:extLst>
          </p:cNvPr>
          <p:cNvCxnSpPr>
            <a:cxnSpLocks/>
          </p:cNvCxnSpPr>
          <p:nvPr/>
        </p:nvCxnSpPr>
        <p:spPr>
          <a:xfrm flipH="1">
            <a:off x="4770282" y="2710495"/>
            <a:ext cx="1" cy="2887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621145" y="2122836"/>
            <a:ext cx="877455" cy="273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499220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56204"/>
              </p:ext>
            </p:extLst>
          </p:nvPr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35151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112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056434" y="3089987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68114" y="384870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112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9204F7-2E45-B440-B93D-77455E983AD2}"/>
              </a:ext>
            </a:extLst>
          </p:cNvPr>
          <p:cNvSpPr/>
          <p:nvPr/>
        </p:nvSpPr>
        <p:spPr>
          <a:xfrm>
            <a:off x="3670609" y="2503617"/>
            <a:ext cx="1511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200" b="1" dirty="0">
                <a:solidFill>
                  <a:srgbClr val="002060"/>
                </a:solidFill>
              </a:rPr>
              <a:t>Max Pooling[1][0] 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F9BE6FC-BDB8-544D-A07F-951053F23303}"/>
              </a:ext>
            </a:extLst>
          </p:cNvPr>
          <p:cNvCxnSpPr>
            <a:cxnSpLocks/>
          </p:cNvCxnSpPr>
          <p:nvPr/>
        </p:nvCxnSpPr>
        <p:spPr>
          <a:xfrm>
            <a:off x="3909328" y="2775723"/>
            <a:ext cx="1" cy="7595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621145" y="2122836"/>
            <a:ext cx="1049464" cy="273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BA53B7-C79F-D946-A808-AC8EBB1B7295}"/>
              </a:ext>
            </a:extLst>
          </p:cNvPr>
          <p:cNvSpPr/>
          <p:nvPr/>
        </p:nvSpPr>
        <p:spPr>
          <a:xfrm>
            <a:off x="1433558" y="3783549"/>
            <a:ext cx="536756" cy="394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71E34B-4F78-FE42-B768-0FDFA8463690}"/>
              </a:ext>
            </a:extLst>
          </p:cNvPr>
          <p:cNvSpPr/>
          <p:nvPr/>
        </p:nvSpPr>
        <p:spPr>
          <a:xfrm>
            <a:off x="6965546" y="1650451"/>
            <a:ext cx="391691" cy="1889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72512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77710"/>
              </p:ext>
            </p:extLst>
          </p:nvPr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54826"/>
              </p:ext>
            </p:extLst>
          </p:nvPr>
        </p:nvGraphicFramePr>
        <p:xfrm>
          <a:off x="3738826" y="2812185"/>
          <a:ext cx="1432926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6463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716463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zh-TW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2147781" y="3122865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68114" y="384870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578222" y="2079163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37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912C-5313-4F4E-B108-B1F1DA424478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7BE5E-F987-9943-904E-9957D260CBA8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A3E36C-2233-7B48-96B3-1D107FA285F0}"/>
              </a:ext>
            </a:extLst>
          </p:cNvPr>
          <p:cNvSpPr txBox="1"/>
          <p:nvPr/>
        </p:nvSpPr>
        <p:spPr>
          <a:xfrm>
            <a:off x="3738834" y="3935396"/>
            <a:ext cx="15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Max Pooling </a:t>
            </a:r>
            <a:r>
              <a:rPr kumimoji="1" lang="zh-CN" altLang="en-US" b="1" dirty="0"/>
              <a:t>後</a:t>
            </a:r>
            <a:endParaRPr kumimoji="1"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9204F7-2E45-B440-B93D-77455E983AD2}"/>
              </a:ext>
            </a:extLst>
          </p:cNvPr>
          <p:cNvSpPr/>
          <p:nvPr/>
        </p:nvSpPr>
        <p:spPr>
          <a:xfrm>
            <a:off x="3785315" y="2521410"/>
            <a:ext cx="1511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200" b="1" dirty="0">
                <a:solidFill>
                  <a:srgbClr val="002060"/>
                </a:solidFill>
              </a:rPr>
              <a:t>Max Pooling[1][1] 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F9BE6FC-BDB8-544D-A07F-951053F23303}"/>
              </a:ext>
            </a:extLst>
          </p:cNvPr>
          <p:cNvCxnSpPr>
            <a:cxnSpLocks/>
          </p:cNvCxnSpPr>
          <p:nvPr/>
        </p:nvCxnSpPr>
        <p:spPr>
          <a:xfrm>
            <a:off x="4916811" y="2753459"/>
            <a:ext cx="1" cy="7595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7A2895-90C7-A44B-8ED7-3BD69016F449}"/>
              </a:ext>
            </a:extLst>
          </p:cNvPr>
          <p:cNvSpPr/>
          <p:nvPr/>
        </p:nvSpPr>
        <p:spPr>
          <a:xfrm>
            <a:off x="2549858" y="2111885"/>
            <a:ext cx="1049464" cy="273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BA53B7-C79F-D946-A808-AC8EBB1B7295}"/>
              </a:ext>
            </a:extLst>
          </p:cNvPr>
          <p:cNvSpPr/>
          <p:nvPr/>
        </p:nvSpPr>
        <p:spPr>
          <a:xfrm>
            <a:off x="2471016" y="3392123"/>
            <a:ext cx="531073" cy="394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504026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543050" y="722037"/>
            <a:ext cx="68199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2000" dirty="0"/>
              <a:t>卷積神經網絡 </a:t>
            </a:r>
            <a:r>
              <a:rPr lang="en-US" altLang="zh-TW" sz="2000" dirty="0"/>
              <a:t>(Convolutional Neural Network) </a:t>
            </a:r>
            <a:r>
              <a:rPr lang="zh-TW" altLang="zh-TW" sz="2000" dirty="0"/>
              <a:t>簡稱</a:t>
            </a:r>
            <a:r>
              <a:rPr lang="en-US" altLang="zh-TW" sz="2000" dirty="0"/>
              <a:t>CNN</a:t>
            </a:r>
            <a:r>
              <a:rPr lang="zh-TW" altLang="zh-TW" sz="2000" dirty="0"/>
              <a:t>，是現在最火紅的深度學習課程、書籍必教的模型。</a:t>
            </a:r>
            <a:r>
              <a:rPr lang="en-US" altLang="zh-TW" sz="2000" dirty="0"/>
              <a:t>CNN</a:t>
            </a:r>
            <a:r>
              <a:rPr lang="zh-TW" altLang="zh-TW" sz="2000" dirty="0"/>
              <a:t>在影像識別方面非常厲害，許多影像辨識的模型都是以</a:t>
            </a:r>
            <a:r>
              <a:rPr lang="en-US" altLang="zh-TW" sz="2000" dirty="0"/>
              <a:t>CNN</a:t>
            </a:r>
            <a:r>
              <a:rPr lang="zh-TW" altLang="zh-TW" sz="2000" dirty="0"/>
              <a:t>的架構為基礎去做延伸。</a:t>
            </a:r>
          </a:p>
          <a:p>
            <a:pPr algn="just"/>
            <a:r>
              <a:rPr lang="en-US" altLang="zh-TW" sz="2000" dirty="0"/>
              <a:t>CNN</a:t>
            </a:r>
            <a:r>
              <a:rPr lang="zh-TW" altLang="zh-TW" sz="2000" dirty="0"/>
              <a:t>分為三個部分：卷積層</a:t>
            </a:r>
            <a:r>
              <a:rPr lang="en-US" altLang="zh-TW" sz="2000" dirty="0"/>
              <a:t> (convolution layer)</a:t>
            </a:r>
            <a:r>
              <a:rPr lang="zh-TW" altLang="zh-TW" sz="2000" dirty="0"/>
              <a:t>、池化層</a:t>
            </a:r>
            <a:r>
              <a:rPr lang="en-US" altLang="zh-TW" sz="2000" dirty="0"/>
              <a:t> (pooling layer) </a:t>
            </a:r>
            <a:r>
              <a:rPr lang="zh-TW" altLang="zh-TW" sz="2000" dirty="0"/>
              <a:t>和全連接層</a:t>
            </a:r>
            <a:r>
              <a:rPr lang="en-US" altLang="zh-TW" sz="2000" dirty="0"/>
              <a:t> (fully connected layer)</a:t>
            </a:r>
            <a:r>
              <a:rPr lang="zh-TW" altLang="zh-TW" sz="2000" dirty="0"/>
              <a:t>。卷積層用於提取影像特徵，池化層減小資料的空間大小，全連接層主要目的為實現分類。</a:t>
            </a:r>
          </a:p>
          <a:p>
            <a:pPr algn="just"/>
            <a:r>
              <a:rPr lang="zh-TW" altLang="zh-TW" sz="2000" dirty="0"/>
              <a:t>池化層最常見作法是</a:t>
            </a:r>
            <a:r>
              <a:rPr lang="zh-TW" altLang="zh-TW" sz="2000" b="1" dirty="0"/>
              <a:t>最大池化</a:t>
            </a:r>
            <a:r>
              <a:rPr lang="en-US" altLang="zh-TW" sz="2000" b="1" dirty="0"/>
              <a:t> (max pooling) </a:t>
            </a:r>
            <a:r>
              <a:rPr lang="zh-TW" altLang="zh-TW" sz="2000" dirty="0"/>
              <a:t>法，它</a:t>
            </a:r>
            <a:r>
              <a:rPr lang="zh-TW" altLang="zh-TW" sz="2000" b="1" dirty="0"/>
              <a:t>將輸入的影像劃分為若干個</a:t>
            </a:r>
            <a:r>
              <a:rPr lang="en-US" altLang="zh-TW" sz="2000" b="1" dirty="0"/>
              <a:t> 2</a:t>
            </a:r>
            <a:r>
              <a:rPr lang="en-US" altLang="zh-TW" sz="2000" b="1" dirty="0">
                <a:sym typeface="Symbol" pitchFamily="2" charset="2"/>
              </a:rPr>
              <a:t></a:t>
            </a:r>
            <a:r>
              <a:rPr lang="en-US" altLang="zh-TW" sz="2000" b="1" dirty="0"/>
              <a:t>2 </a:t>
            </a:r>
            <a:r>
              <a:rPr lang="zh-TW" altLang="zh-TW" sz="2000" b="1" dirty="0"/>
              <a:t>的矩形區域，對每個子區域輸出最大值。給定一個 </a:t>
            </a:r>
            <a:r>
              <a:rPr lang="en-US" altLang="zh-TW" sz="2000" b="1" i="1" dirty="0" err="1"/>
              <a:t>n</a:t>
            </a:r>
            <a:r>
              <a:rPr lang="en-US" altLang="zh-TW" sz="2000" b="1" dirty="0" err="1">
                <a:sym typeface="Symbol" pitchFamily="2" charset="2"/>
              </a:rPr>
              <a:t></a:t>
            </a:r>
            <a:r>
              <a:rPr lang="en-US" altLang="zh-TW" sz="2000" b="1" i="1" dirty="0" err="1"/>
              <a:t>n</a:t>
            </a:r>
            <a:r>
              <a:rPr lang="en-US" altLang="zh-TW" sz="2000" b="1" dirty="0"/>
              <a:t> </a:t>
            </a:r>
            <a:r>
              <a:rPr lang="zh-TW" altLang="zh-TW" sz="2000" b="1" dirty="0"/>
              <a:t>的二維陣列</a:t>
            </a:r>
            <a:r>
              <a:rPr lang="zh-TW" altLang="zh-TW" sz="2000" dirty="0"/>
              <a:t>，請</a:t>
            </a:r>
            <a:r>
              <a:rPr lang="zh-TW" altLang="zh-TW" sz="2000" b="1" dirty="0"/>
              <a:t>實作最大池化演算法並輸出池化後的結果。</a:t>
            </a:r>
          </a:p>
          <a:p>
            <a:endParaRPr lang="zh-TW" altLang="zh-TW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442949" y="5870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13641A-77C2-5F40-91F4-3979B0A9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49" y="1390650"/>
            <a:ext cx="2993851" cy="2362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3E9F72-E907-FB40-86AD-CFD2849B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332" y="587090"/>
            <a:ext cx="2993851" cy="377297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613644" y="696517"/>
                <a:ext cx="6642851" cy="120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r>
                  <a:rPr lang="zh-TW" altLang="zh-TW" sz="1600" dirty="0"/>
                  <a:t>第一行有</a:t>
                </a:r>
                <a:r>
                  <a:rPr lang="zh-TW" altLang="zh-TW" sz="1600" b="1" dirty="0"/>
                  <a:t>一個正整數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i="1" dirty="0"/>
                  <a:t>n</a:t>
                </a:r>
                <a:r>
                  <a:rPr lang="zh-TW" altLang="zh-TW" sz="1600" b="1" dirty="0"/>
                  <a:t>（</a:t>
                </a:r>
                <a:r>
                  <a:rPr lang="en-US" altLang="zh-TW" sz="1600" b="1" dirty="0"/>
                  <a:t>4</a:t>
                </a:r>
                <a:r>
                  <a:rPr lang="en-US" altLang="zh-TW" sz="1600" b="1" i="1" dirty="0"/>
                  <a:t>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n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</a:t>
                </a:r>
                <a:r>
                  <a:rPr lang="en-US" altLang="zh-TW" sz="1600" b="1" dirty="0"/>
                  <a:t>20</a:t>
                </a:r>
                <a:r>
                  <a:rPr lang="zh-TW" altLang="zh-TW" sz="1600" b="1" dirty="0"/>
                  <a:t>，</a:t>
                </a:r>
                <a:r>
                  <a:rPr lang="en-US" altLang="zh-TW" sz="1600" b="1" i="1" dirty="0"/>
                  <a:t>n</a:t>
                </a:r>
                <a:r>
                  <a:rPr lang="zh-TW" altLang="en-US" sz="1600" b="1" i="1" dirty="0"/>
                  <a:t> </a:t>
                </a:r>
                <a:r>
                  <a:rPr lang="zh-TW" altLang="zh-TW" sz="1600" b="1" dirty="0"/>
                  <a:t>為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dirty="0"/>
                  <a:t>2</a:t>
                </a:r>
                <a:r>
                  <a:rPr lang="zh-TW" altLang="en-US" sz="1600" b="1" dirty="0"/>
                  <a:t> </a:t>
                </a:r>
                <a:r>
                  <a:rPr lang="zh-TW" altLang="zh-TW" sz="1600" b="1" dirty="0"/>
                  <a:t>的倍數）</a:t>
                </a:r>
                <a:r>
                  <a:rPr lang="zh-TW" altLang="zh-TW" sz="1600" dirty="0"/>
                  <a:t>，代表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輸入影像邊長</a:t>
                </a:r>
                <a:r>
                  <a:rPr lang="zh-TW" altLang="zh-TW" sz="1600" dirty="0"/>
                  <a:t>。接下去</a:t>
                </a:r>
                <a:r>
                  <a:rPr lang="zh-TW" altLang="zh-TW" sz="1600" b="1" dirty="0"/>
                  <a:t>有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i="1" dirty="0"/>
                  <a:t>n</a:t>
                </a:r>
                <a:r>
                  <a:rPr lang="zh-TW" altLang="en-US" sz="1600" b="1" i="1" dirty="0"/>
                  <a:t> </a:t>
                </a:r>
                <a:r>
                  <a:rPr lang="zh-TW" altLang="zh-TW" sz="1600" b="1" dirty="0"/>
                  <a:t>行，每行各有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i="1" dirty="0"/>
                  <a:t>n</a:t>
                </a:r>
                <a:r>
                  <a:rPr lang="zh-TW" altLang="en-US" sz="1600" b="1" i="1" dirty="0"/>
                  <a:t> </a:t>
                </a:r>
                <a:r>
                  <a:rPr lang="zh-TW" altLang="zh-TW" sz="1600" b="1" dirty="0"/>
                  <a:t>個數字</a:t>
                </a:r>
                <a:r>
                  <a:rPr lang="zh-TW" altLang="zh-TW" sz="1600" dirty="0"/>
                  <a:t>，數字為</a:t>
                </a:r>
                <a:r>
                  <a:rPr lang="zh-TW" altLang="zh-TW" sz="1600" b="1" dirty="0"/>
                  <a:t>正整數（</a:t>
                </a:r>
                <a:r>
                  <a:rPr lang="en-US" altLang="zh-TW" sz="1600" b="1" dirty="0"/>
                  <a:t>0</a:t>
                </a:r>
                <a:r>
                  <a:rPr lang="en-US" altLang="zh-TW" sz="1600" b="1" i="1" dirty="0"/>
                  <a:t>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</a:t>
                </a:r>
                <a:r>
                  <a:rPr lang="zh-TW" altLang="zh-TW" sz="1600" b="1" dirty="0"/>
                  <a:t>數字範圍 </a:t>
                </a:r>
                <a:r>
                  <a:rPr lang="en-US" altLang="zh-TW" sz="1600" b="1" i="1" dirty="0">
                    <a:sym typeface="Symbol" pitchFamily="2" charset="2"/>
                  </a:rPr>
                  <a:t></a:t>
                </a:r>
                <a:r>
                  <a:rPr lang="en-US" altLang="zh-TW" sz="16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/>
                        </m:ctrlPr>
                      </m:sSupPr>
                      <m:e>
                        <m:r>
                          <a:rPr lang="en-US" altLang="zh-TW" sz="1600" b="1" i="1"/>
                          <m:t>𝟐</m:t>
                        </m:r>
                      </m:e>
                      <m:sup>
                        <m:r>
                          <a:rPr lang="en-US" altLang="zh-TW" sz="1600" b="1" i="1"/>
                          <m:t>𝟑𝟏</m:t>
                        </m:r>
                      </m:sup>
                    </m:sSup>
                    <m:r>
                      <a:rPr lang="en-US" altLang="zh-TW" sz="1600" b="1" i="1"/>
                      <m:t>−</m:t>
                    </m:r>
                    <m:r>
                      <a:rPr lang="en-US" altLang="zh-TW" sz="1600" b="1" i="1"/>
                      <m:t>𝟏</m:t>
                    </m:r>
                  </m:oMath>
                </a14:m>
                <a:r>
                  <a:rPr lang="zh-TW" altLang="zh-TW" sz="1600" b="1" dirty="0"/>
                  <a:t>）</a:t>
                </a:r>
                <a:r>
                  <a:rPr lang="zh-TW" altLang="zh-TW" sz="1600" dirty="0"/>
                  <a:t>，以空白隔開，代表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影像陣列中的資料值</a:t>
                </a:r>
                <a:r>
                  <a:rPr lang="zh-TW" altLang="zh-TW" sz="1600" dirty="0"/>
                  <a:t>。</a:t>
                </a:r>
                <a:r>
                  <a:rPr lang="zh-TW" altLang="zh-TW" sz="2000" dirty="0">
                    <a:effectLst/>
                  </a:rPr>
                  <a:t> </a:t>
                </a:r>
                <a:endParaRPr lang="zh-TW" altLang="zh-TW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4" y="696517"/>
                <a:ext cx="6642851" cy="1205908"/>
              </a:xfrm>
              <a:prstGeom prst="rect">
                <a:avLst/>
              </a:prstGeom>
              <a:blipFill>
                <a:blip r:embed="rId3"/>
                <a:stretch>
                  <a:fillRect l="-954" t="-2083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613644" y="1887891"/>
            <a:ext cx="67856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輸出</a:t>
            </a:r>
            <a:r>
              <a:rPr lang="zh-TW" altLang="zh-TW" sz="1600" b="1" dirty="0">
                <a:solidFill>
                  <a:srgbClr val="FF0000"/>
                </a:solidFill>
              </a:rPr>
              <a:t>經</a:t>
            </a:r>
            <a:r>
              <a:rPr lang="zh-TW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</a:rPr>
              <a:t>2x2 Max Pooling </a:t>
            </a:r>
            <a:r>
              <a:rPr lang="zh-TW" altLang="zh-TW" sz="1600" b="1" dirty="0">
                <a:solidFill>
                  <a:srgbClr val="FF0000"/>
                </a:solidFill>
              </a:rPr>
              <a:t>後的結果</a:t>
            </a:r>
            <a:r>
              <a:rPr lang="zh-TW" altLang="zh-TW" dirty="0"/>
              <a:t>。</a:t>
            </a:r>
            <a:r>
              <a:rPr lang="zh-TW" altLang="zh-TW" sz="1800" dirty="0"/>
              <a:t> 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54210"/>
              </p:ext>
            </p:extLst>
          </p:nvPr>
        </p:nvGraphicFramePr>
        <p:xfrm>
          <a:off x="1745270" y="2834606"/>
          <a:ext cx="2868066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45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3184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12   20 30   0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8   12   2   0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34   70 37   4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112 100 25 12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20 30 </a:t>
                      </a:r>
                      <a:endParaRPr lang="en-US" altLang="zh-TW" sz="1800" b="1" i="0" u="none" strike="noStrike" kern="100" cap="non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112 37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67121C3B-0659-8447-8788-2583042E99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11" y="2951101"/>
            <a:ext cx="3233057" cy="13160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FC05628-A1DB-EA46-AD6C-38B81463076A}"/>
              </a:ext>
            </a:extLst>
          </p:cNvPr>
          <p:cNvSpPr/>
          <p:nvPr/>
        </p:nvSpPr>
        <p:spPr>
          <a:xfrm>
            <a:off x="5832796" y="2602559"/>
            <a:ext cx="1810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最大池化示意圖</a:t>
            </a:r>
            <a:endParaRPr lang="zh-TW" altLang="zh-TW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4E1514-1CCE-E24E-8591-B572088734EB}"/>
              </a:ext>
            </a:extLst>
          </p:cNvPr>
          <p:cNvSpPr/>
          <p:nvPr/>
        </p:nvSpPr>
        <p:spPr>
          <a:xfrm>
            <a:off x="2991365" y="4267166"/>
            <a:ext cx="58129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ctr"/>
            <a:r>
              <a:rPr lang="zh-TW" altLang="zh-TW" sz="1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圖片來源：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https://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embarc.org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embarc_mli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/doc/build/html/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MLI_kernels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49" charset="-120"/>
                <a:cs typeface="新細明體" panose="02020500000000000000" pitchFamily="18" charset="-120"/>
              </a:rPr>
              <a:t>pooling_max.html</a:t>
            </a:r>
            <a:endParaRPr lang="zh-TW" altLang="zh-TW" sz="1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陣列應用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讀入影像陣列資料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迴圈應用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執行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4000" b="1" dirty="0"/>
              <a:t>應用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378479" y="4197388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Freepik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57523" y="2827100"/>
            <a:ext cx="2646878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讀入影像陣列資料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92BE72-95CD-F145-B803-28DF89E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96" y="128587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95816"/>
            <a:ext cx="6266082" cy="97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讀入影像陣列資料：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CN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邊長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57188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影像於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二維陣列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Image[25][25]</a:t>
            </a:r>
            <a:endParaRPr lang="en-US" altLang="zh-TW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zh-CN" altLang="en-US" sz="2400" b="1" dirty="0"/>
              <a:t>陣列</a:t>
            </a:r>
            <a:r>
              <a:rPr lang="zh-TW" altLang="en-US" sz="2400" b="1" dirty="0"/>
              <a:t>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966F8F-1500-744A-A089-73DC5270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6" y="2553173"/>
            <a:ext cx="2812017" cy="184737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77799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7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817084" y="2316400"/>
            <a:ext cx="223651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迴圈應用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378479" y="4197388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Becris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57523" y="2827100"/>
            <a:ext cx="2685351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9AF7AB-A455-4D4B-9A35-F0AB3E1C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46" y="134649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69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95848"/>
              </p:ext>
            </p:extLst>
          </p:nvPr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1593"/>
              </p:ext>
            </p:extLst>
          </p:nvPr>
        </p:nvGraphicFramePr>
        <p:xfrm>
          <a:off x="3571752" y="2816181"/>
          <a:ext cx="1753084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876542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876542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 , j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i</a:t>
                      </a:r>
                      <a:r>
                        <a:rPr lang="en-US" altLang="zh-TW" b="1" dirty="0"/>
                        <a:t>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139277" y="231375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743933" y="2499382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BC39A-301F-4741-B568-D4B834688E7D}"/>
              </a:ext>
            </a:extLst>
          </p:cNvPr>
          <p:cNvSpPr/>
          <p:nvPr/>
        </p:nvSpPr>
        <p:spPr>
          <a:xfrm>
            <a:off x="3571752" y="2816181"/>
            <a:ext cx="876542" cy="55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C18D5-5786-2D42-B04C-4F70CEC2DB33}"/>
              </a:ext>
            </a:extLst>
          </p:cNvPr>
          <p:cNvSpPr/>
          <p:nvPr/>
        </p:nvSpPr>
        <p:spPr>
          <a:xfrm>
            <a:off x="1459609" y="2571751"/>
            <a:ext cx="499820" cy="411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075789" y="2090049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dirty="0">
                <a:latin typeface="Cambria Math" panose="02040503050406030204" pitchFamily="18" charset="0"/>
              </a:rPr>
              <a:t>12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597EEA-B894-DA4E-91BF-9123E2F1F741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373C44-3E37-1343-90D9-EDD05F16871E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5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Max Pooling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檢查每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區域，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紀錄最大值        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907BC08E-1585-334B-99BC-3C572B3E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4" y="1452502"/>
            <a:ext cx="2750766" cy="29174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6ED4F-29C9-D74E-A2BB-9974DBEB8095}"/>
              </a:ext>
            </a:extLst>
          </p:cNvPr>
          <p:cNvGraphicFramePr>
            <a:graphicFrameLocks noGrp="1"/>
          </p:cNvGraphicFramePr>
          <p:nvPr/>
        </p:nvGraphicFramePr>
        <p:xfrm>
          <a:off x="1444643" y="2571750"/>
          <a:ext cx="2053964" cy="160625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13491">
                  <a:extLst>
                    <a:ext uri="{9D8B030D-6E8A-4147-A177-3AD203B41FA5}">
                      <a16:colId xmlns:a16="http://schemas.microsoft.com/office/drawing/2014/main" val="2958889235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570042238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583971787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1040927659"/>
                    </a:ext>
                  </a:extLst>
                </a:gridCol>
              </a:tblGrid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90512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45106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75723"/>
                  </a:ext>
                </a:extLst>
              </a:tr>
              <a:tr h="401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56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E8C3E-FC33-304B-A83B-DF7354308A5E}"/>
              </a:ext>
            </a:extLst>
          </p:cNvPr>
          <p:cNvGraphicFramePr>
            <a:graphicFrameLocks noGrp="1"/>
          </p:cNvGraphicFramePr>
          <p:nvPr/>
        </p:nvGraphicFramePr>
        <p:xfrm>
          <a:off x="3571752" y="2816181"/>
          <a:ext cx="1753084" cy="111739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876542">
                  <a:extLst>
                    <a:ext uri="{9D8B030D-6E8A-4147-A177-3AD203B41FA5}">
                      <a16:colId xmlns:a16="http://schemas.microsoft.com/office/drawing/2014/main" val="2689410861"/>
                    </a:ext>
                  </a:extLst>
                </a:gridCol>
                <a:gridCol w="876542">
                  <a:extLst>
                    <a:ext uri="{9D8B030D-6E8A-4147-A177-3AD203B41FA5}">
                      <a16:colId xmlns:a16="http://schemas.microsoft.com/office/drawing/2014/main" val="2722043129"/>
                    </a:ext>
                  </a:extLst>
                </a:gridCol>
              </a:tblGrid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 , j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i</a:t>
                      </a:r>
                      <a:r>
                        <a:rPr lang="en-US" altLang="zh-TW" b="1" dirty="0"/>
                        <a:t>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0513"/>
                  </a:ext>
                </a:extLst>
              </a:tr>
              <a:tr h="558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i+1 , j+1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033"/>
                  </a:ext>
                </a:extLst>
              </a:tr>
            </a:tbl>
          </a:graphicData>
        </a:graphic>
      </p:graphicFrame>
      <p:sp>
        <p:nvSpPr>
          <p:cNvPr id="9" name="向右箭號 8">
            <a:extLst>
              <a:ext uri="{FF2B5EF4-FFF2-40B4-BE49-F238E27FC236}">
                <a16:creationId xmlns:a16="http://schemas.microsoft.com/office/drawing/2014/main" id="{35B3CDD9-38E4-894A-86BE-66A196EA551B}"/>
              </a:ext>
            </a:extLst>
          </p:cNvPr>
          <p:cNvSpPr/>
          <p:nvPr/>
        </p:nvSpPr>
        <p:spPr>
          <a:xfrm rot="2807647">
            <a:off x="1139277" y="2313758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BA685532-5E7F-9A43-AF73-61F4F3415729}"/>
              </a:ext>
            </a:extLst>
          </p:cNvPr>
          <p:cNvSpPr/>
          <p:nvPr/>
        </p:nvSpPr>
        <p:spPr>
          <a:xfrm>
            <a:off x="5803720" y="2816181"/>
            <a:ext cx="348343" cy="229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BC39A-301F-4741-B568-D4B834688E7D}"/>
              </a:ext>
            </a:extLst>
          </p:cNvPr>
          <p:cNvSpPr/>
          <p:nvPr/>
        </p:nvSpPr>
        <p:spPr>
          <a:xfrm>
            <a:off x="4448294" y="2816181"/>
            <a:ext cx="876542" cy="5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C18D5-5786-2D42-B04C-4F70CEC2DB33}"/>
              </a:ext>
            </a:extLst>
          </p:cNvPr>
          <p:cNvSpPr/>
          <p:nvPr/>
        </p:nvSpPr>
        <p:spPr>
          <a:xfrm>
            <a:off x="1971805" y="2561087"/>
            <a:ext cx="499820" cy="411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B7461-D0C7-024E-B3D0-DD22EB44B9FE}"/>
              </a:ext>
            </a:extLst>
          </p:cNvPr>
          <p:cNvSpPr/>
          <p:nvPr/>
        </p:nvSpPr>
        <p:spPr>
          <a:xfrm>
            <a:off x="2075789" y="2090049"/>
            <a:ext cx="318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mbria Math" panose="02040503050406030204" pitchFamily="18" charset="0"/>
              </a:rPr>
              <a:t>Max</a:t>
            </a:r>
            <a:r>
              <a:rPr lang="zh-TW" altLang="en-US" sz="1600" dirty="0">
                <a:latin typeface="Cambria Math" panose="02040503050406030204" pitchFamily="18" charset="0"/>
              </a:rPr>
              <a:t>＝</a:t>
            </a:r>
            <a:r>
              <a:rPr lang="en-US" altLang="zh-TW" sz="1600" b="1" dirty="0">
                <a:solidFill>
                  <a:srgbClr val="FF0000"/>
                </a:solidFill>
                <a:latin typeface="Cambria Math" panose="02040503050406030204" pitchFamily="18" charset="0"/>
              </a:rPr>
              <a:t>20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AF7A7-EA3D-644F-BEAB-0FA369DBD287}"/>
              </a:ext>
            </a:extLst>
          </p:cNvPr>
          <p:cNvSpPr txBox="1"/>
          <p:nvPr/>
        </p:nvSpPr>
        <p:spPr>
          <a:xfrm>
            <a:off x="827467" y="3165898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 err="1"/>
              <a:t>i</a:t>
            </a:r>
            <a:endParaRPr kumimoji="1" lang="zh-TW" altLang="en-US" sz="1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28EFBB-DC05-E242-BB7C-BDC96E8C6087}"/>
              </a:ext>
            </a:extLst>
          </p:cNvPr>
          <p:cNvSpPr txBox="1"/>
          <p:nvPr/>
        </p:nvSpPr>
        <p:spPr>
          <a:xfrm>
            <a:off x="2330110" y="4208423"/>
            <a:ext cx="2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b="1" dirty="0"/>
              <a:t>j</a:t>
            </a:r>
            <a:endParaRPr kumimoji="1"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187346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1036</Words>
  <Application>Microsoft Macintosh PowerPoint</Application>
  <PresentationFormat>如螢幕大小 (16:9)</PresentationFormat>
  <Paragraphs>362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微軟正黑體</vt:lpstr>
      <vt:lpstr>新細明體</vt:lpstr>
      <vt:lpstr>Oswald</vt:lpstr>
      <vt:lpstr>Tinos</vt:lpstr>
      <vt:lpstr>Arial</vt:lpstr>
      <vt:lpstr>Cambria Math</vt:lpstr>
      <vt:lpstr>Times New Roman</vt:lpstr>
      <vt:lpstr>Wingdings</vt:lpstr>
      <vt:lpstr>Quintus template</vt:lpstr>
      <vt:lpstr>TOI推廣計畫 解題-卷積神經網路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142</cp:revision>
  <cp:lastPrinted>2019-04-18T16:54:53Z</cp:lastPrinted>
  <dcterms:modified xsi:type="dcterms:W3CDTF">2019-12-21T14:38:57Z</dcterms:modified>
</cp:coreProperties>
</file>