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82" r:id="rId6"/>
    <p:sldId id="274" r:id="rId7"/>
    <p:sldId id="289" r:id="rId8"/>
    <p:sldId id="290" r:id="rId9"/>
    <p:sldId id="291" r:id="rId10"/>
    <p:sldId id="292" r:id="rId11"/>
    <p:sldId id="293" r:id="rId12"/>
    <p:sldId id="294" r:id="rId13"/>
    <p:sldId id="28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82"/>
            <p14:sldId id="274"/>
            <p14:sldId id="289"/>
            <p14:sldId id="290"/>
            <p14:sldId id="291"/>
            <p14:sldId id="292"/>
            <p14:sldId id="293"/>
            <p14:sldId id="29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資工系的浪漫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23245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</a:t>
            </a:r>
            <a:r>
              <a:rPr lang="zh-TW" altLang="en-US" dirty="0"/>
              <a:t>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397EB9-81AA-4CC0-B00B-33C43E6C1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787" y="1049263"/>
            <a:ext cx="2868990" cy="2868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48362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660224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7 % 2 = 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6602249" y="3611178"/>
            <a:ext cx="1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7/2 = </a:t>
            </a:r>
            <a:r>
              <a:rPr lang="en-US" altLang="zh-TW" sz="1600" b="1" dirty="0"/>
              <a:t>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5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61808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705944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3 % 2 = 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7059449" y="3611178"/>
            <a:ext cx="1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3/2 = </a:t>
            </a:r>
            <a:r>
              <a:rPr lang="en-US" altLang="zh-TW" sz="1600" b="1" dirty="0"/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3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372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724994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1 % 2 = 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7249949" y="3611178"/>
            <a:ext cx="121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1/2 = </a:t>
            </a:r>
            <a:r>
              <a:rPr lang="en-US" altLang="zh-TW" sz="1600" b="1" dirty="0"/>
              <a:t>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A26567D-B57B-40BD-9E7C-CB848A34387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193926" y="3949732"/>
            <a:ext cx="65273" cy="24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72A9C4-B2D0-4FDB-9A46-3A348ED28930}"/>
              </a:ext>
            </a:extLst>
          </p:cNvPr>
          <p:cNvSpPr txBox="1"/>
          <p:nvPr/>
        </p:nvSpPr>
        <p:spPr>
          <a:xfrm>
            <a:off x="7762012" y="4198660"/>
            <a:ext cx="86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ending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6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91B0E2-589A-41D6-A440-532D5E928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323FCE-E9C3-4823-ABAC-A7240FA8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92" y="144522"/>
            <a:ext cx="3756228" cy="4678938"/>
          </a:xfrm>
          <a:prstGeom prst="rect">
            <a:avLst/>
          </a:prstGeom>
        </p:spPr>
      </p:pic>
      <p:sp>
        <p:nvSpPr>
          <p:cNvPr id="6" name="Shape 61">
            <a:extLst>
              <a:ext uri="{FF2B5EF4-FFF2-40B4-BE49-F238E27FC236}">
                <a16:creationId xmlns:a16="http://schemas.microsoft.com/office/drawing/2014/main" id="{502F7912-1B1E-4335-886A-A9139F7F8DB5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3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996475" y="1605322"/>
            <a:ext cx="607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　　</a:t>
            </a:r>
            <a:r>
              <a:rPr lang="zh-TW" altLang="en-US" sz="1800" u="sng" dirty="0"/>
              <a:t>浩哥</a:t>
            </a:r>
            <a:r>
              <a:rPr lang="zh-TW" altLang="en-US" sz="1800" dirty="0"/>
              <a:t>是一位資工系的宅宅，興趣是看動漫。生性害羞又不善與人交際的他暗戀著班上的</a:t>
            </a:r>
            <a:r>
              <a:rPr lang="zh-TW" altLang="en-US" sz="1800" u="sng" dirty="0"/>
              <a:t>小云</a:t>
            </a:r>
            <a:r>
              <a:rPr lang="zh-TW" altLang="en-US" sz="1800" dirty="0"/>
              <a:t>許久，就在今天，他決定鼓起勇氣告白！但平鋪直敘地寫著「我喜歡你」的情書實在太令人難為情了，於是</a:t>
            </a:r>
            <a:r>
              <a:rPr lang="zh-TW" altLang="en-US" sz="1800" u="sng" dirty="0"/>
              <a:t>浩哥</a:t>
            </a:r>
            <a:r>
              <a:rPr lang="zh-TW" altLang="en-US" sz="1800" dirty="0"/>
              <a:t>發明了一種密碼圖形，將多個數字分別</a:t>
            </a:r>
            <a:r>
              <a:rPr lang="zh-TW" altLang="en-US" sz="1800" b="1" dirty="0"/>
              <a:t>轉為二進位</a:t>
            </a:r>
            <a:r>
              <a:rPr lang="zh-TW" altLang="en-US" sz="1800" dirty="0"/>
              <a:t>後組合在一起便可解密浩哥想傳達的訊息，請你幫助</a:t>
            </a:r>
            <a:r>
              <a:rPr lang="zh-TW" altLang="en-US" sz="1800" u="sng" dirty="0"/>
              <a:t>小云</a:t>
            </a:r>
            <a:r>
              <a:rPr lang="zh-TW" altLang="en-US" sz="1800" dirty="0"/>
              <a:t>同學接收到浩哥的心意！</a:t>
            </a:r>
            <a:endParaRPr lang="zh-TW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23314" y="681713"/>
                <a:ext cx="6642851" cy="115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r>
                  <a:rPr lang="zh-TW" altLang="en-US" sz="1600" dirty="0"/>
                  <a:t>第一行輸入兩個正整數</a:t>
                </a:r>
                <a:r>
                  <a:rPr lang="en-US" altLang="zh-TW" sz="1600" b="1" i="1" dirty="0">
                    <a:solidFill>
                      <a:schemeClr val="accent2"/>
                    </a:solidFill>
                  </a:rPr>
                  <a:t>N</a:t>
                </a:r>
                <a:r>
                  <a:rPr lang="zh-TW" altLang="en-US" sz="1600" dirty="0"/>
                  <a:t>、</a:t>
                </a:r>
                <a:r>
                  <a:rPr lang="en-US" altLang="zh-TW" sz="1600" b="1" i="1" dirty="0">
                    <a:solidFill>
                      <a:schemeClr val="accent5"/>
                    </a:solidFill>
                  </a:rPr>
                  <a:t>M</a:t>
                </a:r>
                <a:r>
                  <a:rPr lang="en-US" altLang="zh-TW" sz="1600" i="1" dirty="0"/>
                  <a:t> </a:t>
                </a:r>
                <a:r>
                  <a:rPr lang="en-US" altLang="zh-TW" sz="1600" dirty="0"/>
                  <a:t>(2 ≤ </a:t>
                </a:r>
                <a:r>
                  <a:rPr lang="en-US" altLang="zh-TW" sz="1600" i="1" dirty="0"/>
                  <a:t>N</a:t>
                </a:r>
                <a:r>
                  <a:rPr lang="zh-TW" altLang="en-US" sz="1600" dirty="0"/>
                  <a:t>、</a:t>
                </a:r>
                <a:r>
                  <a:rPr lang="en-US" altLang="zh-TW" sz="1600" i="1" dirty="0"/>
                  <a:t>M </a:t>
                </a:r>
                <a:r>
                  <a:rPr lang="zh-TW" altLang="en-US" sz="1600" dirty="0"/>
                  <a:t>≤ </a:t>
                </a:r>
                <a:r>
                  <a:rPr lang="en-US" altLang="zh-TW" sz="1600" dirty="0"/>
                  <a:t>62) </a:t>
                </a:r>
                <a:r>
                  <a:rPr lang="zh-TW" altLang="en-US" sz="1600" dirty="0"/>
                  <a:t>分別代表圖形的高與寬，</a:t>
                </a:r>
                <a:endParaRPr lang="en-US" altLang="zh-TW" sz="1600" dirty="0"/>
              </a:p>
              <a:p>
                <a:r>
                  <a:rPr lang="zh-TW" altLang="en-US" sz="1600" dirty="0"/>
                  <a:t>第二行輸入一個字元</a:t>
                </a:r>
                <a:r>
                  <a:rPr lang="en-US" altLang="zh-TW" sz="1600" i="1" dirty="0">
                    <a:solidFill>
                      <a:srgbClr val="00B050"/>
                    </a:solidFill>
                  </a:rPr>
                  <a:t>C</a:t>
                </a:r>
                <a:r>
                  <a:rPr lang="zh-TW" altLang="en-US" sz="1600" dirty="0"/>
                  <a:t>。</a:t>
                </a:r>
                <a:endParaRPr lang="en-US" altLang="zh-TW" sz="1600" dirty="0"/>
              </a:p>
              <a:p>
                <a:r>
                  <a:rPr lang="zh-TW" altLang="en-US" sz="1600" dirty="0"/>
                  <a:t>接下來有</a:t>
                </a:r>
                <a:r>
                  <a:rPr lang="en-US" altLang="zh-TW" sz="1600" i="1" dirty="0"/>
                  <a:t>N </a:t>
                </a:r>
                <a:r>
                  <a:rPr lang="zh-TW" altLang="en-US" sz="1600" dirty="0"/>
                  <a:t>行，每 </a:t>
                </a:r>
                <a:r>
                  <a:rPr lang="en-US" altLang="zh-TW" sz="1600" i="1" dirty="0" err="1"/>
                  <a:t>i</a:t>
                </a:r>
                <a:r>
                  <a:rPr lang="en-US" altLang="zh-TW" sz="1600" i="1" dirty="0"/>
                  <a:t> </a:t>
                </a:r>
                <a:r>
                  <a:rPr lang="zh-TW" altLang="en-US" sz="1600" dirty="0"/>
                  <a:t>行有一個正整數</a:t>
                </a:r>
                <a:r>
                  <a:rPr lang="en-US" altLang="zh-TW" sz="1600" i="1" dirty="0"/>
                  <a:t>Si </a:t>
                </a:r>
                <a:r>
                  <a:rPr lang="en-US" altLang="zh-TW" sz="1600" dirty="0"/>
                  <a:t>(0 ≤ </a:t>
                </a:r>
                <a:r>
                  <a:rPr lang="en-US" altLang="zh-TW" sz="1600" i="1" dirty="0"/>
                  <a:t>S </a:t>
                </a:r>
                <a:r>
                  <a:rPr lang="en-US" altLang="zh-TW" sz="1600" dirty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TW" sz="1600" dirty="0"/>
                  <a:t>-1 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1 ≤ </a:t>
                </a:r>
                <a:r>
                  <a:rPr lang="en-US" altLang="zh-TW" i="1" dirty="0" err="1"/>
                  <a:t>i</a:t>
                </a:r>
                <a:r>
                  <a:rPr lang="en-US" altLang="zh-TW" i="1" dirty="0"/>
                  <a:t>  </a:t>
                </a:r>
                <a:r>
                  <a:rPr lang="en-US" altLang="zh-TW" dirty="0"/>
                  <a:t>≤ </a:t>
                </a:r>
                <a:r>
                  <a:rPr lang="en-US" altLang="zh-TW" i="1" dirty="0"/>
                  <a:t>N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 。</a:t>
                </a:r>
                <a:endParaRPr lang="zh-TW" altLang="zh-TW" sz="16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4" y="681713"/>
                <a:ext cx="6642851" cy="1159869"/>
              </a:xfrm>
              <a:prstGeom prst="rect">
                <a:avLst/>
              </a:prstGeom>
              <a:blipFill>
                <a:blip r:embed="rId3"/>
                <a:stretch>
                  <a:fillRect l="-917" t="-3158"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23314" y="1973016"/>
                <a:ext cx="3131566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輸出格式</a:t>
                </a:r>
              </a:p>
              <a:p>
                <a:r>
                  <a:rPr lang="zh-TW" altLang="en-US" sz="1600" dirty="0"/>
                  <a:t>將每個密碼數值</a:t>
                </a:r>
                <a:r>
                  <a:rPr lang="en-US" altLang="zh-TW" sz="1600" i="1" dirty="0"/>
                  <a:t>Si </a:t>
                </a:r>
                <a:r>
                  <a:rPr lang="zh-TW" altLang="en-US" sz="1600" dirty="0"/>
                  <a:t>轉換為</a:t>
                </a:r>
                <a:r>
                  <a:rPr lang="zh-TW" altLang="en-US" sz="1600" b="1" dirty="0">
                    <a:solidFill>
                      <a:srgbClr val="FF0000"/>
                    </a:solidFill>
                  </a:rPr>
                  <a:t>二進位</a:t>
                </a:r>
                <a:r>
                  <a:rPr lang="zh-TW" altLang="en-US" sz="1600" dirty="0"/>
                  <a:t>，在此二進位中若為</a:t>
                </a:r>
                <a:r>
                  <a:rPr lang="en-US" altLang="zh-TW" sz="1600" b="1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sz="1600" dirty="0"/>
                  <a:t> </a:t>
                </a:r>
                <a:r>
                  <a:rPr lang="zh-TW" altLang="en-US" sz="1600" dirty="0"/>
                  <a:t>便輸出「</a:t>
                </a:r>
                <a:r>
                  <a:rPr lang="en-US" altLang="zh-TW" sz="1600" b="1" dirty="0">
                    <a:solidFill>
                      <a:srgbClr val="00B0F0"/>
                    </a:solidFill>
                  </a:rPr>
                  <a:t>.</a:t>
                </a:r>
                <a:r>
                  <a:rPr lang="zh-TW" altLang="en-US" sz="1600" dirty="0"/>
                  <a:t>」，若為</a:t>
                </a:r>
                <a:r>
                  <a:rPr lang="en-US" altLang="zh-TW" sz="16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TW" sz="1600" dirty="0"/>
                  <a:t> </a:t>
                </a:r>
                <a:r>
                  <a:rPr lang="zh-TW" altLang="en-US" sz="1600" dirty="0"/>
                  <a:t>則輸出</a:t>
                </a:r>
                <a:r>
                  <a:rPr lang="zh-TW" altLang="en-US" sz="1600" b="1" dirty="0">
                    <a:solidFill>
                      <a:srgbClr val="00B050"/>
                    </a:solidFill>
                  </a:rPr>
                  <a:t>符號</a:t>
                </a:r>
                <a:r>
                  <a:rPr lang="en-US" altLang="zh-TW" sz="1600" b="1" i="1" dirty="0">
                    <a:solidFill>
                      <a:srgbClr val="00B050"/>
                    </a:solidFill>
                  </a:rPr>
                  <a:t>C</a:t>
                </a:r>
                <a:r>
                  <a:rPr lang="zh-TW" altLang="en-US" sz="1600" dirty="0"/>
                  <a:t>，每兩個字元間以一個空白區隔。每個數值</a:t>
                </a:r>
                <a:r>
                  <a:rPr lang="en-US" altLang="zh-TW" sz="1600" i="1" dirty="0"/>
                  <a:t>Si </a:t>
                </a:r>
                <a:r>
                  <a:rPr lang="zh-TW" altLang="en-US" sz="1600" dirty="0"/>
                  <a:t>會對應一行輸出，該行連同空白字元共有 </a:t>
                </a:r>
                <a:r>
                  <a:rPr lang="en-US" altLang="zh-TW" sz="1600" dirty="0"/>
                  <a:t>(2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1600" i="1" dirty="0"/>
                  <a:t>M</a:t>
                </a:r>
                <a:r>
                  <a:rPr lang="en-US" altLang="zh-TW" sz="1600" dirty="0"/>
                  <a:t>) </a:t>
                </a:r>
                <a:r>
                  <a:rPr lang="zh-TW" altLang="en-US" sz="1600" dirty="0"/>
                  <a:t>個字元。解密 </a:t>
                </a:r>
                <a:r>
                  <a:rPr lang="en-US" altLang="zh-TW" sz="1600" i="1" dirty="0"/>
                  <a:t>S</a:t>
                </a:r>
                <a:r>
                  <a:rPr lang="en-US" altLang="zh-TW" sz="1600" dirty="0"/>
                  <a:t>1, </a:t>
                </a:r>
                <a:r>
                  <a:rPr lang="en-US" altLang="zh-TW" sz="1600" i="1" dirty="0"/>
                  <a:t>S</a:t>
                </a:r>
                <a:r>
                  <a:rPr lang="en-US" altLang="zh-TW" sz="1600" dirty="0"/>
                  <a:t>2, …, </a:t>
                </a:r>
                <a:r>
                  <a:rPr lang="en-US" altLang="zh-TW" sz="1600" i="1" dirty="0"/>
                  <a:t>SN </a:t>
                </a:r>
                <a:r>
                  <a:rPr lang="zh-TW" altLang="en-US" sz="1600" dirty="0"/>
                  <a:t>後，會得到一個 （只看</a:t>
                </a:r>
                <a:r>
                  <a:rPr lang="zh-TW" altLang="en-US" sz="1600" b="1" dirty="0">
                    <a:solidFill>
                      <a:srgbClr val="00B0F0"/>
                    </a:solidFill>
                  </a:rPr>
                  <a:t>字元 </a:t>
                </a:r>
                <a:r>
                  <a:rPr lang="en-US" altLang="zh-TW" sz="1600" b="1" dirty="0">
                    <a:solidFill>
                      <a:srgbClr val="00B0F0"/>
                    </a:solidFill>
                  </a:rPr>
                  <a:t>. </a:t>
                </a:r>
                <a:r>
                  <a:rPr lang="zh-TW" altLang="en-US" sz="1600" dirty="0"/>
                  <a:t>和</a:t>
                </a:r>
                <a:r>
                  <a:rPr lang="zh-TW" altLang="en-US" sz="1600" b="1" dirty="0">
                    <a:solidFill>
                      <a:srgbClr val="00B050"/>
                    </a:solidFill>
                  </a:rPr>
                  <a:t>符號</a:t>
                </a:r>
                <a:r>
                  <a:rPr lang="en-US" altLang="zh-TW" sz="1600" b="1" i="1" dirty="0">
                    <a:solidFill>
                      <a:srgbClr val="00B050"/>
                    </a:solidFill>
                  </a:rPr>
                  <a:t>C</a:t>
                </a:r>
                <a:r>
                  <a:rPr lang="zh-TW" altLang="en-US" sz="1600" dirty="0"/>
                  <a:t>）的圖形。</a:t>
                </a:r>
                <a:endParaRPr lang="zh-TW" altLang="zh-TW" sz="1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4" y="1973016"/>
                <a:ext cx="3131566" cy="2369880"/>
              </a:xfrm>
              <a:prstGeom prst="rect">
                <a:avLst/>
              </a:prstGeom>
              <a:blipFill>
                <a:blip r:embed="rId4"/>
                <a:stretch>
                  <a:fillRect l="-1946" t="-1546" r="-5253" b="-2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77704"/>
              </p:ext>
            </p:extLst>
          </p:nvPr>
        </p:nvGraphicFramePr>
        <p:xfrm>
          <a:off x="5444935" y="1993448"/>
          <a:ext cx="2821230" cy="23774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05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</a:t>
                      </a:r>
                      <a:r>
                        <a:rPr lang="en-US" altLang="zh-TW" sz="1400" b="0" i="0" u="none" strike="noStrike" cap="none" baseline="0" dirty="0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  <a:p>
                      <a:r>
                        <a:rPr lang="en-US" altLang="zh-TW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6D9095F-9FCB-4906-900D-ACF72731A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045" y="2256316"/>
            <a:ext cx="1615440" cy="20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型態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3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二進位轉換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893956" y="421721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long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long</a:t>
            </a:r>
            <a:r>
              <a:rPr kumimoji="1" lang="zh-TW" altLang="en-US" sz="2400" dirty="0"/>
              <a:t>型態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D31B3B9-4989-440B-9A6C-B669274F4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949033"/>
                  </p:ext>
                </p:extLst>
              </p:nvPr>
            </p:nvGraphicFramePr>
            <p:xfrm>
              <a:off x="1556175" y="1617264"/>
              <a:ext cx="6827520" cy="1738034"/>
            </p:xfrm>
            <a:graphic>
              <a:graphicData uri="http://schemas.openxmlformats.org/drawingml/2006/table">
                <a:tbl>
                  <a:tblPr firstRow="1" bandRow="1">
                    <a:tableStyleId>{94D8F710-FA4E-40ED-AFA7-559E44A3C38B}</a:tableStyleId>
                  </a:tblPr>
                  <a:tblGrid>
                    <a:gridCol w="1150620">
                      <a:extLst>
                        <a:ext uri="{9D8B030D-6E8A-4147-A177-3AD203B41FA5}">
                          <a16:colId xmlns:a16="http://schemas.microsoft.com/office/drawing/2014/main" val="3102375706"/>
                        </a:ext>
                      </a:extLst>
                    </a:gridCol>
                    <a:gridCol w="784860">
                      <a:extLst>
                        <a:ext uri="{9D8B030D-6E8A-4147-A177-3AD203B41FA5}">
                          <a16:colId xmlns:a16="http://schemas.microsoft.com/office/drawing/2014/main" val="3738669793"/>
                        </a:ext>
                      </a:extLst>
                    </a:gridCol>
                    <a:gridCol w="4892040">
                      <a:extLst>
                        <a:ext uri="{9D8B030D-6E8A-4147-A177-3AD203B41FA5}">
                          <a16:colId xmlns:a16="http://schemas.microsoft.com/office/drawing/2014/main" val="1203666394"/>
                        </a:ext>
                      </a:extLst>
                    </a:gridCol>
                  </a:tblGrid>
                  <a:tr h="356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類型名稱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位元數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值的範圍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927069"/>
                      </a:ext>
                    </a:extLst>
                  </a:tr>
                  <a:tr h="665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int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-2,147,483,648 </a:t>
                          </a:r>
                          <a:r>
                            <a:rPr lang="zh-TW" altLang="en-US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至 </a:t>
                          </a:r>
                          <a:r>
                            <a:rPr lang="en-US" altLang="zh-TW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2,147,483,647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p>
                                </m:sSup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~(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p>
                                </m:sSup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739078"/>
                      </a:ext>
                    </a:extLst>
                  </a:tr>
                  <a:tr h="7159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long </a:t>
                          </a:r>
                          <a:r>
                            <a:rPr lang="en-US" altLang="zh-TW" dirty="0" err="1"/>
                            <a:t>long</a:t>
                          </a:r>
                          <a:r>
                            <a:rPr lang="en-US" altLang="zh-TW" dirty="0"/>
                            <a:t> int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8</a:t>
                          </a:r>
                          <a:endParaRPr lang="zh-TW" alt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zh-TW" dirty="0">
                              <a:effectLst/>
                            </a:rPr>
                            <a:t>-9,223,372,036,854,775,808 </a:t>
                          </a:r>
                          <a:r>
                            <a:rPr lang="zh-TW" altLang="en-US" dirty="0">
                              <a:effectLst/>
                            </a:rPr>
                            <a:t>至 </a:t>
                          </a:r>
                          <a:r>
                            <a:rPr lang="en-US" altLang="zh-TW" dirty="0">
                              <a:effectLst/>
                            </a:rPr>
                            <a:t>9,223,372,036,854,775,807</a:t>
                          </a:r>
                        </a:p>
                        <a:p>
                          <a:pPr algn="l" fontAlgn="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𝟔𝟑</m:t>
                                    </m:r>
                                  </m:sup>
                                </m:sSup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~(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𝟔𝟑</m:t>
                                    </m:r>
                                  </m:sup>
                                </m:sSup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b="1" dirty="0">
                            <a:effectLst/>
                          </a:endParaRPr>
                        </a:p>
                      </a:txBody>
                      <a:tcPr marL="101600" marR="101600" marT="76200" marB="7620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531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D31B3B9-4989-440B-9A6C-B669274F4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949033"/>
                  </p:ext>
                </p:extLst>
              </p:nvPr>
            </p:nvGraphicFramePr>
            <p:xfrm>
              <a:off x="1556175" y="1617264"/>
              <a:ext cx="6827520" cy="1738034"/>
            </p:xfrm>
            <a:graphic>
              <a:graphicData uri="http://schemas.openxmlformats.org/drawingml/2006/table">
                <a:tbl>
                  <a:tblPr firstRow="1" bandRow="1">
                    <a:tableStyleId>{94D8F710-FA4E-40ED-AFA7-559E44A3C38B}</a:tableStyleId>
                  </a:tblPr>
                  <a:tblGrid>
                    <a:gridCol w="1150620">
                      <a:extLst>
                        <a:ext uri="{9D8B030D-6E8A-4147-A177-3AD203B41FA5}">
                          <a16:colId xmlns:a16="http://schemas.microsoft.com/office/drawing/2014/main" val="3102375706"/>
                        </a:ext>
                      </a:extLst>
                    </a:gridCol>
                    <a:gridCol w="784860">
                      <a:extLst>
                        <a:ext uri="{9D8B030D-6E8A-4147-A177-3AD203B41FA5}">
                          <a16:colId xmlns:a16="http://schemas.microsoft.com/office/drawing/2014/main" val="3738669793"/>
                        </a:ext>
                      </a:extLst>
                    </a:gridCol>
                    <a:gridCol w="4892040">
                      <a:extLst>
                        <a:ext uri="{9D8B030D-6E8A-4147-A177-3AD203B41FA5}">
                          <a16:colId xmlns:a16="http://schemas.microsoft.com/office/drawing/2014/main" val="1203666394"/>
                        </a:ext>
                      </a:extLst>
                    </a:gridCol>
                  </a:tblGrid>
                  <a:tr h="356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類型名稱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位元數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/>
                            <a:t>值的範圍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927069"/>
                      </a:ext>
                    </a:extLst>
                  </a:tr>
                  <a:tr h="665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int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726" t="-55046" r="-125" b="-109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739078"/>
                      </a:ext>
                    </a:extLst>
                  </a:tr>
                  <a:tr h="7159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long </a:t>
                          </a:r>
                          <a:r>
                            <a:rPr lang="en-US" altLang="zh-TW" dirty="0" err="1"/>
                            <a:t>long</a:t>
                          </a:r>
                          <a:r>
                            <a:rPr lang="en-US" altLang="zh-TW" dirty="0"/>
                            <a:t> int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8</a:t>
                          </a:r>
                          <a:endParaRPr lang="zh-TW" alt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01600" marR="101600" marT="76200" marB="76200" anchor="ctr">
                        <a:blipFill>
                          <a:blip r:embed="rId2"/>
                          <a:stretch>
                            <a:fillRect l="-39726" t="-143220" r="-125" b="-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5312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8FF29241-4422-403C-B001-4B1973FF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35" y="3553287"/>
            <a:ext cx="2438400" cy="8001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BC4E227-20FB-44AA-965F-D6555BB597D9}"/>
              </a:ext>
            </a:extLst>
          </p:cNvPr>
          <p:cNvSpPr txBox="1"/>
          <p:nvPr/>
        </p:nvSpPr>
        <p:spPr>
          <a:xfrm>
            <a:off x="4436535" y="378406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使用方法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3B20E35-616B-46CA-8D61-B9807668AEED}"/>
              </a:ext>
            </a:extLst>
          </p:cNvPr>
          <p:cNvSpPr/>
          <p:nvPr/>
        </p:nvSpPr>
        <p:spPr>
          <a:xfrm>
            <a:off x="5181965" y="1356360"/>
            <a:ext cx="3317500" cy="29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3B48E0-1283-47F2-88BF-3F5DC3647D54}"/>
              </a:ext>
            </a:extLst>
          </p:cNvPr>
          <p:cNvSpPr/>
          <p:nvPr/>
        </p:nvSpPr>
        <p:spPr>
          <a:xfrm>
            <a:off x="1409700" y="1356360"/>
            <a:ext cx="3317500" cy="29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386F00-1CBC-41CC-B4EC-5ECE0DB10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351975"/>
                  </p:ext>
                </p:extLst>
              </p:nvPr>
            </p:nvGraphicFramePr>
            <p:xfrm>
              <a:off x="1553441" y="2386748"/>
              <a:ext cx="3017478" cy="9017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02913">
                      <a:extLst>
                        <a:ext uri="{9D8B030D-6E8A-4147-A177-3AD203B41FA5}">
                          <a16:colId xmlns:a16="http://schemas.microsoft.com/office/drawing/2014/main" val="1569916046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541465623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804326833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3654585989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2020021199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061597562"/>
                        </a:ext>
                      </a:extLst>
                    </a:gridCol>
                  </a:tblGrid>
                  <a:tr h="450873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7536134"/>
                      </a:ext>
                    </a:extLst>
                  </a:tr>
                  <a:tr h="4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0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0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90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386F00-1CBC-41CC-B4EC-5ECE0DB10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351975"/>
                  </p:ext>
                </p:extLst>
              </p:nvPr>
            </p:nvGraphicFramePr>
            <p:xfrm>
              <a:off x="1553441" y="2386748"/>
              <a:ext cx="3017478" cy="9017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02913">
                      <a:extLst>
                        <a:ext uri="{9D8B030D-6E8A-4147-A177-3AD203B41FA5}">
                          <a16:colId xmlns:a16="http://schemas.microsoft.com/office/drawing/2014/main" val="1569916046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541465623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804326833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3654585989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2020021199"/>
                        </a:ext>
                      </a:extLst>
                    </a:gridCol>
                    <a:gridCol w="502913">
                      <a:extLst>
                        <a:ext uri="{9D8B030D-6E8A-4147-A177-3AD203B41FA5}">
                          <a16:colId xmlns:a16="http://schemas.microsoft.com/office/drawing/2014/main" val="1061597562"/>
                        </a:ext>
                      </a:extLst>
                    </a:gridCol>
                  </a:tblGrid>
                  <a:tr h="45087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5" t="-1333" r="-500000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439" t="-1333" r="-406098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333" r="-301205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333" r="-201205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4878" t="-1333" r="-103659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795" t="-1333" r="-2410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536134"/>
                      </a:ext>
                    </a:extLst>
                  </a:tr>
                  <a:tr h="4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0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0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1" dirty="0"/>
                            <a:t>1</a:t>
                          </a:r>
                          <a:endParaRPr lang="zh-TW" altLang="en-US" sz="20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90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3384BE-D5F3-4D50-BDF7-F50A82501B43}"/>
                  </a:ext>
                </a:extLst>
              </p:cNvPr>
              <p:cNvSpPr txBox="1"/>
              <p:nvPr/>
            </p:nvSpPr>
            <p:spPr>
              <a:xfrm>
                <a:off x="2091670" y="1517224"/>
                <a:ext cx="2479249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/>
                <a:r>
                  <a:rPr lang="en-US" altLang="zh-TW" sz="2000" dirty="0"/>
                  <a:t>= 32 + 16 + 8 + 1</a:t>
                </a:r>
              </a:p>
              <a:p>
                <a:pPr fontAlgn="ctr"/>
                <a:r>
                  <a:rPr lang="en-US" altLang="zh-TW" sz="2000" dirty="0"/>
                  <a:t>=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sz="2000" dirty="0"/>
                  <a:t> +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3384BE-D5F3-4D50-BDF7-F50A82501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670" y="1517224"/>
                <a:ext cx="2479249" cy="719428"/>
              </a:xfrm>
              <a:prstGeom prst="rect">
                <a:avLst/>
              </a:prstGeom>
              <a:blipFill>
                <a:blip r:embed="rId3"/>
                <a:stretch>
                  <a:fillRect l="-2457" t="-5932" b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0279C53E-FB61-4C26-AECC-64D37489E66D}"/>
              </a:ext>
            </a:extLst>
          </p:cNvPr>
          <p:cNvSpPr txBox="1"/>
          <p:nvPr/>
        </p:nvSpPr>
        <p:spPr>
          <a:xfrm>
            <a:off x="1553441" y="1427141"/>
            <a:ext cx="8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57</a:t>
            </a:r>
            <a:endParaRPr lang="zh-TW" altLang="en-US" sz="3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DBE99F-70CC-4F90-B434-EE031A0F26A3}"/>
              </a:ext>
            </a:extLst>
          </p:cNvPr>
          <p:cNvSpPr txBox="1"/>
          <p:nvPr/>
        </p:nvSpPr>
        <p:spPr>
          <a:xfrm>
            <a:off x="1638895" y="3523081"/>
            <a:ext cx="28188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6"/>
                </a:solidFill>
              </a:rPr>
              <a:t>57</a:t>
            </a:r>
            <a:r>
              <a:rPr lang="en-US" altLang="zh-TW" sz="1600" b="1" dirty="0">
                <a:solidFill>
                  <a:schemeClr val="accent6"/>
                </a:solidFill>
              </a:rPr>
              <a:t>(10) </a:t>
            </a:r>
            <a:r>
              <a:rPr lang="en-US" altLang="zh-TW" sz="2800" b="1" dirty="0">
                <a:solidFill>
                  <a:schemeClr val="accent6"/>
                </a:solidFill>
              </a:rPr>
              <a:t>= 111001</a:t>
            </a:r>
            <a:r>
              <a:rPr lang="en-US" altLang="zh-TW" sz="1600" b="1" dirty="0">
                <a:solidFill>
                  <a:schemeClr val="accent6"/>
                </a:solidFill>
              </a:rPr>
              <a:t>(2)</a:t>
            </a:r>
            <a:endParaRPr lang="zh-TW" altLang="en-US" sz="2800" b="1" dirty="0">
              <a:solidFill>
                <a:schemeClr val="accent6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EA5A197-225F-4116-AE22-02F5AD88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43977"/>
              </p:ext>
            </p:extLst>
          </p:nvPr>
        </p:nvGraphicFramePr>
        <p:xfrm>
          <a:off x="5330128" y="235320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5EA742C-8C9C-4257-BBED-673AB6A160E8}"/>
              </a:ext>
            </a:extLst>
          </p:cNvPr>
          <p:cNvSpPr txBox="1"/>
          <p:nvPr/>
        </p:nvSpPr>
        <p:spPr>
          <a:xfrm>
            <a:off x="5286900" y="1521498"/>
            <a:ext cx="309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利用</a:t>
            </a:r>
            <a:r>
              <a:rPr lang="zh-TW" altLang="en-US" sz="1600" b="1" dirty="0">
                <a:solidFill>
                  <a:schemeClr val="accent1"/>
                </a:solidFill>
              </a:rPr>
              <a:t>陣列</a:t>
            </a:r>
            <a:r>
              <a:rPr lang="en-US" altLang="zh-TW" sz="1600" b="1" dirty="0">
                <a:solidFill>
                  <a:schemeClr val="accent1"/>
                </a:solidFill>
              </a:rPr>
              <a:t>Index</a:t>
            </a:r>
            <a:r>
              <a:rPr lang="zh-TW" altLang="en-US" sz="1600" b="1" dirty="0">
                <a:solidFill>
                  <a:schemeClr val="accent1"/>
                </a:solidFill>
              </a:rPr>
              <a:t>值</a:t>
            </a:r>
            <a:r>
              <a:rPr lang="zh-TW" altLang="en-US" sz="1600" b="1" dirty="0"/>
              <a:t>作為</a:t>
            </a:r>
            <a:r>
              <a:rPr lang="en-US" altLang="zh-TW" sz="1600" b="1" dirty="0">
                <a:solidFill>
                  <a:srgbClr val="00B050"/>
                </a:solidFill>
              </a:rPr>
              <a:t>2</a:t>
            </a:r>
            <a:r>
              <a:rPr lang="zh-TW" altLang="en-US" sz="1600" b="1" dirty="0">
                <a:solidFill>
                  <a:srgbClr val="00B050"/>
                </a:solidFill>
              </a:rPr>
              <a:t>的次方數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8569B26-E656-4A04-B064-8415D0A7D700}"/>
                  </a:ext>
                </a:extLst>
              </p:cNvPr>
              <p:cNvSpPr/>
              <p:nvPr/>
            </p:nvSpPr>
            <p:spPr>
              <a:xfrm>
                <a:off x="5368991" y="197011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8569B26-E656-4A04-B064-8415D0A7D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91" y="197011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31CD07-A2BB-46E8-94B6-ED705CBF55E6}"/>
                  </a:ext>
                </a:extLst>
              </p:cNvPr>
              <p:cNvSpPr/>
              <p:nvPr/>
            </p:nvSpPr>
            <p:spPr>
              <a:xfrm>
                <a:off x="5887151" y="197011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31CD07-A2BB-46E8-94B6-ED705CBF5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1" y="197011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9F99EC-8A22-4A75-8435-5F4416A4656B}"/>
                  </a:ext>
                </a:extLst>
              </p:cNvPr>
              <p:cNvSpPr/>
              <p:nvPr/>
            </p:nvSpPr>
            <p:spPr>
              <a:xfrm>
                <a:off x="6397158" y="197011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9F99EC-8A22-4A75-8435-5F4416A46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58" y="197011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9A92676-84DB-4001-B9E2-0E0A3713EF41}"/>
                  </a:ext>
                </a:extLst>
              </p:cNvPr>
              <p:cNvSpPr/>
              <p:nvPr/>
            </p:nvSpPr>
            <p:spPr>
              <a:xfrm>
                <a:off x="6881521" y="197011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9A92676-84DB-4001-B9E2-0E0A3713E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21" y="1970111"/>
                <a:ext cx="497187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743B69-91BA-40BE-858D-0D0E73536849}"/>
                  </a:ext>
                </a:extLst>
              </p:cNvPr>
              <p:cNvSpPr/>
              <p:nvPr/>
            </p:nvSpPr>
            <p:spPr>
              <a:xfrm>
                <a:off x="7388744" y="198387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743B69-91BA-40BE-858D-0D0E73536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44" y="1983871"/>
                <a:ext cx="497187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2137C38-2222-42BC-8D9D-88CAA4DAE2C9}"/>
                  </a:ext>
                </a:extLst>
              </p:cNvPr>
              <p:cNvSpPr/>
              <p:nvPr/>
            </p:nvSpPr>
            <p:spPr>
              <a:xfrm>
                <a:off x="7883932" y="197011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2137C38-2222-42BC-8D9D-88CAA4DAE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932" y="1970111"/>
                <a:ext cx="497187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7920BF4-C291-4A9D-BCFB-033A18BCD582}"/>
              </a:ext>
            </a:extLst>
          </p:cNvPr>
          <p:cNvSpPr/>
          <p:nvPr/>
        </p:nvSpPr>
        <p:spPr>
          <a:xfrm>
            <a:off x="4760713" y="2668344"/>
            <a:ext cx="37962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4369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513158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57 % 2 = 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5131589" y="3611178"/>
            <a:ext cx="1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57/2 = </a:t>
            </a:r>
            <a:r>
              <a:rPr lang="en-US" altLang="zh-TW" sz="1600" b="1" dirty="0"/>
              <a:t>28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5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27943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572594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28 % 2 = 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5725949" y="3611178"/>
            <a:ext cx="1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28/2 = </a:t>
            </a:r>
            <a:r>
              <a:rPr lang="en-US" altLang="zh-TW" sz="1600" b="1" dirty="0"/>
              <a:t>14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4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2215725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二進位轉換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907AC0-54DD-4C86-88D8-C64BCD855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2" t="40742" r="2671" b="34369"/>
          <a:stretch/>
        </p:blipFill>
        <p:spPr>
          <a:xfrm>
            <a:off x="1556175" y="1590100"/>
            <a:ext cx="3314700" cy="1280161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4C2DAE6-66A5-4FCD-B039-4D6DF755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2807"/>
              </p:ext>
            </p:extLst>
          </p:nvPr>
        </p:nvGraphicFramePr>
        <p:xfrm>
          <a:off x="5208208" y="2292243"/>
          <a:ext cx="3017478" cy="9017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1569916046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54146562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804326833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365458598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2020021199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061597562"/>
                    </a:ext>
                  </a:extLst>
                </a:gridCol>
              </a:tblGrid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36134"/>
                  </a:ext>
                </a:extLst>
              </a:tr>
              <a:tr h="4508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0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/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35B7EC9-E0BA-42A2-9A3A-F0E02F4A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1" y="1909151"/>
                <a:ext cx="49718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/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203C83-4234-4F31-866D-DB1778709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31" y="1909151"/>
                <a:ext cx="497187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/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F657D6-9A45-4A34-B5B7-03A8B1C60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38" y="1909151"/>
                <a:ext cx="49718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/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AF802E4-C444-4453-8B5D-14FA48C4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01" y="1909151"/>
                <a:ext cx="497187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/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E8F180-F4C9-40CC-9FF3-524F9ED1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4" y="1922911"/>
                <a:ext cx="497187" cy="37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/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TW" alt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141E41-B830-4198-BDB7-3F8407795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12" y="1909151"/>
                <a:ext cx="49718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ED419-C438-4C06-8118-E8BE1B5E55A2}"/>
              </a:ext>
            </a:extLst>
          </p:cNvPr>
          <p:cNvSpPr txBox="1"/>
          <p:nvPr/>
        </p:nvSpPr>
        <p:spPr>
          <a:xfrm>
            <a:off x="5184312" y="1530940"/>
            <a:ext cx="126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Ex : S = 57</a:t>
            </a:r>
            <a:endParaRPr lang="zh-TW" altLang="en-US" sz="16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F19096-1B36-48D1-8918-0FD652C93832}"/>
              </a:ext>
            </a:extLst>
          </p:cNvPr>
          <p:cNvSpPr txBox="1"/>
          <p:nvPr/>
        </p:nvSpPr>
        <p:spPr>
          <a:xfrm>
            <a:off x="6099329" y="3331148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14 % 2 = 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871E20-9662-489F-B3A9-034815C93766}"/>
              </a:ext>
            </a:extLst>
          </p:cNvPr>
          <p:cNvSpPr txBox="1"/>
          <p:nvPr/>
        </p:nvSpPr>
        <p:spPr>
          <a:xfrm>
            <a:off x="1690049" y="3023372"/>
            <a:ext cx="25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利用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bool </a:t>
            </a:r>
            <a:r>
              <a:rPr lang="zh-TW" altLang="en-US" b="1" dirty="0"/>
              <a:t>型態紀錄</a:t>
            </a:r>
            <a:endParaRPr lang="en-US" altLang="zh-TW" b="1" dirty="0"/>
          </a:p>
          <a:p>
            <a:r>
              <a:rPr lang="en-US" altLang="zh-TW" b="1" dirty="0"/>
              <a:t>      </a:t>
            </a:r>
            <a:r>
              <a:rPr lang="zh-TW" altLang="en-US" b="1" dirty="0"/>
              <a:t>只有 </a:t>
            </a:r>
            <a:r>
              <a:rPr lang="en-US" altLang="zh-TW" b="1" dirty="0">
                <a:solidFill>
                  <a:schemeClr val="accent5"/>
                </a:solidFill>
              </a:rPr>
              <a:t>True / False </a:t>
            </a:r>
            <a:r>
              <a:rPr lang="zh-TW" altLang="en-US" b="1" dirty="0"/>
              <a:t>的資料</a:t>
            </a:r>
            <a:endParaRPr lang="en-US" altLang="zh-TW" b="1" dirty="0"/>
          </a:p>
          <a:p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True = 1, False = 0</a:t>
            </a:r>
            <a:endParaRPr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576FD3-5023-40EF-BD95-C66D79D377F4}"/>
              </a:ext>
            </a:extLst>
          </p:cNvPr>
          <p:cNvSpPr txBox="1"/>
          <p:nvPr/>
        </p:nvSpPr>
        <p:spPr>
          <a:xfrm>
            <a:off x="6099329" y="3611178"/>
            <a:ext cx="1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 = 14/2 = </a:t>
            </a:r>
            <a:r>
              <a:rPr lang="en-US" altLang="zh-TW" sz="1600" b="1" dirty="0"/>
              <a:t>7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CDDCB5-3C4B-492E-A0A8-30B6F38B92A0}"/>
              </a:ext>
            </a:extLst>
          </p:cNvPr>
          <p:cNvCxnSpPr/>
          <p:nvPr/>
        </p:nvCxnSpPr>
        <p:spPr>
          <a:xfrm>
            <a:off x="5021580" y="1356360"/>
            <a:ext cx="0" cy="316992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79169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632</Words>
  <Application>Microsoft Office PowerPoint</Application>
  <PresentationFormat>如螢幕大小 (16:9)</PresentationFormat>
  <Paragraphs>233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Tinos</vt:lpstr>
      <vt:lpstr>Microsoft JhengHei</vt:lpstr>
      <vt:lpstr>Microsoft JhengHei</vt:lpstr>
      <vt:lpstr>新細明體</vt:lpstr>
      <vt:lpstr>Arial</vt:lpstr>
      <vt:lpstr>Cambria Math</vt:lpstr>
      <vt:lpstr>Times New Roman</vt:lpstr>
      <vt:lpstr>Wingdings</vt:lpstr>
      <vt:lpstr>Quintus template</vt:lpstr>
      <vt:lpstr>TOI推廣計畫 解題-資工系的浪漫</vt:lpstr>
      <vt:lpstr>題 目</vt:lpstr>
      <vt:lpstr>PowerPoint 簡報</vt:lpstr>
      <vt:lpstr>解題重點:</vt:lpstr>
      <vt:lpstr>long long型態</vt:lpstr>
      <vt:lpstr>二進位轉換</vt:lpstr>
      <vt:lpstr>二進位轉換</vt:lpstr>
      <vt:lpstr>二進位轉換</vt:lpstr>
      <vt:lpstr>二進位轉換</vt:lpstr>
      <vt:lpstr>二進位轉換</vt:lpstr>
      <vt:lpstr>二進位轉換</vt:lpstr>
      <vt:lpstr>二進位轉換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113</cp:revision>
  <cp:lastPrinted>2019-04-10T12:19:35Z</cp:lastPrinted>
  <dcterms:modified xsi:type="dcterms:W3CDTF">2019-12-21T18:08:07Z</dcterms:modified>
</cp:coreProperties>
</file>