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309" r:id="rId4"/>
    <p:sldId id="258" r:id="rId5"/>
    <p:sldId id="271" r:id="rId6"/>
    <p:sldId id="311" r:id="rId7"/>
    <p:sldId id="327" r:id="rId8"/>
    <p:sldId id="314" r:id="rId9"/>
    <p:sldId id="265" r:id="rId10"/>
    <p:sldId id="268" r:id="rId11"/>
    <p:sldId id="32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7"/>
    <p:restoredTop sz="94627"/>
  </p:normalViewPr>
  <p:slideViewPr>
    <p:cSldViewPr snapToGrid="0">
      <p:cViewPr varScale="1">
        <p:scale>
          <a:sx n="119" d="100"/>
          <a:sy n="119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1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5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42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 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推薦影片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5151474" y="4173954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</a:t>
            </a:r>
            <a:r>
              <a:rPr lang="en" altLang="zh-TW" sz="1200" dirty="0" err="1"/>
              <a:t>Freepik</a:t>
            </a:r>
            <a:r>
              <a:rPr lang="en" altLang="zh-TW" sz="1200" dirty="0"/>
              <a:t>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3C0DB0-BD11-E44C-B6BB-952FED78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42" y="1424466"/>
            <a:ext cx="2195680" cy="2195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C4E79-52BA-DB48-A646-84EFF963EA81}"/>
              </a:ext>
            </a:extLst>
          </p:cNvPr>
          <p:cNvSpPr/>
          <p:nvPr/>
        </p:nvSpPr>
        <p:spPr>
          <a:xfrm>
            <a:off x="1637821" y="6802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範例程式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123862-2F4D-F144-A3BA-BBD9B50C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81" y="1186885"/>
            <a:ext cx="6333598" cy="30625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C4E79-52BA-DB48-A646-84EFF963EA81}"/>
              </a:ext>
            </a:extLst>
          </p:cNvPr>
          <p:cNvSpPr/>
          <p:nvPr/>
        </p:nvSpPr>
        <p:spPr>
          <a:xfrm>
            <a:off x="1637821" y="6802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範例程式</a:t>
            </a:r>
            <a:endParaRPr lang="zh-TW" altLang="en-US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186DCDB-13EB-7140-9277-8E6544DE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39" y="680250"/>
            <a:ext cx="4258940" cy="373038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75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475315" y="682074"/>
            <a:ext cx="6819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800" dirty="0"/>
              <a:t>在這個資訊發達的世代，越來越多人想成為網紅直播主，只要有流量就會有一堆接不完的代言和業配。喜愛活在鎂光燈下的</a:t>
            </a:r>
            <a:r>
              <a:rPr lang="zh-TW" altLang="zh-TW" sz="1800" u="sng" dirty="0"/>
              <a:t>雯雯</a:t>
            </a:r>
            <a:r>
              <a:rPr lang="zh-TW" altLang="zh-TW" sz="1800" dirty="0"/>
              <a:t>，想要打出一番知名度，首先就是要瞭解知名影片平台的影片推薦系統是如何運作的。以下是某影片串流平台的演算法，請幫助</a:t>
            </a:r>
            <a:r>
              <a:rPr lang="zh-TW" altLang="zh-TW" sz="1800" u="sng" dirty="0"/>
              <a:t>雯雯</a:t>
            </a:r>
            <a:r>
              <a:rPr lang="zh-TW" altLang="zh-TW" sz="1800" dirty="0"/>
              <a:t>更加瞭解影片推薦系統吧！</a:t>
            </a:r>
            <a:endParaRPr lang="en-US" altLang="zh-TW" sz="1800" dirty="0"/>
          </a:p>
          <a:p>
            <a:endParaRPr lang="zh-TW" altLang="zh-TW" sz="1800" dirty="0"/>
          </a:p>
          <a:p>
            <a:r>
              <a:rPr lang="zh-TW" altLang="zh-TW" sz="1800" dirty="0"/>
              <a:t>某影片串流平台</a:t>
            </a:r>
            <a:r>
              <a:rPr lang="zh-TW" altLang="zh-TW" sz="1800" b="1" dirty="0"/>
              <a:t>計算「優先推薦指數」</a:t>
            </a:r>
            <a:r>
              <a:rPr lang="zh-TW" altLang="zh-TW" sz="1800" dirty="0"/>
              <a:t>時，考量的資訊包括</a:t>
            </a:r>
            <a:r>
              <a:rPr lang="zh-TW" altLang="zh-TW" sz="1800" b="1" dirty="0"/>
              <a:t>觀看人數、影片長度、平均觀看時間以及同類型相關係數</a:t>
            </a:r>
            <a:r>
              <a:rPr lang="zh-TW" altLang="zh-TW" sz="1800" dirty="0"/>
              <a:t>，</a:t>
            </a:r>
            <a:r>
              <a:rPr lang="zh-TW" altLang="zh-TW" sz="1800" b="1" dirty="0"/>
              <a:t>依照「優先推薦指數」由高至低列出優先推薦影片名稱。 </a:t>
            </a:r>
            <a:r>
              <a:rPr lang="zh-TW" altLang="zh-TW" sz="1800" dirty="0"/>
              <a:t>「優先推薦指數」公式計算方法如下：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30C9FA-413F-0446-BDC7-94CC13A2D676}"/>
                  </a:ext>
                </a:extLst>
              </p:cNvPr>
              <p:cNvSpPr/>
              <p:nvPr/>
            </p:nvSpPr>
            <p:spPr>
              <a:xfrm>
                <a:off x="1825077" y="3544396"/>
                <a:ext cx="6120375" cy="663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15875" algn="just"/>
                <a:r>
                  <a:rPr lang="zh-TW" altLang="zh-TW" sz="18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優先推薦指數</a:t>
                </a:r>
                <a:r>
                  <a:rPr lang="zh-TW" altLang="zh-TW" sz="1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8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＝</a:t>
                </a:r>
                <a:r>
                  <a:rPr lang="zh-TW" altLang="zh-TW" sz="1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8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觀看人數</a:t>
                </a:r>
                <a:r>
                  <a:rPr lang="zh-TW" altLang="zh-TW" sz="1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  <a:sym typeface="Symbol" pitchFamily="2" charset="2"/>
                  </a:rPr>
                  <a:t></a:t>
                </a:r>
                <a:r>
                  <a:rPr lang="en-US" altLang="zh-TW" sz="18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TW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49" charset="-120"/>
                            <a:cs typeface="Times New Roman" panose="02020603050405020304" pitchFamily="18" charset="0"/>
                          </a:rPr>
                          <m:t>平均觀看時間</m:t>
                        </m:r>
                      </m:num>
                      <m:den>
                        <m:r>
                          <a:rPr lang="zh-TW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49" charset="-120"/>
                            <a:cs typeface="Times New Roman" panose="02020603050405020304" pitchFamily="18" charset="0"/>
                          </a:rPr>
                          <m:t>影片長度</m:t>
                        </m:r>
                      </m:den>
                    </m:f>
                  </m:oMath>
                </a14:m>
                <a:r>
                  <a:rPr lang="en-US" altLang="zh-TW" sz="16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  <a:sym typeface="Symbol" pitchFamily="2" charset="2"/>
                  </a:rPr>
                  <a:t></a:t>
                </a:r>
                <a:r>
                  <a:rPr lang="en-US" altLang="zh-TW" sz="18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8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相關係數</a:t>
                </a:r>
                <a:endParaRPr lang="zh-TW" altLang="zh-TW" sz="18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30C9FA-413F-0446-BDC7-94CC13A2D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77" y="3544396"/>
                <a:ext cx="6120375" cy="663067"/>
              </a:xfrm>
              <a:prstGeom prst="rect">
                <a:avLst/>
              </a:prstGeom>
              <a:blipFill>
                <a:blip r:embed="rId3"/>
                <a:stretch>
                  <a:fillRect l="-621" b="-7407"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505047" y="610232"/>
            <a:ext cx="6894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algn="just" hangingPunct="0"/>
            <a:r>
              <a:rPr lang="zh-TW" altLang="zh-TW" dirty="0"/>
              <a:t>第一行有</a:t>
            </a:r>
            <a:r>
              <a:rPr lang="zh-TW" altLang="zh-TW" b="1" dirty="0"/>
              <a:t>一個正整數</a:t>
            </a:r>
            <a:r>
              <a:rPr lang="zh-TW" altLang="en-US" b="1" dirty="0"/>
              <a:t> </a:t>
            </a:r>
            <a:r>
              <a:rPr lang="en-US" altLang="zh-TW" b="1" i="1" dirty="0"/>
              <a:t>N</a:t>
            </a:r>
            <a:r>
              <a:rPr lang="en-US" altLang="zh-TW" b="1" dirty="0"/>
              <a:t> (1 </a:t>
            </a:r>
            <a:r>
              <a:rPr lang="en-US" altLang="zh-TW" b="1" i="1" dirty="0">
                <a:sym typeface="Symbol" pitchFamily="2" charset="2"/>
              </a:rPr>
              <a:t></a:t>
            </a:r>
            <a:r>
              <a:rPr lang="en-US" altLang="zh-TW" b="1" i="1" dirty="0"/>
              <a:t> N </a:t>
            </a:r>
            <a:r>
              <a:rPr lang="en-US" altLang="zh-TW" b="1" i="1" dirty="0">
                <a:sym typeface="Symbol" pitchFamily="2" charset="2"/>
              </a:rPr>
              <a:t></a:t>
            </a:r>
            <a:r>
              <a:rPr lang="en-US" altLang="zh-TW" b="1" dirty="0"/>
              <a:t> 50)</a:t>
            </a:r>
            <a:r>
              <a:rPr lang="zh-TW" altLang="zh-TW" dirty="0"/>
              <a:t>，代表影片個數。</a:t>
            </a:r>
            <a:r>
              <a:rPr lang="zh-TW" altLang="zh-TW" b="1" dirty="0"/>
              <a:t>接下來</a:t>
            </a:r>
            <a:r>
              <a:rPr lang="zh-TW" altLang="en-US" b="1" dirty="0"/>
              <a:t> </a:t>
            </a:r>
            <a:r>
              <a:rPr lang="en-US" altLang="zh-TW" b="1" i="1" dirty="0"/>
              <a:t>N</a:t>
            </a:r>
            <a:r>
              <a:rPr lang="zh-TW" altLang="en-US" b="1" i="1" dirty="0"/>
              <a:t> </a:t>
            </a:r>
            <a:r>
              <a:rPr lang="zh-TW" altLang="zh-TW" b="1" dirty="0"/>
              <a:t>行，每行各有一個字串</a:t>
            </a:r>
            <a:r>
              <a:rPr lang="zh-TW" altLang="en-US" b="1" dirty="0"/>
              <a:t> </a:t>
            </a:r>
            <a:r>
              <a:rPr lang="en-US" altLang="zh-TW" b="1" i="1" dirty="0"/>
              <a:t>S</a:t>
            </a:r>
            <a:r>
              <a:rPr lang="zh-TW" altLang="zh-TW" b="1" dirty="0"/>
              <a:t>，一個正整數</a:t>
            </a:r>
            <a:r>
              <a:rPr lang="zh-TW" altLang="en-US" b="1" dirty="0"/>
              <a:t> </a:t>
            </a:r>
            <a:r>
              <a:rPr lang="en-US" altLang="zh-TW" b="1" i="1" dirty="0"/>
              <a:t>P</a:t>
            </a:r>
            <a:r>
              <a:rPr lang="zh-TW" altLang="zh-TW" b="1" dirty="0"/>
              <a:t>，兩個正整數</a:t>
            </a:r>
            <a:r>
              <a:rPr lang="zh-TW" altLang="en-US" b="1" dirty="0"/>
              <a:t> </a:t>
            </a:r>
            <a:r>
              <a:rPr lang="en-US" altLang="zh-TW" b="1" i="1" dirty="0"/>
              <a:t>L</a:t>
            </a:r>
            <a:r>
              <a:rPr lang="en-US" altLang="zh-TW" b="1" dirty="0"/>
              <a:t> </a:t>
            </a:r>
            <a:r>
              <a:rPr lang="zh-TW" altLang="zh-TW" b="1" dirty="0"/>
              <a:t>和</a:t>
            </a:r>
            <a:r>
              <a:rPr lang="zh-TW" altLang="en-US" b="1" dirty="0"/>
              <a:t> </a:t>
            </a:r>
            <a:r>
              <a:rPr lang="en-US" altLang="zh-TW" b="1" i="1" dirty="0"/>
              <a:t>W</a:t>
            </a:r>
            <a:r>
              <a:rPr lang="zh-TW" altLang="zh-TW" b="1" dirty="0"/>
              <a:t>，一個正整數</a:t>
            </a:r>
            <a:r>
              <a:rPr lang="zh-TW" altLang="en-US" b="1" dirty="0"/>
              <a:t> </a:t>
            </a:r>
            <a:r>
              <a:rPr lang="en-US" altLang="zh-TW" b="1" i="1" dirty="0"/>
              <a:t>R</a:t>
            </a:r>
            <a:r>
              <a:rPr lang="zh-TW" altLang="zh-TW" dirty="0"/>
              <a:t>，彼此間以空白隔開。</a:t>
            </a:r>
          </a:p>
          <a:p>
            <a:pPr algn="just" hangingPunct="0"/>
            <a:r>
              <a:rPr lang="zh-TW" altLang="zh-TW" dirty="0"/>
              <a:t>字串</a:t>
            </a:r>
            <a:r>
              <a:rPr lang="en-US" altLang="zh-TW" i="1" dirty="0"/>
              <a:t>S</a:t>
            </a:r>
            <a:r>
              <a:rPr lang="zh-TW" altLang="zh-TW" dirty="0"/>
              <a:t>（</a:t>
            </a:r>
            <a:r>
              <a:rPr lang="en-US" altLang="zh-TW" i="1" dirty="0"/>
              <a:t>S</a:t>
            </a:r>
            <a:r>
              <a:rPr lang="zh-TW" altLang="en-US" i="1" dirty="0"/>
              <a:t> </a:t>
            </a:r>
            <a:r>
              <a:rPr lang="zh-TW" altLang="zh-TW" dirty="0"/>
              <a:t>不含空格，字元數不超過</a:t>
            </a:r>
            <a:r>
              <a:rPr lang="en-US" altLang="zh-TW" dirty="0"/>
              <a:t> 15 </a:t>
            </a:r>
            <a:r>
              <a:rPr lang="zh-TW" altLang="zh-TW" dirty="0"/>
              <a:t>個字元）代表</a:t>
            </a:r>
            <a:r>
              <a:rPr lang="zh-TW" altLang="zh-TW" b="1" dirty="0">
                <a:solidFill>
                  <a:srgbClr val="0070C0"/>
                </a:solidFill>
              </a:rPr>
              <a:t>影片名稱</a:t>
            </a:r>
            <a:r>
              <a:rPr lang="zh-TW" altLang="zh-TW" dirty="0"/>
              <a:t>，正整數</a:t>
            </a:r>
            <a:r>
              <a:rPr lang="zh-TW" altLang="en-US" dirty="0"/>
              <a:t> </a:t>
            </a:r>
            <a:r>
              <a:rPr lang="en-US" altLang="zh-TW" i="1" dirty="0"/>
              <a:t>P</a:t>
            </a:r>
            <a:r>
              <a:rPr lang="en-US" altLang="zh-TW" dirty="0"/>
              <a:t> (1 </a:t>
            </a:r>
            <a:r>
              <a:rPr lang="en-US" altLang="zh-TW" dirty="0">
                <a:sym typeface="Symbol" pitchFamily="2" charset="2"/>
              </a:rPr>
              <a:t></a:t>
            </a:r>
            <a:r>
              <a:rPr lang="en-US" altLang="zh-TW" i="1" dirty="0"/>
              <a:t> P </a:t>
            </a:r>
            <a:r>
              <a:rPr lang="en-US" altLang="zh-TW" dirty="0">
                <a:sym typeface="Symbol" pitchFamily="2" charset="2"/>
              </a:rPr>
              <a:t></a:t>
            </a:r>
            <a:r>
              <a:rPr lang="en-US" altLang="zh-TW" dirty="0"/>
              <a:t> 10</a:t>
            </a:r>
            <a:r>
              <a:rPr lang="en-US" altLang="zh-TW" baseline="30000" dirty="0"/>
              <a:t>7</a:t>
            </a:r>
            <a:r>
              <a:rPr lang="en-US" altLang="zh-TW" dirty="0"/>
              <a:t>) </a:t>
            </a:r>
            <a:r>
              <a:rPr lang="zh-TW" altLang="zh-TW" dirty="0"/>
              <a:t>代表</a:t>
            </a:r>
            <a:r>
              <a:rPr lang="zh-TW" altLang="zh-TW" b="1" dirty="0">
                <a:solidFill>
                  <a:srgbClr val="0070C0"/>
                </a:solidFill>
              </a:rPr>
              <a:t>觀看人數</a:t>
            </a:r>
            <a:r>
              <a:rPr lang="zh-TW" altLang="zh-TW" dirty="0"/>
              <a:t>；正整數</a:t>
            </a:r>
            <a:r>
              <a:rPr lang="zh-TW" altLang="en-US" dirty="0"/>
              <a:t> </a:t>
            </a:r>
            <a:r>
              <a:rPr lang="en-US" altLang="zh-TW" i="1" dirty="0"/>
              <a:t>L </a:t>
            </a:r>
            <a:r>
              <a:rPr lang="en-US" altLang="zh-TW" dirty="0"/>
              <a:t>(1 </a:t>
            </a:r>
            <a:r>
              <a:rPr lang="en-US" altLang="zh-TW" dirty="0">
                <a:sym typeface="Symbol" pitchFamily="2" charset="2"/>
              </a:rPr>
              <a:t></a:t>
            </a:r>
            <a:r>
              <a:rPr lang="en-US" altLang="zh-TW" i="1" dirty="0"/>
              <a:t> L </a:t>
            </a:r>
            <a:r>
              <a:rPr lang="en-US" altLang="zh-TW" dirty="0">
                <a:sym typeface="Symbol" pitchFamily="2" charset="2"/>
              </a:rPr>
              <a:t></a:t>
            </a:r>
            <a:r>
              <a:rPr lang="en-US" altLang="zh-TW" i="1" dirty="0"/>
              <a:t> </a:t>
            </a:r>
            <a:r>
              <a:rPr lang="en-US" altLang="zh-TW" dirty="0"/>
              <a:t>180) </a:t>
            </a:r>
            <a:r>
              <a:rPr lang="zh-TW" altLang="zh-TW" dirty="0"/>
              <a:t>和 </a:t>
            </a:r>
            <a:r>
              <a:rPr lang="en-US" altLang="zh-TW" i="1" dirty="0"/>
              <a:t>W </a:t>
            </a:r>
            <a:r>
              <a:rPr lang="en-US" altLang="zh-TW" dirty="0"/>
              <a:t>(1 </a:t>
            </a:r>
            <a:r>
              <a:rPr lang="en-US" altLang="zh-TW" dirty="0">
                <a:sym typeface="Symbol" pitchFamily="2" charset="2"/>
              </a:rPr>
              <a:t></a:t>
            </a:r>
            <a:r>
              <a:rPr lang="en-US" altLang="zh-TW" i="1" dirty="0"/>
              <a:t> W </a:t>
            </a:r>
            <a:r>
              <a:rPr lang="en-US" altLang="zh-TW" dirty="0">
                <a:sym typeface="Symbol" pitchFamily="2" charset="2"/>
              </a:rPr>
              <a:t></a:t>
            </a:r>
            <a:r>
              <a:rPr lang="en-US" altLang="zh-TW" i="1" dirty="0"/>
              <a:t> </a:t>
            </a:r>
            <a:r>
              <a:rPr lang="en-US" altLang="zh-TW" dirty="0"/>
              <a:t>180) </a:t>
            </a:r>
            <a:r>
              <a:rPr lang="zh-TW" altLang="zh-TW" dirty="0"/>
              <a:t>分別表示</a:t>
            </a:r>
            <a:r>
              <a:rPr lang="zh-TW" altLang="zh-TW" b="1" dirty="0">
                <a:solidFill>
                  <a:srgbClr val="0070C0"/>
                </a:solidFill>
              </a:rPr>
              <a:t>影片長度與平均觀看時間</a:t>
            </a:r>
            <a:r>
              <a:rPr lang="zh-TW" altLang="zh-TW" dirty="0"/>
              <a:t>（單位：分鐘）；正整數</a:t>
            </a:r>
            <a:r>
              <a:rPr lang="zh-TW" altLang="en-US" dirty="0"/>
              <a:t> </a:t>
            </a:r>
            <a:r>
              <a:rPr lang="en-US" altLang="zh-TW" i="1" dirty="0"/>
              <a:t>R </a:t>
            </a:r>
            <a:r>
              <a:rPr lang="en-US" altLang="zh-TW" dirty="0"/>
              <a:t>(1 </a:t>
            </a:r>
            <a:r>
              <a:rPr lang="en-US" altLang="zh-TW" dirty="0">
                <a:sym typeface="Symbol" pitchFamily="2" charset="2"/>
              </a:rPr>
              <a:t></a:t>
            </a:r>
            <a:r>
              <a:rPr lang="en-US" altLang="zh-TW" i="1" dirty="0"/>
              <a:t> R </a:t>
            </a:r>
            <a:r>
              <a:rPr lang="en-US" altLang="zh-TW" dirty="0">
                <a:sym typeface="Symbol" pitchFamily="2" charset="2"/>
              </a:rPr>
              <a:t></a:t>
            </a:r>
            <a:r>
              <a:rPr lang="en-US" altLang="zh-TW" dirty="0"/>
              <a:t> 10) </a:t>
            </a:r>
            <a:r>
              <a:rPr lang="zh-TW" altLang="zh-TW" dirty="0"/>
              <a:t>代表</a:t>
            </a:r>
            <a:r>
              <a:rPr lang="zh-TW" altLang="zh-TW" b="1" dirty="0">
                <a:solidFill>
                  <a:srgbClr val="0070C0"/>
                </a:solidFill>
              </a:rPr>
              <a:t>相關係數</a:t>
            </a:r>
            <a:r>
              <a:rPr lang="zh-TW" altLang="zh-TW" dirty="0"/>
              <a:t>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505047" y="2087560"/>
                <a:ext cx="6894234" cy="1021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輸出格式</a:t>
                </a:r>
              </a:p>
              <a:p>
                <a:pPr algn="just"/>
                <a:r>
                  <a:rPr lang="zh-TW" altLang="zh-TW" dirty="0"/>
                  <a:t>對於每筆測資按照優先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推薦指數由大到小輸出影片名稱</a:t>
                </a:r>
                <a:r>
                  <a:rPr lang="zh-TW" altLang="zh-TW" dirty="0"/>
                  <a:t>。優先推薦指數中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b="1" i="1"/>
                        </m:ctrlPr>
                      </m:fPr>
                      <m:num>
                        <m:r>
                          <a:rPr lang="zh-TW" altLang="zh-TW" b="1"/>
                          <m:t>平均觀看時間</m:t>
                        </m:r>
                      </m:num>
                      <m:den>
                        <m:r>
                          <a:rPr lang="zh-TW" altLang="zh-TW" b="1"/>
                          <m:t>影片長度</m:t>
                        </m:r>
                      </m:den>
                    </m:f>
                  </m:oMath>
                </a14:m>
                <a:r>
                  <a:rPr lang="en-US" altLang="zh-TW" b="1" dirty="0"/>
                  <a:t> </a:t>
                </a:r>
                <a:r>
                  <a:rPr lang="zh-TW" altLang="zh-TW" b="1" dirty="0"/>
                  <a:t>單位為浮點數</a:t>
                </a:r>
                <a:r>
                  <a:rPr lang="zh-TW" altLang="zh-TW" dirty="0"/>
                  <a:t>。（若推薦指數相同，則依</a:t>
                </a:r>
                <a:r>
                  <a:rPr lang="zh-TW" altLang="zh-TW" b="1" dirty="0"/>
                  <a:t>輸入順序</a:t>
                </a:r>
                <a:r>
                  <a:rPr lang="zh-TW" altLang="zh-TW" dirty="0"/>
                  <a:t>來輸出資料）</a:t>
                </a:r>
                <a:r>
                  <a:rPr lang="zh-TW" altLang="zh-TW" sz="1600" dirty="0">
                    <a:effectLst/>
                  </a:rPr>
                  <a:t> </a:t>
                </a:r>
                <a:endParaRPr lang="zh-TW" altLang="zh-TW" sz="15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47" y="2087560"/>
                <a:ext cx="6894234" cy="1021946"/>
              </a:xfrm>
              <a:prstGeom prst="rect">
                <a:avLst/>
              </a:prstGeom>
              <a:blipFill>
                <a:blip r:embed="rId3"/>
                <a:stretch>
                  <a:fillRect l="-921" t="-2439" r="-184" b="-2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69333"/>
              </p:ext>
            </p:extLst>
          </p:nvPr>
        </p:nvGraphicFramePr>
        <p:xfrm>
          <a:off x="2646255" y="3216535"/>
          <a:ext cx="4085621" cy="1230447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07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0447"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A-Fu 1000 4 4 9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HowHow</a:t>
                      </a: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100 5 4 10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Married 1000 8 7 9</a:t>
                      </a:r>
                      <a:r>
                        <a:rPr lang="zh-TW" altLang="zh-TW" dirty="0">
                          <a:effectLst/>
                        </a:rPr>
                        <a:t> 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A-Fu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HowHow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5" y="2146834"/>
            <a:ext cx="3533343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讀入資料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讀入字串，計算推薦指數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依推薦指數排序輸出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264AD-CD6A-AE45-BB4A-D276D338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88" y="1305793"/>
            <a:ext cx="2531913" cy="25319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zh-TW" altLang="en-US" sz="1100" dirty="0"/>
              <a:t>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811274" y="2316400"/>
            <a:ext cx="3339376" cy="510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讀入資料</a:t>
            </a:r>
            <a:r>
              <a:rPr lang="zh-TW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en-US" altLang="zh-TW" sz="4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249387" y="4208146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[Darius Dan]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157523" y="2827100"/>
            <a:ext cx="3570208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讀入字串，計算推薦指數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675F59-8E2C-FD4D-AB99-BCD31C7D7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27" y="1437900"/>
            <a:ext cx="2267699" cy="22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95816"/>
            <a:ext cx="6266082" cy="97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讀入字串、整數：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</a:t>
            </a:r>
            <a:r>
              <a:rPr lang="zh-CN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影片個數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357188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</a:t>
            </a:r>
            <a:r>
              <a:rPr lang="zh-TW" alt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影片的名稱、觀看人數、影片長度、平均觀看時間、相關係數</a:t>
            </a:r>
            <a:endParaRPr lang="en-US" altLang="zh-TW" sz="1600" u="sng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zh-CN" altLang="en-US" sz="2400" b="1" dirty="0"/>
              <a:t>讀入資料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DD1BC3-B667-9042-BE6C-109F5F07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76" y="2571750"/>
            <a:ext cx="5982899" cy="175921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77799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95816"/>
            <a:ext cx="6266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計算優先推薦指數：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zh-CN" altLang="en-US" sz="2400" b="1" dirty="0"/>
              <a:t>讀入資料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7AE60B-1F88-6E4F-886F-5B6D09A74B1A}"/>
                  </a:ext>
                </a:extLst>
              </p:cNvPr>
              <p:cNvSpPr/>
              <p:nvPr/>
            </p:nvSpPr>
            <p:spPr>
              <a:xfrm>
                <a:off x="3484462" y="597061"/>
                <a:ext cx="4688513" cy="54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15875" algn="just"/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優先推薦指數</a:t>
                </a:r>
                <a:r>
                  <a:rPr lang="zh-TW" altLang="zh-TW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＝</a:t>
                </a:r>
                <a:r>
                  <a:rPr lang="zh-TW" altLang="zh-TW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觀看人數</a:t>
                </a:r>
                <a:r>
                  <a:rPr lang="zh-TW" altLang="zh-TW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  <a:sym typeface="Symbol" pitchFamily="2" charset="2"/>
                  </a:rPr>
                  <a:t>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TW" altLang="zh-TW" sz="1600" kern="100">
                            <a:effectLst/>
                            <a:latin typeface="Cambria Math" panose="02040503050406030204" pitchFamily="18" charset="0"/>
                            <a:ea typeface="標楷體" panose="03000509000000000000" pitchFamily="49" charset="-120"/>
                            <a:cs typeface="Times New Roman" panose="02020603050405020304" pitchFamily="18" charset="0"/>
                          </a:rPr>
                          <m:t>平均觀看時間</m:t>
                        </m:r>
                      </m:num>
                      <m:den>
                        <m:r>
                          <a:rPr lang="zh-TW" altLang="zh-TW" sz="1600" kern="100">
                            <a:effectLst/>
                            <a:latin typeface="Cambria Math" panose="02040503050406030204" pitchFamily="18" charset="0"/>
                            <a:ea typeface="標楷體" panose="03000509000000000000" pitchFamily="49" charset="-120"/>
                            <a:cs typeface="Times New Roman" panose="02020603050405020304" pitchFamily="18" charset="0"/>
                          </a:rPr>
                          <m:t>影片長度</m:t>
                        </m:r>
                      </m:den>
                    </m:f>
                  </m:oMath>
                </a14:m>
                <a:r>
                  <a:rPr lang="en-US" altLang="zh-TW" sz="1200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  <a:sym typeface="Symbol" pitchFamily="2" charset="2"/>
                  </a:rPr>
                  <a:t>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49" charset="-120"/>
                    <a:cs typeface="Times New Roman" panose="02020603050405020304" pitchFamily="18" charset="0"/>
                  </a:rPr>
                  <a:t>相關係數</a:t>
                </a:r>
                <a:endParaRPr lang="zh-TW" altLang="zh-TW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7AE60B-1F88-6E4F-886F-5B6D09A74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62" y="597061"/>
                <a:ext cx="4688513" cy="548933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3DD7ED84-42FF-7746-ADBD-142890A8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312" y="1941792"/>
            <a:ext cx="6062904" cy="22404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F7A6DDA-8B13-2D4A-AF77-D896B32480EB}"/>
              </a:ext>
            </a:extLst>
          </p:cNvPr>
          <p:cNvSpPr/>
          <p:nvPr/>
        </p:nvSpPr>
        <p:spPr>
          <a:xfrm>
            <a:off x="2353456" y="3672590"/>
            <a:ext cx="3642610" cy="35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042C42-52DA-E845-833E-6DC151AE1F54}"/>
                  </a:ext>
                </a:extLst>
              </p:cNvPr>
              <p:cNvSpPr/>
              <p:nvPr/>
            </p:nvSpPr>
            <p:spPr>
              <a:xfrm>
                <a:off x="5828718" y="1345914"/>
                <a:ext cx="2388795" cy="498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zh-TW" b="1">
                            <a:latin typeface="Cambria Math" panose="02040503050406030204" pitchFamily="18" charset="0"/>
                          </a:rPr>
                          <m:t>平均觀看時間</m:t>
                        </m:r>
                      </m:num>
                      <m:den>
                        <m:r>
                          <a:rPr lang="zh-TW" altLang="zh-TW" b="1">
                            <a:latin typeface="Cambria Math" panose="02040503050406030204" pitchFamily="18" charset="0"/>
                          </a:rPr>
                          <m:t>影片長度</m:t>
                        </m:r>
                      </m:den>
                    </m:f>
                  </m:oMath>
                </a14:m>
                <a:r>
                  <a:rPr lang="en-US" altLang="zh-TW" b="1" dirty="0"/>
                  <a:t> </a:t>
                </a:r>
                <a:r>
                  <a:rPr lang="zh-TW" altLang="zh-TW" b="1" dirty="0"/>
                  <a:t>單位為浮點數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042C42-52DA-E845-833E-6DC151AE1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18" y="1345914"/>
                <a:ext cx="2388795" cy="498726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61347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8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817084" y="2316400"/>
            <a:ext cx="1210588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378479" y="4197388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surang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157523" y="2827100"/>
            <a:ext cx="2954655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依推薦指數排序輸出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9A77BA-DF41-B045-80B0-BA74AC2A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25" y="1047865"/>
            <a:ext cx="2858621" cy="28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969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33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排序優先推薦指數：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 </a:t>
            </a:r>
            <a:r>
              <a:rPr lang="en-US" altLang="zh-TW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[51] </a:t>
            </a:r>
            <a:r>
              <a:rPr lang="zh-CN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紀錄是否排序過</a:t>
            </a:r>
            <a:endParaRPr lang="en-US" altLang="zh-CN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0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：沒有，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：有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每輪選出沒排序過最大的輸出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排序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D0704F-5744-8D4C-8D61-86BEE3B6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75" y="1636297"/>
            <a:ext cx="3364943" cy="260425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</TotalTime>
  <Words>570</Words>
  <Application>Microsoft Macintosh PowerPoint</Application>
  <PresentationFormat>如螢幕大小 (16:9)</PresentationFormat>
  <Paragraphs>57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Oswald</vt:lpstr>
      <vt:lpstr>Tinos</vt:lpstr>
      <vt:lpstr>Arial</vt:lpstr>
      <vt:lpstr>Calibri</vt:lpstr>
      <vt:lpstr>Cambria Math</vt:lpstr>
      <vt:lpstr>Times New Roman</vt:lpstr>
      <vt:lpstr>Wingdings</vt:lpstr>
      <vt:lpstr>Quintus template</vt:lpstr>
      <vt:lpstr>TOI推廣計畫 解題 - 推薦影片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149</cp:revision>
  <cp:lastPrinted>2019-04-18T16:54:53Z</cp:lastPrinted>
  <dcterms:modified xsi:type="dcterms:W3CDTF">2019-12-22T07:16:19Z</dcterms:modified>
</cp:coreProperties>
</file>