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68" r:id="rId4"/>
    <p:sldId id="258" r:id="rId5"/>
    <p:sldId id="274" r:id="rId6"/>
    <p:sldId id="308" r:id="rId7"/>
    <p:sldId id="309" r:id="rId8"/>
    <p:sldId id="310" r:id="rId9"/>
    <p:sldId id="311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654D12F7-F087-E94D-A474-020128CC24B7}">
          <p14:sldIdLst>
            <p14:sldId id="256"/>
            <p14:sldId id="257"/>
            <p14:sldId id="268"/>
            <p14:sldId id="258"/>
            <p14:sldId id="274"/>
            <p14:sldId id="308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D8F710-FA4E-40ED-AFA7-559E44A3C38B}">
  <a:tblStyle styleId="{94D8F710-FA4E-40ED-AFA7-559E44A3C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1"/>
    <p:restoredTop sz="94630"/>
  </p:normalViewPr>
  <p:slideViewPr>
    <p:cSldViewPr snapToGrid="0">
      <p:cViewPr varScale="1">
        <p:scale>
          <a:sx n="84" d="100"/>
          <a:sy n="84" d="100"/>
        </p:scale>
        <p:origin x="9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660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23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6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19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14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各重點封面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"/>
          <p:cNvSpPr txBox="1">
            <a:spLocks noGrp="1"/>
          </p:cNvSpPr>
          <p:nvPr>
            <p:ph type="sldNum" idx="12"/>
          </p:nvPr>
        </p:nvSpPr>
        <p:spPr>
          <a:xfrm>
            <a:off x="86849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Microsoft JhengHei" panose="020B0604030504040204" pitchFamily="34" charset="-120"/>
              <a:cs typeface="Tinos"/>
              <a:sym typeface="Tinos"/>
            </a:endParaRPr>
          </a:p>
        </p:txBody>
      </p:sp>
      <p:sp>
        <p:nvSpPr>
          <p:cNvPr id="4" name="內容版面配置區 16">
            <a:extLst>
              <a:ext uri="{FF2B5EF4-FFF2-40B4-BE49-F238E27FC236}">
                <a16:creationId xmlns:a16="http://schemas.microsoft.com/office/drawing/2014/main" id="{6C7206FA-DE4C-1A4B-8CD5-C6B4A27924D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84386" y="1162465"/>
            <a:ext cx="3514388" cy="278337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</a:p>
        </p:txBody>
      </p:sp>
      <p:sp>
        <p:nvSpPr>
          <p:cNvPr id="5" name="Shape 21">
            <a:extLst>
              <a:ext uri="{FF2B5EF4-FFF2-40B4-BE49-F238E27FC236}">
                <a16:creationId xmlns:a16="http://schemas.microsoft.com/office/drawing/2014/main" id="{192C112E-0153-E74F-9945-27C0F565B47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74635" y="2221800"/>
            <a:ext cx="2216426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4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r>
              <a:rPr lang="zh-TW" altLang="en-US" dirty="0"/>
              <a:t>重點標題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版面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altLang="zh-TW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Tinos"/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zh-TW" altLang="en-US" dirty="0">
              <a:sym typeface="Arial"/>
            </a:endParaRPr>
          </a:p>
        </p:txBody>
      </p:sp>
      <p:cxnSp>
        <p:nvCxnSpPr>
          <p:cNvPr id="24" name="Shape 24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內容版面配置區 16">
            <a:extLst>
              <a:ext uri="{FF2B5EF4-FFF2-40B4-BE49-F238E27FC236}">
                <a16:creationId xmlns:a16="http://schemas.microsoft.com/office/drawing/2014/main" id="{39697525-3848-4F4E-BCFE-4C42548B1B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20700" y="1579908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7" name="文字版面配置區 10">
            <a:extLst>
              <a:ext uri="{FF2B5EF4-FFF2-40B4-BE49-F238E27FC236}">
                <a16:creationId xmlns:a16="http://schemas.microsoft.com/office/drawing/2014/main" id="{306CAAC5-00AF-2548-9F11-D637DCBE2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56175" y="1579907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6D7F210B-CD33-6045-901B-06F7D6B72B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講解版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3E710C-75AD-1342-B3FA-6B760F5E48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C7A0F6B-3FF3-9643-9A80-941E3006DBD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6B7AF392-D7F2-CA41-B235-F08EF018C9D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94325" y="1609725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18" name="文字版面配置區 10">
            <a:extLst>
              <a:ext uri="{FF2B5EF4-FFF2-40B4-BE49-F238E27FC236}">
                <a16:creationId xmlns:a16="http://schemas.microsoft.com/office/drawing/2014/main" id="{7A60CA7B-6D04-EC48-A3AA-32D4A377FE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60972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</p:spTree>
    <p:extLst>
      <p:ext uri="{BB962C8B-B14F-4D97-AF65-F5344CB8AC3E}">
        <p14:creationId xmlns:p14="http://schemas.microsoft.com/office/powerpoint/2010/main" val="216229766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純文字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723418" y="4749900"/>
            <a:ext cx="420582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30" name="Shape 30"/>
          <p:cNvCxnSpPr/>
          <p:nvPr/>
        </p:nvCxnSpPr>
        <p:spPr>
          <a:xfrm>
            <a:off x="1664750" y="1466454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" name="文字版面配置區 10">
            <a:extLst>
              <a:ext uri="{FF2B5EF4-FFF2-40B4-BE49-F238E27FC236}">
                <a16:creationId xmlns:a16="http://schemas.microsoft.com/office/drawing/2014/main" id="{E19CED11-FD9B-214E-8D18-C184D44253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6175" y="158870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lnSpc>
                <a:spcPct val="150000"/>
              </a:lnSpc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8" name="文字版面配置區 10">
            <a:extLst>
              <a:ext uri="{FF2B5EF4-FFF2-40B4-BE49-F238E27FC236}">
                <a16:creationId xmlns:a16="http://schemas.microsoft.com/office/drawing/2014/main" id="{A0E88422-D3D2-1047-BB58-B3C4F125E1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58870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lnSpc>
                <a:spcPct val="150000"/>
              </a:lnSpc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817F9630-B8BD-EB4A-A786-292610709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66554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程式碼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42670" y="4749900"/>
            <a:ext cx="40133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3" name="內容版面配置區 16">
            <a:extLst>
              <a:ext uri="{FF2B5EF4-FFF2-40B4-BE49-F238E27FC236}">
                <a16:creationId xmlns:a16="http://schemas.microsoft.com/office/drawing/2014/main" id="{2B2D0959-A754-0E4F-A471-192682A417E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34689" y="1453284"/>
            <a:ext cx="6774424" cy="2949749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80C717D-F781-3547-AAA1-4670D17C21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4688" y="644056"/>
            <a:ext cx="6774423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範例程式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libr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76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4856177"/>
            <a:ext cx="338105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臺灣國際資訊奧林匹亞競賽 </a:t>
            </a:r>
            <a:r>
              <a:rPr lang="en-US" altLang="zh-TW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(TOI) </a:t>
            </a:r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 </a:t>
            </a:r>
          </a:p>
        </p:txBody>
      </p:sp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EACA4CF-225B-0B43-A0C4-83841788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781" y="592690"/>
            <a:ext cx="6925089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  <p:sldLayoutId id="2147483652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marR="0" lvl="0" indent="-342900" algn="l" rtl="0">
        <a:lnSpc>
          <a:spcPct val="100000"/>
        </a:lnSpc>
        <a:spcBef>
          <a:spcPts val="0"/>
        </a:spcBef>
        <a:spcAft>
          <a:spcPts val="0"/>
        </a:spcAft>
        <a:buFont typeface="Wingdings" pitchFamily="2" charset="2"/>
        <a:buChar char="u"/>
        <a:defRPr sz="2000" b="1" i="0" u="none" strike="noStrike" cap="none">
          <a:solidFill>
            <a:srgbClr val="000000"/>
          </a:solidFill>
          <a:latin typeface="Microsoft JhengHei" panose="020B0604030504040204" pitchFamily="34" charset="-120"/>
          <a:ea typeface="Microsoft JhengHei" panose="020B0604030504040204" pitchFamily="34" charset="-12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200" b="0" i="0" u="none" strike="noStrike" cap="none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?fbclid=IwAR3_xJEOVQxO0E7epvyDoEvq_sdyU6Zh-l8-UlNq7ydRGfbnTuC3gv_s4d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?fbclid=IwAR3_xJEOVQxO0E7epvyDoEvq_sdyU6Zh-l8-UlNq7ydRGfbnTuC3gv_s4d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52698" y="1859594"/>
            <a:ext cx="5307900" cy="1839074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144000" lvl="0"/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TOI</a:t>
            </a: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</a:t>
            </a:r>
            <a:b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</a:t>
            </a:r>
            <a:r>
              <a:rPr lang="en-US" altLang="zh-TW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000" b="0" dirty="0"/>
              <a:t>倉庫整理</a:t>
            </a:r>
            <a:endParaRPr lang="en" sz="3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Shape 65">
            <a:extLst>
              <a:ext uri="{FF2B5EF4-FFF2-40B4-BE49-F238E27FC236}">
                <a16:creationId xmlns:a16="http://schemas.microsoft.com/office/drawing/2014/main" id="{B9D5E58D-23EE-3C48-8FDD-DB03504CC6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sp>
        <p:nvSpPr>
          <p:cNvPr id="4" name="矩形 3"/>
          <p:cNvSpPr/>
          <p:nvPr/>
        </p:nvSpPr>
        <p:spPr>
          <a:xfrm>
            <a:off x="4539381" y="4209213"/>
            <a:ext cx="4055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Icon made by </a:t>
            </a:r>
            <a:r>
              <a:rPr lang="en-US" altLang="zh-TW" dirty="0" err="1"/>
              <a:t>smalllikeart</a:t>
            </a:r>
            <a:r>
              <a:rPr lang="zh-TW" altLang="en-US" dirty="0"/>
              <a:t> </a:t>
            </a:r>
            <a:r>
              <a:rPr lang="en-US" altLang="zh-TW" dirty="0"/>
              <a:t>from </a:t>
            </a:r>
            <a:r>
              <a:rPr lang="en-US" altLang="zh-TW" dirty="0">
                <a:hlinkClick r:id="rId3"/>
              </a:rPr>
              <a:t>www.flaticon.com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D5FE721-72C0-4A3C-93B6-AE8D627AE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245" y="1089168"/>
            <a:ext cx="2887135" cy="28871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4660" y="1870079"/>
            <a:ext cx="1104832" cy="1489569"/>
          </a:xfrm>
          <a:prstGeom prst="rect">
            <a:avLst/>
          </a:prstGeom>
        </p:spPr>
        <p:txBody>
          <a:bodyPr vert="horz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b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11" name="矩形 10"/>
          <p:cNvSpPr/>
          <p:nvPr/>
        </p:nvSpPr>
        <p:spPr>
          <a:xfrm>
            <a:off x="1540806" y="678924"/>
            <a:ext cx="68127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1600" dirty="0"/>
              <a:t>有一間公司，</a:t>
            </a:r>
            <a:r>
              <a:rPr lang="zh-TW" altLang="zh-TW" sz="1600" b="1" dirty="0"/>
              <a:t>有三個倉庫，編號為</a:t>
            </a:r>
            <a:r>
              <a:rPr lang="en-US" altLang="zh-TW" sz="1600" b="1" dirty="0"/>
              <a:t>1</a:t>
            </a:r>
            <a:r>
              <a:rPr lang="zh-TW" altLang="zh-TW" sz="1600" b="1" dirty="0"/>
              <a:t>、</a:t>
            </a:r>
            <a:r>
              <a:rPr lang="en-US" altLang="zh-TW" sz="1600" b="1" dirty="0"/>
              <a:t>2</a:t>
            </a:r>
            <a:r>
              <a:rPr lang="zh-TW" altLang="zh-TW" sz="1600" b="1" dirty="0"/>
              <a:t>和</a:t>
            </a:r>
            <a:r>
              <a:rPr lang="en-US" altLang="zh-TW" sz="1600" b="1" dirty="0"/>
              <a:t>3</a:t>
            </a:r>
            <a:r>
              <a:rPr lang="zh-TW" altLang="zh-TW" sz="1600" dirty="0"/>
              <a:t>。某天公司預計要整修編號為</a:t>
            </a:r>
            <a:r>
              <a:rPr lang="en-US" altLang="zh-TW" sz="1600" dirty="0"/>
              <a:t>1</a:t>
            </a:r>
            <a:r>
              <a:rPr lang="zh-TW" altLang="zh-TW" sz="1600" dirty="0"/>
              <a:t>和</a:t>
            </a:r>
            <a:r>
              <a:rPr lang="en-US" altLang="zh-TW" sz="1600" dirty="0"/>
              <a:t>2</a:t>
            </a:r>
            <a:r>
              <a:rPr lang="zh-TW" altLang="zh-TW" sz="1600" dirty="0"/>
              <a:t>的倉庫，因此需要</a:t>
            </a:r>
            <a:r>
              <a:rPr lang="zh-TW" altLang="zh-TW" sz="1600" b="1" dirty="0">
                <a:solidFill>
                  <a:schemeClr val="accent2">
                    <a:lumMod val="75000"/>
                  </a:schemeClr>
                </a:solidFill>
              </a:rPr>
              <a:t>將倉庫中的箱子都搬到倉庫</a:t>
            </a:r>
            <a:r>
              <a:rPr lang="en-US" altLang="zh-TW" sz="1600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zh-TW" altLang="zh-TW" sz="1600" b="1" dirty="0">
                <a:solidFill>
                  <a:schemeClr val="accent2">
                    <a:lumMod val="75000"/>
                  </a:schemeClr>
                </a:solidFill>
              </a:rPr>
              <a:t>存放</a:t>
            </a:r>
            <a:r>
              <a:rPr lang="zh-TW" altLang="zh-TW" sz="1600" dirty="0"/>
              <a:t>。</a:t>
            </a:r>
          </a:p>
          <a:p>
            <a:r>
              <a:rPr lang="zh-TW" altLang="zh-TW" sz="1600" dirty="0"/>
              <a:t>公司指派小周來完成這個任務，而當小周將三間倉庫打開的時候，他得到了幾個資訊：</a:t>
            </a:r>
          </a:p>
          <a:p>
            <a:pPr lvl="0"/>
            <a:r>
              <a:rPr lang="zh-TW" altLang="zh-TW" sz="1600" b="1" dirty="0"/>
              <a:t>倉庫內共有</a:t>
            </a:r>
            <a:r>
              <a:rPr lang="en-US" altLang="zh-TW" sz="1600" b="1" i="1" dirty="0"/>
              <a:t>N</a:t>
            </a:r>
            <a:r>
              <a:rPr lang="zh-TW" altLang="zh-TW" sz="1600" b="1" dirty="0"/>
              <a:t>個箱子，箱子由小到大編號為</a:t>
            </a:r>
            <a:r>
              <a:rPr lang="en-US" altLang="zh-TW" sz="1600" b="1" dirty="0"/>
              <a:t>1</a:t>
            </a:r>
            <a:r>
              <a:rPr lang="zh-TW" altLang="zh-TW" sz="1600" b="1" dirty="0"/>
              <a:t>、</a:t>
            </a:r>
            <a:r>
              <a:rPr lang="en-US" altLang="zh-TW" sz="1600" b="1" dirty="0"/>
              <a:t>2</a:t>
            </a:r>
            <a:r>
              <a:rPr lang="zh-TW" altLang="zh-TW" sz="1600" b="1" dirty="0"/>
              <a:t>、</a:t>
            </a:r>
            <a:r>
              <a:rPr lang="en-US" altLang="zh-TW" sz="1600" b="1" dirty="0"/>
              <a:t>3</a:t>
            </a:r>
            <a:r>
              <a:rPr lang="zh-TW" altLang="zh-TW" sz="1600" b="1" dirty="0"/>
              <a:t>、</a:t>
            </a:r>
            <a:r>
              <a:rPr lang="en-US" altLang="zh-TW" sz="1600" b="1" dirty="0"/>
              <a:t>…</a:t>
            </a:r>
            <a:r>
              <a:rPr lang="zh-TW" altLang="zh-TW" sz="1600" b="1" dirty="0"/>
              <a:t>、</a:t>
            </a:r>
            <a:r>
              <a:rPr lang="en-US" altLang="zh-TW" sz="1600" b="1" i="1" dirty="0"/>
              <a:t>N</a:t>
            </a:r>
            <a:r>
              <a:rPr lang="zh-TW" altLang="zh-TW" sz="1600" b="1" dirty="0"/>
              <a:t>。</a:t>
            </a:r>
          </a:p>
          <a:p>
            <a:pPr lvl="0"/>
            <a:r>
              <a:rPr lang="zh-TW" altLang="zh-TW" sz="1600" dirty="0"/>
              <a:t>三個倉庫的面積都很小，</a:t>
            </a:r>
            <a:r>
              <a:rPr lang="zh-TW" altLang="zh-TW" sz="1600" b="1" dirty="0">
                <a:solidFill>
                  <a:schemeClr val="accent3">
                    <a:lumMod val="75000"/>
                  </a:schemeClr>
                </a:solidFill>
              </a:rPr>
              <a:t>只夠在地板上擺放一個箱子</a:t>
            </a:r>
            <a:r>
              <a:rPr lang="zh-TW" altLang="zh-TW" sz="1600" dirty="0"/>
              <a:t>，但由於倉庫有挑高設計，因此他可以把所有箱子疊起來。</a:t>
            </a:r>
          </a:p>
          <a:p>
            <a:pPr lvl="0"/>
            <a:r>
              <a:rPr lang="zh-TW" altLang="zh-TW" sz="1600" dirty="0"/>
              <a:t>越小的箱子越脆弱，因此</a:t>
            </a:r>
            <a:r>
              <a:rPr lang="zh-TW" altLang="zh-TW" sz="1600" b="1" dirty="0">
                <a:solidFill>
                  <a:schemeClr val="accent6"/>
                </a:solidFill>
              </a:rPr>
              <a:t>大箱子不能放在小箱子上</a:t>
            </a:r>
            <a:r>
              <a:rPr lang="zh-TW" altLang="zh-TW" sz="1600" b="1" dirty="0"/>
              <a:t>。</a:t>
            </a:r>
          </a:p>
          <a:p>
            <a:pPr lvl="0"/>
            <a:r>
              <a:rPr lang="zh-TW" altLang="zh-TW" sz="1600" dirty="0"/>
              <a:t>小周的力氣只夠讓他</a:t>
            </a:r>
            <a:r>
              <a:rPr lang="zh-TW" altLang="zh-TW" sz="1600" b="1" dirty="0">
                <a:solidFill>
                  <a:schemeClr val="accent1"/>
                </a:solidFill>
              </a:rPr>
              <a:t>一次搬運一個箱子</a:t>
            </a:r>
          </a:p>
          <a:p>
            <a:pPr lvl="0"/>
            <a:r>
              <a:rPr lang="zh-TW" altLang="zh-TW" sz="1600" b="1" dirty="0"/>
              <a:t>目前所有的箱子都依序疊在倉庫</a:t>
            </a:r>
            <a:r>
              <a:rPr lang="en-US" altLang="zh-TW" sz="1600" b="1" dirty="0"/>
              <a:t>1</a:t>
            </a:r>
            <a:r>
              <a:rPr lang="zh-TW" altLang="zh-TW" sz="1600" b="1" dirty="0"/>
              <a:t>中。</a:t>
            </a:r>
          </a:p>
          <a:p>
            <a:r>
              <a:rPr lang="en-US" altLang="zh-TW" sz="1600" dirty="0"/>
              <a:t> </a:t>
            </a:r>
            <a:endParaRPr lang="zh-TW" altLang="zh-TW" sz="1600" dirty="0"/>
          </a:p>
          <a:p>
            <a:r>
              <a:rPr lang="zh-TW" altLang="zh-TW" sz="1600" dirty="0"/>
              <a:t>小周決定用最佳的搬法來完成任務，但當他搬到一半時覺得口很渴，因此去喝了一杯水，當他回來時，卻忘記下一步驟應該要移動哪個箱子了，好消息是他還</a:t>
            </a:r>
            <a:r>
              <a:rPr lang="zh-TW" altLang="zh-TW" sz="1600" b="1" dirty="0"/>
              <a:t>記得他目前搬了幾次</a:t>
            </a:r>
            <a:r>
              <a:rPr lang="zh-TW" altLang="zh-TW" sz="1600" dirty="0"/>
              <a:t>，請你寫一個程式告訴小周</a:t>
            </a:r>
            <a:r>
              <a:rPr lang="zh-TW" altLang="zh-TW" sz="1600" b="1" dirty="0"/>
              <a:t>下一步應該怎麼移動</a:t>
            </a:r>
            <a:r>
              <a:rPr lang="zh-TW" altLang="zh-TW" sz="1600" dirty="0"/>
              <a:t>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CF539A-FD9D-4EA7-A1C3-247687500CF8}"/>
              </a:ext>
            </a:extLst>
          </p:cNvPr>
          <p:cNvSpPr/>
          <p:nvPr/>
        </p:nvSpPr>
        <p:spPr>
          <a:xfrm>
            <a:off x="1540806" y="1684020"/>
            <a:ext cx="6719274" cy="1489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7" name="矩形 6"/>
          <p:cNvSpPr/>
          <p:nvPr/>
        </p:nvSpPr>
        <p:spPr>
          <a:xfrm>
            <a:off x="1659279" y="812791"/>
            <a:ext cx="664285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輸入格式</a:t>
            </a:r>
          </a:p>
          <a:p>
            <a:r>
              <a:rPr lang="zh-TW" altLang="zh-TW" sz="1600" dirty="0"/>
              <a:t>輸入只有一列</a:t>
            </a:r>
            <a:r>
              <a:rPr lang="zh-TW" altLang="en-US" sz="1600" dirty="0"/>
              <a:t>，</a:t>
            </a:r>
            <a:endParaRPr lang="en-US" altLang="zh-TW" sz="1600" dirty="0"/>
          </a:p>
          <a:p>
            <a:r>
              <a:rPr lang="zh-TW" altLang="zh-TW" sz="1600" dirty="0"/>
              <a:t>共兩個正整數</a:t>
            </a:r>
            <a:r>
              <a:rPr lang="en-US" altLang="zh-TW" sz="1600" i="1" dirty="0"/>
              <a:t>N</a:t>
            </a:r>
            <a:r>
              <a:rPr lang="zh-TW" altLang="zh-TW" sz="1600" dirty="0"/>
              <a:t>、</a:t>
            </a:r>
            <a:r>
              <a:rPr lang="en-US" altLang="zh-TW" sz="1600" i="1" dirty="0" err="1"/>
              <a:t>i</a:t>
            </a:r>
            <a:r>
              <a:rPr lang="zh-TW" altLang="zh-TW" sz="1600" dirty="0"/>
              <a:t>（</a:t>
            </a:r>
            <a:r>
              <a:rPr lang="en-US" altLang="zh-TW" sz="1600" dirty="0"/>
              <a:t>1 </a:t>
            </a:r>
            <a:r>
              <a:rPr lang="en-US" altLang="zh-TW" sz="1600" dirty="0">
                <a:sym typeface="Symbol" panose="05050102010706020507" pitchFamily="18" charset="2"/>
              </a:rPr>
              <a:t></a:t>
            </a:r>
            <a:r>
              <a:rPr lang="en-US" altLang="zh-TW" sz="1600" dirty="0"/>
              <a:t> </a:t>
            </a:r>
            <a:r>
              <a:rPr lang="en-US" altLang="zh-TW" sz="1600" i="1" dirty="0"/>
              <a:t>N</a:t>
            </a:r>
            <a:r>
              <a:rPr lang="en-US" altLang="zh-TW" sz="1600" dirty="0"/>
              <a:t> </a:t>
            </a:r>
            <a:r>
              <a:rPr lang="en-US" altLang="zh-TW" sz="1600" dirty="0">
                <a:sym typeface="Symbol" panose="05050102010706020507" pitchFamily="18" charset="2"/>
              </a:rPr>
              <a:t></a:t>
            </a:r>
            <a:r>
              <a:rPr lang="en-US" altLang="zh-TW" sz="1600" dirty="0"/>
              <a:t> 60</a:t>
            </a:r>
            <a:r>
              <a:rPr lang="zh-TW" altLang="zh-TW" sz="1600" dirty="0"/>
              <a:t>、</a:t>
            </a:r>
            <a:r>
              <a:rPr lang="en-US" altLang="zh-TW" sz="1600" dirty="0"/>
              <a:t>1 </a:t>
            </a:r>
            <a:r>
              <a:rPr lang="en-US" altLang="zh-TW" sz="1600" dirty="0">
                <a:sym typeface="Symbol" panose="05050102010706020507" pitchFamily="18" charset="2"/>
              </a:rPr>
              <a:t></a:t>
            </a:r>
            <a:r>
              <a:rPr lang="en-US" altLang="zh-TW" sz="1600" dirty="0"/>
              <a:t> </a:t>
            </a:r>
            <a:r>
              <a:rPr lang="en-US" altLang="zh-TW" sz="1600" i="1" dirty="0" err="1"/>
              <a:t>i</a:t>
            </a:r>
            <a:r>
              <a:rPr lang="en-US" altLang="zh-TW" sz="1600" dirty="0"/>
              <a:t> &lt; 2</a:t>
            </a:r>
            <a:r>
              <a:rPr lang="en-US" altLang="zh-TW" sz="1600" i="1" baseline="30000" dirty="0"/>
              <a:t>N</a:t>
            </a:r>
            <a:r>
              <a:rPr lang="zh-TW" altLang="zh-TW" sz="1600" dirty="0"/>
              <a:t>），以一個空白隔開，</a:t>
            </a:r>
            <a:endParaRPr lang="en-US" altLang="zh-TW" sz="1600" dirty="0"/>
          </a:p>
          <a:p>
            <a:r>
              <a:rPr lang="en-US" altLang="zh-TW" sz="1600" b="1" i="1" dirty="0">
                <a:solidFill>
                  <a:srgbClr val="0070C0"/>
                </a:solidFill>
              </a:rPr>
              <a:t>N</a:t>
            </a:r>
            <a:r>
              <a:rPr lang="zh-TW" altLang="en-US" sz="1600" dirty="0"/>
              <a:t> </a:t>
            </a:r>
            <a:r>
              <a:rPr lang="zh-TW" altLang="zh-TW" sz="1600" dirty="0"/>
              <a:t>代表箱子總數，</a:t>
            </a:r>
            <a:r>
              <a:rPr lang="en-US" altLang="zh-TW" sz="1600" b="1" i="1" dirty="0" err="1">
                <a:solidFill>
                  <a:srgbClr val="00B050"/>
                </a:solidFill>
              </a:rPr>
              <a:t>i</a:t>
            </a:r>
            <a:r>
              <a:rPr lang="zh-TW" altLang="en-US" sz="1600" dirty="0"/>
              <a:t> </a:t>
            </a:r>
            <a:r>
              <a:rPr lang="zh-TW" altLang="zh-TW" sz="1600" dirty="0"/>
              <a:t>代表當前是第幾次移動。</a:t>
            </a:r>
          </a:p>
        </p:txBody>
      </p:sp>
      <p:sp>
        <p:nvSpPr>
          <p:cNvPr id="8" name="矩形 7"/>
          <p:cNvSpPr/>
          <p:nvPr/>
        </p:nvSpPr>
        <p:spPr>
          <a:xfrm>
            <a:off x="1629993" y="1951564"/>
            <a:ext cx="480128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輸出格式</a:t>
            </a:r>
          </a:p>
          <a:p>
            <a:r>
              <a:rPr lang="zh-TW" altLang="zh-TW" sz="1600" dirty="0"/>
              <a:t>對每筆測試資料請輸出「</a:t>
            </a:r>
            <a:r>
              <a:rPr lang="en-US" altLang="zh-TW" sz="1600" dirty="0"/>
              <a:t>move A from B to C.</a:t>
            </a:r>
            <a:r>
              <a:rPr lang="zh-TW" altLang="zh-TW" sz="1600" dirty="0"/>
              <a:t>」。</a:t>
            </a:r>
            <a:endParaRPr lang="en-US" altLang="zh-TW" sz="1600" dirty="0"/>
          </a:p>
          <a:p>
            <a:r>
              <a:rPr lang="zh-TW" altLang="zh-TW" sz="1600" dirty="0"/>
              <a:t>代表將編號為</a:t>
            </a:r>
            <a:r>
              <a:rPr lang="en-US" altLang="zh-TW" sz="1600" dirty="0"/>
              <a:t>A</a:t>
            </a:r>
            <a:r>
              <a:rPr lang="zh-TW" altLang="zh-TW" sz="1600" dirty="0"/>
              <a:t>的箱子從倉庫</a:t>
            </a:r>
            <a:r>
              <a:rPr lang="en-US" altLang="zh-TW" sz="1600" dirty="0"/>
              <a:t>B</a:t>
            </a:r>
            <a:r>
              <a:rPr lang="zh-TW" altLang="zh-TW" sz="1600" dirty="0"/>
              <a:t>移動到倉庫</a:t>
            </a:r>
            <a:r>
              <a:rPr lang="en-US" altLang="zh-TW" sz="1600" dirty="0"/>
              <a:t>C</a:t>
            </a:r>
            <a:r>
              <a:rPr lang="zh-TW" altLang="zh-TW" sz="1600" dirty="0"/>
              <a:t>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794059"/>
              </p:ext>
            </p:extLst>
          </p:nvPr>
        </p:nvGraphicFramePr>
        <p:xfrm>
          <a:off x="2964114" y="3292853"/>
          <a:ext cx="4457765" cy="941765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828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17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輸入範例</a:t>
                      </a:r>
                      <a:endParaRPr lang="en-US" altLang="zh-TW" sz="16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b="1" kern="100" dirty="0">
                          <a:solidFill>
                            <a:srgbClr val="0070C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TW" altLang="en-US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600" b="1" kern="100" dirty="0">
                          <a:solidFill>
                            <a:srgbClr val="00B05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600" kern="100" dirty="0">
                        <a:solidFill>
                          <a:srgbClr val="00B05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輸出範例</a:t>
                      </a:r>
                      <a:endParaRPr lang="en-US" altLang="zh-TW" sz="16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move 1 from 3 to 2</a:t>
                      </a:r>
                      <a:endParaRPr lang="zh-TW" altLang="zh-TW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98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4779000" y="987034"/>
            <a:ext cx="3234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解題重點</a:t>
            </a:r>
            <a:r>
              <a:rPr lang="en-US" altLang="zh-TW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" sz="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4294967295"/>
          </p:nvPr>
        </p:nvSpPr>
        <p:spPr>
          <a:xfrm>
            <a:off x="4893956" y="2146834"/>
            <a:ext cx="3234300" cy="18488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重點一</a:t>
            </a:r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endParaRPr lang="en-US" altLang="zh-TW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位元分析</a:t>
            </a:r>
            <a:endParaRPr lang="en-US" altLang="zh-TW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重點二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rtl="0"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尋找規律</a:t>
            </a:r>
            <a:endParaRPr lang="en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6" name="矩形 5"/>
          <p:cNvSpPr/>
          <p:nvPr/>
        </p:nvSpPr>
        <p:spPr>
          <a:xfrm>
            <a:off x="4533579" y="4224837"/>
            <a:ext cx="40847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Icon made by </a:t>
            </a:r>
            <a:r>
              <a:rPr lang="en-US" altLang="zh-TW" dirty="0" err="1"/>
              <a:t>smalllikeart</a:t>
            </a:r>
            <a:r>
              <a:rPr lang="zh-TW" altLang="en-US" dirty="0"/>
              <a:t> </a:t>
            </a:r>
            <a:r>
              <a:rPr lang="en-US" altLang="zh-TW" dirty="0"/>
              <a:t>from </a:t>
            </a:r>
            <a:r>
              <a:rPr lang="en-US" altLang="zh-TW" dirty="0">
                <a:hlinkClick r:id="rId3"/>
              </a:rPr>
              <a:t>www.flaticon.com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083" y="1244028"/>
            <a:ext cx="2636397" cy="263639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位元分析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778303" y="1419275"/>
            <a:ext cx="6512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我們先考慮只有</a:t>
            </a:r>
            <a:r>
              <a:rPr lang="en-US" altLang="zh-TW" sz="1600" dirty="0"/>
              <a:t>4</a:t>
            </a:r>
            <a:r>
              <a:rPr lang="zh-TW" altLang="en-US" sz="1600" dirty="0"/>
              <a:t>個箱子的情況，並將所有步驟印出來，可以發現</a:t>
            </a:r>
            <a:r>
              <a:rPr lang="zh-TW" altLang="en-US" sz="1600" b="1" dirty="0">
                <a:solidFill>
                  <a:srgbClr val="0070C0"/>
                </a:solidFill>
              </a:rPr>
              <a:t>「最高相異位元」</a:t>
            </a:r>
            <a:r>
              <a:rPr lang="zh-TW" altLang="en-US" sz="1600" dirty="0"/>
              <a:t>即是移動的箱子的編號。</a:t>
            </a:r>
            <a:endParaRPr lang="en-US" altLang="zh-TW" sz="1600" baseline="-250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B741768-7EBD-47F0-BA8F-0EE27E8FB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219" y="2002085"/>
            <a:ext cx="5825197" cy="261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4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4529787-2C22-4426-A0E5-D9BA0680FA10}"/>
              </a:ext>
            </a:extLst>
          </p:cNvPr>
          <p:cNvSpPr/>
          <p:nvPr/>
        </p:nvSpPr>
        <p:spPr>
          <a:xfrm>
            <a:off x="4998720" y="1333500"/>
            <a:ext cx="3093720" cy="30906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43CB20-51C3-4023-9F3B-0ADEE5E41973}"/>
              </a:ext>
            </a:extLst>
          </p:cNvPr>
          <p:cNvSpPr/>
          <p:nvPr/>
        </p:nvSpPr>
        <p:spPr>
          <a:xfrm>
            <a:off x="1714396" y="2273062"/>
            <a:ext cx="3036673" cy="19004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尋找規律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778302" y="1419275"/>
            <a:ext cx="2725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接著我們針對單個箱子的</a:t>
            </a:r>
            <a:endParaRPr lang="en-US" altLang="zh-TW" sz="1600" dirty="0"/>
          </a:p>
          <a:p>
            <a:r>
              <a:rPr lang="zh-TW" altLang="en-US" sz="1600" dirty="0"/>
              <a:t>搬運情形進行列印。</a:t>
            </a:r>
            <a:endParaRPr lang="en-US" altLang="zh-TW" sz="16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6DBEE4C-969E-433C-8A23-4B548F480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925" y="2431737"/>
            <a:ext cx="2247619" cy="124761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F150159-C3BB-4ADA-B588-6B97A9595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219" y="1481355"/>
            <a:ext cx="2190476" cy="247619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CFC25B6-C863-4399-9D84-ED738AAA8157}"/>
              </a:ext>
            </a:extLst>
          </p:cNvPr>
          <p:cNvSpPr txBox="1"/>
          <p:nvPr/>
        </p:nvSpPr>
        <p:spPr>
          <a:xfrm>
            <a:off x="1714397" y="3775508"/>
            <a:ext cx="3036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有</a:t>
            </a:r>
            <a:r>
              <a:rPr lang="zh-TW" altLang="en-US" b="1" dirty="0">
                <a:solidFill>
                  <a:schemeClr val="accent6"/>
                </a:solidFill>
              </a:rPr>
              <a:t>奇數個</a:t>
            </a:r>
            <a:r>
              <a:rPr lang="zh-TW" altLang="en-US" b="1" dirty="0"/>
              <a:t>箱子，移動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第偶數個</a:t>
            </a:r>
            <a:r>
              <a:rPr lang="zh-TW" altLang="en-US" b="1" dirty="0"/>
              <a:t>箱子。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26F8B4-AFDC-476E-8B1C-0CC45E75A721}"/>
              </a:ext>
            </a:extLst>
          </p:cNvPr>
          <p:cNvSpPr txBox="1"/>
          <p:nvPr/>
        </p:nvSpPr>
        <p:spPr>
          <a:xfrm>
            <a:off x="5091400" y="4019625"/>
            <a:ext cx="2997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有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偶數個</a:t>
            </a:r>
            <a:r>
              <a:rPr lang="zh-TW" altLang="en-US" b="1" dirty="0"/>
              <a:t>箱子，移動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第偶數個</a:t>
            </a:r>
            <a:r>
              <a:rPr lang="zh-TW" altLang="en-US" b="1" dirty="0"/>
              <a:t>箱子。</a:t>
            </a:r>
          </a:p>
        </p:txBody>
      </p:sp>
    </p:spTree>
    <p:extLst>
      <p:ext uri="{BB962C8B-B14F-4D97-AF65-F5344CB8AC3E}">
        <p14:creationId xmlns:p14="http://schemas.microsoft.com/office/powerpoint/2010/main" val="264697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0FDC95BB-3D3C-48BA-8F05-F3ECA0FE00A7}"/>
              </a:ext>
            </a:extLst>
          </p:cNvPr>
          <p:cNvSpPr/>
          <p:nvPr/>
        </p:nvSpPr>
        <p:spPr>
          <a:xfrm>
            <a:off x="4998720" y="1333500"/>
            <a:ext cx="3093720" cy="30906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8C28F5-6795-4DA0-A838-11C13160CB2E}"/>
              </a:ext>
            </a:extLst>
          </p:cNvPr>
          <p:cNvSpPr/>
          <p:nvPr/>
        </p:nvSpPr>
        <p:spPr>
          <a:xfrm>
            <a:off x="1714396" y="2273062"/>
            <a:ext cx="3036673" cy="19004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A0F1187-58C6-4538-B18D-107011F7ADC1}"/>
              </a:ext>
            </a:extLst>
          </p:cNvPr>
          <p:cNvSpPr txBox="1"/>
          <p:nvPr/>
        </p:nvSpPr>
        <p:spPr>
          <a:xfrm>
            <a:off x="1778302" y="1419275"/>
            <a:ext cx="2725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接著我們針對單個箱子的</a:t>
            </a:r>
            <a:endParaRPr lang="en-US" altLang="zh-TW" sz="1600" dirty="0"/>
          </a:p>
          <a:p>
            <a:r>
              <a:rPr lang="zh-TW" altLang="en-US" sz="1600" dirty="0"/>
              <a:t>搬運情形進行列印。</a:t>
            </a:r>
            <a:endParaRPr lang="en-US" altLang="zh-TW" sz="16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尋找規律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CFC25B6-C863-4399-9D84-ED738AAA8157}"/>
              </a:ext>
            </a:extLst>
          </p:cNvPr>
          <p:cNvSpPr txBox="1"/>
          <p:nvPr/>
        </p:nvSpPr>
        <p:spPr>
          <a:xfrm>
            <a:off x="1728349" y="3790038"/>
            <a:ext cx="3008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有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偶數個</a:t>
            </a:r>
            <a:r>
              <a:rPr lang="zh-TW" altLang="en-US" b="1" dirty="0"/>
              <a:t>箱子，移動</a:t>
            </a:r>
            <a:r>
              <a:rPr lang="zh-TW" altLang="en-US" b="1" dirty="0">
                <a:solidFill>
                  <a:schemeClr val="accent6"/>
                </a:solidFill>
              </a:rPr>
              <a:t>第奇數個</a:t>
            </a:r>
            <a:r>
              <a:rPr lang="zh-TW" altLang="en-US" b="1" dirty="0"/>
              <a:t>箱子。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26F8B4-AFDC-476E-8B1C-0CC45E75A721}"/>
              </a:ext>
            </a:extLst>
          </p:cNvPr>
          <p:cNvSpPr txBox="1"/>
          <p:nvPr/>
        </p:nvSpPr>
        <p:spPr>
          <a:xfrm>
            <a:off x="5099895" y="4030137"/>
            <a:ext cx="3093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有</a:t>
            </a:r>
            <a:r>
              <a:rPr lang="zh-TW" altLang="en-US" b="1" dirty="0">
                <a:solidFill>
                  <a:schemeClr val="accent6"/>
                </a:solidFill>
              </a:rPr>
              <a:t>奇數個</a:t>
            </a:r>
            <a:r>
              <a:rPr lang="zh-TW" altLang="en-US" b="1" dirty="0"/>
              <a:t>箱子，移動</a:t>
            </a:r>
            <a:r>
              <a:rPr lang="zh-TW" altLang="en-US" b="1" dirty="0">
                <a:solidFill>
                  <a:schemeClr val="accent6"/>
                </a:solidFill>
              </a:rPr>
              <a:t>第奇數個</a:t>
            </a:r>
            <a:r>
              <a:rPr lang="zh-TW" altLang="en-US" b="1" dirty="0"/>
              <a:t>箱子。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43BE0BC-2E87-4DE3-880C-6E3C66A1D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637" y="2399418"/>
            <a:ext cx="2276190" cy="128571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4768405-2835-4993-B4A9-B58BA98E2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865" y="1472325"/>
            <a:ext cx="2371429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29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3527473-52B5-4C4E-B414-658553A2701F}"/>
              </a:ext>
            </a:extLst>
          </p:cNvPr>
          <p:cNvSpPr/>
          <p:nvPr/>
        </p:nvSpPr>
        <p:spPr>
          <a:xfrm>
            <a:off x="1778303" y="1844040"/>
            <a:ext cx="6070297" cy="1173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尋找規律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778303" y="1419275"/>
            <a:ext cx="65127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接著我們便可以得到規律：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zh-TW" altLang="en-US" sz="1600" b="1" dirty="0"/>
              <a:t>假設我們要移動的箱子為第 </a:t>
            </a:r>
            <a:r>
              <a:rPr lang="en-US" altLang="zh-TW" sz="1600" b="1" i="1" dirty="0"/>
              <a:t>N</a:t>
            </a:r>
            <a:r>
              <a:rPr lang="zh-TW" altLang="en-US" sz="1600" b="1" i="1" dirty="0"/>
              <a:t> </a:t>
            </a:r>
            <a:r>
              <a:rPr lang="zh-TW" altLang="en-US" sz="1600" b="1" dirty="0"/>
              <a:t>個，且總共有 </a:t>
            </a:r>
            <a:r>
              <a:rPr lang="en-US" altLang="zh-TW" sz="1600" b="1" i="1" dirty="0"/>
              <a:t>M</a:t>
            </a:r>
            <a:r>
              <a:rPr lang="zh-TW" altLang="en-US" sz="1600" b="1" dirty="0"/>
              <a:t> 個箱子。</a:t>
            </a:r>
            <a:endParaRPr lang="en-US" altLang="zh-TW" sz="1600" b="1" dirty="0"/>
          </a:p>
          <a:p>
            <a:pPr marL="342900" indent="-342900">
              <a:buAutoNum type="arabicParenBoth"/>
            </a:pPr>
            <a:r>
              <a:rPr lang="zh-TW" altLang="en-US" sz="1600" b="1" dirty="0"/>
              <a:t>規律每 </a:t>
            </a:r>
            <a:r>
              <a:rPr lang="en-US" altLang="zh-TW" sz="1600" b="1" dirty="0"/>
              <a:t>3 x 2</a:t>
            </a:r>
            <a:r>
              <a:rPr lang="en-US" altLang="zh-TW" sz="1600" b="1" baseline="30000" dirty="0"/>
              <a:t>N</a:t>
            </a:r>
            <a:r>
              <a:rPr lang="en-US" altLang="zh-TW" sz="1600" b="1" dirty="0"/>
              <a:t> </a:t>
            </a:r>
            <a:r>
              <a:rPr lang="zh-TW" altLang="en-US" sz="1600" b="1" dirty="0"/>
              <a:t>步循環一次</a:t>
            </a:r>
            <a:endParaRPr lang="en-US" altLang="zh-TW" sz="1600" b="1" dirty="0"/>
          </a:p>
          <a:p>
            <a:pPr marL="342900" indent="-342900">
              <a:buAutoNum type="arabicParenBoth"/>
            </a:pPr>
            <a:r>
              <a:rPr lang="zh-TW" altLang="en-US" sz="1600" b="1" dirty="0"/>
              <a:t>若 </a:t>
            </a:r>
            <a:r>
              <a:rPr lang="en-US" altLang="zh-TW" sz="1600" b="1" i="1" dirty="0"/>
              <a:t>N</a:t>
            </a:r>
            <a:r>
              <a:rPr lang="zh-TW" altLang="en-US" sz="1600" b="1" dirty="0"/>
              <a:t>、</a:t>
            </a:r>
            <a:r>
              <a:rPr lang="en-US" altLang="zh-TW" sz="1600" b="1" i="1" dirty="0"/>
              <a:t>M</a:t>
            </a:r>
            <a:r>
              <a:rPr lang="zh-TW" altLang="en-US" sz="1600" b="1" i="1" dirty="0"/>
              <a:t> </a:t>
            </a:r>
            <a:r>
              <a:rPr lang="zh-TW" altLang="en-US" sz="1600" b="1" dirty="0"/>
              <a:t>同為奇數或偶數，則循環順序為 </a:t>
            </a:r>
            <a:r>
              <a:rPr lang="en-US" altLang="zh-TW" sz="1600" b="1" dirty="0"/>
              <a:t>1-&gt;3 3-&gt;2 2-&gt;1</a:t>
            </a:r>
          </a:p>
          <a:p>
            <a:pPr marL="342900" indent="-342900">
              <a:buFontTx/>
              <a:buAutoNum type="arabicParenBoth"/>
            </a:pPr>
            <a:r>
              <a:rPr lang="zh-TW" altLang="en-US" sz="1600" b="1" dirty="0"/>
              <a:t>若 </a:t>
            </a:r>
            <a:r>
              <a:rPr lang="en-US" altLang="zh-TW" sz="1600" b="1" i="1" dirty="0"/>
              <a:t>N</a:t>
            </a:r>
            <a:r>
              <a:rPr lang="zh-TW" altLang="en-US" sz="1600" b="1" dirty="0"/>
              <a:t>、</a:t>
            </a:r>
            <a:r>
              <a:rPr lang="en-US" altLang="zh-TW" sz="1600" b="1" i="1" dirty="0"/>
              <a:t>M</a:t>
            </a:r>
            <a:r>
              <a:rPr lang="zh-TW" altLang="en-US" sz="1600" b="1" i="1" dirty="0"/>
              <a:t> </a:t>
            </a:r>
            <a:r>
              <a:rPr lang="zh-TW" altLang="en-US" sz="1600" b="1" dirty="0"/>
              <a:t>為一個奇數一個偶數，則循環順序為 </a:t>
            </a:r>
            <a:r>
              <a:rPr lang="en-US" altLang="zh-TW" sz="1600" b="1" dirty="0"/>
              <a:t>1-&gt;2 2-&gt;3 3-&gt;1</a:t>
            </a:r>
          </a:p>
          <a:p>
            <a:pPr marL="342900" indent="-342900">
              <a:buFontTx/>
              <a:buAutoNum type="arabicParenBoth"/>
            </a:pPr>
            <a:endParaRPr lang="en-US" altLang="zh-TW" sz="1600" b="1" dirty="0"/>
          </a:p>
          <a:p>
            <a:r>
              <a:rPr lang="zh-TW" altLang="en-US" sz="1600" dirty="0"/>
              <a:t>按照規律即可在</a:t>
            </a:r>
            <a:r>
              <a:rPr lang="en-US" altLang="zh-TW" sz="1600" b="1" dirty="0"/>
              <a:t>O(1)</a:t>
            </a:r>
            <a:r>
              <a:rPr lang="zh-TW" altLang="en-US" sz="1600" dirty="0"/>
              <a:t>的時間內計算出</a:t>
            </a:r>
            <a:r>
              <a:rPr lang="zh-TW" altLang="en-US" sz="1600" b="1" dirty="0"/>
              <a:t>第 </a:t>
            </a:r>
            <a:r>
              <a:rPr lang="en-US" altLang="zh-TW" sz="1600" b="1" dirty="0" err="1"/>
              <a:t>i</a:t>
            </a:r>
            <a:r>
              <a:rPr lang="en-US" altLang="zh-TW" sz="1600" b="1" dirty="0"/>
              <a:t> </a:t>
            </a:r>
            <a:r>
              <a:rPr lang="zh-TW" altLang="en-US" sz="1600" b="1" dirty="0"/>
              <a:t>步</a:t>
            </a:r>
            <a:r>
              <a:rPr lang="zh-TW" altLang="en-US" sz="1600" dirty="0"/>
              <a:t>移動的結果。</a:t>
            </a:r>
            <a:endParaRPr lang="en-US" altLang="zh-TW" sz="1600" i="1" dirty="0"/>
          </a:p>
          <a:p>
            <a:endParaRPr lang="en-US" altLang="zh-TW" sz="1600" dirty="0"/>
          </a:p>
          <a:p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268700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9C9F2966-0863-4F83-9877-D3C52C83198A}"/>
              </a:ext>
            </a:extLst>
          </p:cNvPr>
          <p:cNvSpPr/>
          <p:nvPr/>
        </p:nvSpPr>
        <p:spPr>
          <a:xfrm>
            <a:off x="1463040" y="108585"/>
            <a:ext cx="5387340" cy="4737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917E6A3-0B47-4C84-9759-B3C3938DDA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zh-TW" altLang="en-US" dirty="0">
              <a:sym typeface="Arial"/>
            </a:endParaRPr>
          </a:p>
        </p:txBody>
      </p:sp>
      <p:sp>
        <p:nvSpPr>
          <p:cNvPr id="6" name="Shape 61">
            <a:extLst>
              <a:ext uri="{FF2B5EF4-FFF2-40B4-BE49-F238E27FC236}">
                <a16:creationId xmlns:a16="http://schemas.microsoft.com/office/drawing/2014/main" id="{21DCD986-2FE0-4905-BAA6-ED42D5A36DF2}"/>
              </a:ext>
            </a:extLst>
          </p:cNvPr>
          <p:cNvSpPr txBox="1">
            <a:spLocks/>
          </p:cNvSpPr>
          <p:nvPr/>
        </p:nvSpPr>
        <p:spPr>
          <a:xfrm>
            <a:off x="167379" y="909827"/>
            <a:ext cx="839229" cy="3203582"/>
          </a:xfrm>
          <a:prstGeom prst="rect">
            <a:avLst/>
          </a:prstGeom>
        </p:spPr>
        <p:txBody>
          <a:bodyPr vert="horz" wrap="square" lIns="91425" tIns="91425" rIns="91425" bIns="91425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 sz="2000" b="1" i="0" u="none" strike="noStrike" cap="none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  <a:sym typeface="Arial"/>
              </a:defRPr>
            </a:lvl1pPr>
          </a:lstStyle>
          <a:p>
            <a:pPr marL="0" indent="0">
              <a:buFont typeface="Wingdings" pitchFamily="2" charset="2"/>
              <a:buNone/>
            </a:pP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參考解答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10D2C96-4EB2-4093-B0F5-D8D59E497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614" y="154305"/>
            <a:ext cx="4098186" cy="372702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EA3D14A-D092-4903-A262-2849B284BB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532" b="8333"/>
          <a:stretch/>
        </p:blipFill>
        <p:spPr>
          <a:xfrm>
            <a:off x="5605695" y="230549"/>
            <a:ext cx="2644517" cy="4082371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E34C154-7322-4F12-BAD0-5DDA5323AD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533"/>
          <a:stretch/>
        </p:blipFill>
        <p:spPr>
          <a:xfrm>
            <a:off x="1540614" y="4411847"/>
            <a:ext cx="5233566" cy="39901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FD43511-4FC7-4DFF-9AC7-7E1FF3FCC2A3}"/>
              </a:ext>
            </a:extLst>
          </p:cNvPr>
          <p:cNvSpPr/>
          <p:nvPr/>
        </p:nvSpPr>
        <p:spPr>
          <a:xfrm>
            <a:off x="1943100" y="3980261"/>
            <a:ext cx="2362200" cy="36826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A5D2A6D-3903-4DE5-B61A-037B0853C785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305300" y="3433858"/>
            <a:ext cx="1289093" cy="730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393325"/>
      </p:ext>
    </p:extLst>
  </p:cSld>
  <p:clrMapOvr>
    <a:masterClrMapping/>
  </p:clrMapOvr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2178</TotalTime>
  <Words>519</Words>
  <Application>Microsoft Office PowerPoint</Application>
  <PresentationFormat>如螢幕大小 (16:9)</PresentationFormat>
  <Paragraphs>60</Paragraphs>
  <Slides>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Tinos</vt:lpstr>
      <vt:lpstr>微軟正黑體</vt:lpstr>
      <vt:lpstr>微軟正黑體</vt:lpstr>
      <vt:lpstr>新細明體</vt:lpstr>
      <vt:lpstr>Arial</vt:lpstr>
      <vt:lpstr>Symbol</vt:lpstr>
      <vt:lpstr>Times New Roman</vt:lpstr>
      <vt:lpstr>Wingdings</vt:lpstr>
      <vt:lpstr>Quintus template</vt:lpstr>
      <vt:lpstr>TOI推廣計畫 解題-倉庫整理</vt:lpstr>
      <vt:lpstr>題 目</vt:lpstr>
      <vt:lpstr>PowerPoint 簡報</vt:lpstr>
      <vt:lpstr>解題重點:</vt:lpstr>
      <vt:lpstr>位元分析</vt:lpstr>
      <vt:lpstr>尋找規律</vt:lpstr>
      <vt:lpstr>尋找規律</vt:lpstr>
      <vt:lpstr>尋找規律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TOI推廣計畫 解題-題目</dc:title>
  <cp:lastModifiedBy>雅雯 胡</cp:lastModifiedBy>
  <cp:revision>143</cp:revision>
  <cp:lastPrinted>2019-04-10T12:19:35Z</cp:lastPrinted>
  <dcterms:modified xsi:type="dcterms:W3CDTF">2019-12-31T06:42:03Z</dcterms:modified>
</cp:coreProperties>
</file>