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74" r:id="rId6"/>
    <p:sldId id="317" r:id="rId7"/>
    <p:sldId id="311" r:id="rId8"/>
    <p:sldId id="314" r:id="rId9"/>
    <p:sldId id="316" r:id="rId10"/>
    <p:sldId id="31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74"/>
            <p14:sldId id="317"/>
            <p14:sldId id="311"/>
            <p14:sldId id="314"/>
            <p14:sldId id="316"/>
            <p14:sldId id="310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/>
    <p:restoredTop sz="94646"/>
  </p:normalViewPr>
  <p:slideViewPr>
    <p:cSldViewPr snapToGrid="0">
      <p:cViewPr>
        <p:scale>
          <a:sx n="117" d="100"/>
          <a:sy n="117" d="100"/>
        </p:scale>
        <p:origin x="-45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=""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=""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=""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=""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=""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=""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=""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=""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=""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=""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=""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52698" y="1859594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/>
              <a:t>空間切割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=""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386825" y="4178733"/>
            <a:ext cx="4105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1026" name="Picture 2" descr="C:\Users\鄭\Desktop\TOI推廣\12-11\squ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180" y="1304925"/>
            <a:ext cx="2507107" cy="250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範例程式</a:t>
            </a:r>
            <a:endParaRPr kumimoji="1" lang="zh-TW" altLang="en-US" sz="2400" dirty="0"/>
          </a:p>
        </p:txBody>
      </p:sp>
      <p:pic>
        <p:nvPicPr>
          <p:cNvPr id="1026" name="Picture 2" descr="C:\Users\鄭\Desktop\TOI推廣\12-11\a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80" y="742360"/>
            <a:ext cx="4428172" cy="358860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78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11" name="矩形 10"/>
          <p:cNvSpPr/>
          <p:nvPr/>
        </p:nvSpPr>
        <p:spPr>
          <a:xfrm>
            <a:off x="1643743" y="785005"/>
            <a:ext cx="677686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dirty="0"/>
              <a:t>在一維空間中，對空間進行一次切割，意即一刀，最多會使得空間區域變為二塊，而後我們每次再對空間進行切割，都只能空間的區域增加一塊，也就是</a:t>
            </a:r>
            <a:r>
              <a:rPr lang="zh-TW" altLang="zh-TW" sz="2000" b="1" dirty="0">
                <a:solidFill>
                  <a:srgbClr val="0070C0"/>
                </a:solidFill>
              </a:rPr>
              <a:t>一刀最多會有二塊，二刀三塊，三刀四塊</a:t>
            </a:r>
            <a:r>
              <a:rPr lang="zh-TW" altLang="zh-TW" sz="2000" dirty="0"/>
              <a:t>等等，以此類推。但在更高維的空間中，每切割一次，</a:t>
            </a:r>
            <a:r>
              <a:rPr lang="zh-TW" altLang="zh-TW" sz="2000" b="1" dirty="0">
                <a:solidFill>
                  <a:srgbClr val="FF0000"/>
                </a:solidFill>
              </a:rPr>
              <a:t>不一定只增加一個區域</a:t>
            </a:r>
            <a:r>
              <a:rPr lang="zh-TW" altLang="zh-TW" sz="2000" dirty="0"/>
              <a:t>，像在二維空間中，</a:t>
            </a:r>
            <a:r>
              <a:rPr lang="zh-TW" altLang="zh-TW" sz="2000" b="1" dirty="0">
                <a:solidFill>
                  <a:srgbClr val="0070C0"/>
                </a:solidFill>
              </a:rPr>
              <a:t>一刀最多會有二塊，二刀四塊，三刀七塊</a:t>
            </a:r>
            <a:r>
              <a:rPr lang="zh-TW" altLang="zh-TW" sz="2000" dirty="0"/>
              <a:t>等等，不過當維度越高，模擬的難度也越困難，請你寫一個程式計算高維空間中有限次數能切割出來的</a:t>
            </a:r>
            <a:r>
              <a:rPr lang="zh-TW" altLang="zh-TW" sz="2000" b="1" dirty="0">
                <a:solidFill>
                  <a:srgbClr val="FF0000"/>
                </a:solidFill>
              </a:rPr>
              <a:t>最多區域</a:t>
            </a:r>
            <a:r>
              <a:rPr lang="zh-TW" altLang="zh-TW" sz="2000" dirty="0"/>
              <a:t>。</a:t>
            </a:r>
          </a:p>
          <a:p>
            <a:endParaRPr lang="en-US" altLang="zh-TW" sz="1200" dirty="0" smtClean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008441-26E7-4F4D-9930-415EC6CF9905}"/>
              </a:ext>
            </a:extLst>
          </p:cNvPr>
          <p:cNvSpPr/>
          <p:nvPr/>
        </p:nvSpPr>
        <p:spPr>
          <a:xfrm>
            <a:off x="1643743" y="4017413"/>
            <a:ext cx="35044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Icon made by </a:t>
            </a:r>
            <a:r>
              <a:rPr lang="en-US" altLang="zh-TW" sz="1200" dirty="0" err="1"/>
              <a:t>smalllikeart</a:t>
            </a:r>
            <a:r>
              <a:rPr lang="zh-TW" altLang="en-US" sz="1200" dirty="0"/>
              <a:t> </a:t>
            </a:r>
            <a:r>
              <a:rPr lang="en-US" altLang="zh-TW" sz="1200" dirty="0"/>
              <a:t>from </a:t>
            </a:r>
            <a:r>
              <a:rPr lang="en-US" altLang="zh-TW" sz="1200" dirty="0">
                <a:hlinkClick r:id="rId3"/>
              </a:rPr>
              <a:t>www.flaticon.com</a:t>
            </a:r>
            <a:endParaRPr lang="zh-TW" altLang="en-US" sz="1200" dirty="0"/>
          </a:p>
        </p:txBody>
      </p:sp>
      <p:pic>
        <p:nvPicPr>
          <p:cNvPr id="2050" name="Picture 2" descr="C:\Users\鄭\Desktop\TOI推廣\12-11\squar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036" y="3177667"/>
            <a:ext cx="1244092" cy="12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79" y="809270"/>
            <a:ext cx="664285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zh-TW" sz="1600" dirty="0"/>
              <a:t>輸入的第一列為一個正整數</a:t>
            </a:r>
            <a:r>
              <a:rPr lang="en-US" altLang="zh-TW" sz="1600" b="1" dirty="0"/>
              <a:t>N</a:t>
            </a:r>
            <a:r>
              <a:rPr lang="zh-TW" altLang="zh-TW" sz="1600" b="1" dirty="0"/>
              <a:t>（</a:t>
            </a:r>
            <a:r>
              <a:rPr lang="en-US" altLang="zh-TW" sz="1600" b="1" dirty="0"/>
              <a:t>1 </a:t>
            </a:r>
            <a:r>
              <a:rPr lang="en-US" altLang="zh-TW" sz="1600" b="1" dirty="0">
                <a:sym typeface="Symbol"/>
              </a:rPr>
              <a:t></a:t>
            </a:r>
            <a:r>
              <a:rPr lang="en-US" altLang="zh-TW" sz="1600" b="1" dirty="0"/>
              <a:t> N </a:t>
            </a:r>
            <a:r>
              <a:rPr lang="en-US" altLang="zh-TW" sz="1600" b="1" dirty="0">
                <a:sym typeface="Symbol"/>
              </a:rPr>
              <a:t></a:t>
            </a:r>
            <a:r>
              <a:rPr lang="en-US" altLang="zh-TW" sz="1600" b="1" dirty="0"/>
              <a:t> </a:t>
            </a:r>
            <a:r>
              <a:rPr lang="en-US" altLang="zh-TW" sz="1600" b="1" dirty="0" smtClean="0"/>
              <a:t>10</a:t>
            </a:r>
            <a:r>
              <a:rPr lang="en-US" altLang="zh-TW" sz="1600" b="1" baseline="30000" dirty="0" smtClean="0"/>
              <a:t>4</a:t>
            </a:r>
            <a:r>
              <a:rPr lang="zh-TW" altLang="zh-TW" sz="1600" b="1" dirty="0" smtClean="0"/>
              <a:t>）</a:t>
            </a:r>
            <a:r>
              <a:rPr lang="zh-TW" altLang="zh-TW" sz="1600" dirty="0" smtClean="0"/>
              <a:t>，</a:t>
            </a:r>
            <a:r>
              <a:rPr lang="zh-TW" altLang="zh-TW" sz="1600" dirty="0"/>
              <a:t>代表要模擬的空間數量，接著</a:t>
            </a:r>
            <a:r>
              <a:rPr lang="en-US" altLang="zh-TW" sz="1600" dirty="0"/>
              <a:t>N</a:t>
            </a:r>
            <a:r>
              <a:rPr lang="zh-TW" altLang="zh-TW" sz="1600" dirty="0"/>
              <a:t>列含有兩個正整數，空間維度</a:t>
            </a:r>
            <a:r>
              <a:rPr lang="en-US" altLang="zh-TW" sz="1600" b="1" dirty="0"/>
              <a:t>D</a:t>
            </a:r>
            <a:r>
              <a:rPr lang="zh-TW" altLang="zh-TW" sz="1600" b="1" dirty="0"/>
              <a:t>（</a:t>
            </a:r>
            <a:r>
              <a:rPr lang="en-US" altLang="zh-TW" sz="1600" b="1" dirty="0"/>
              <a:t>1 </a:t>
            </a:r>
            <a:r>
              <a:rPr lang="en-US" altLang="zh-TW" sz="1600" b="1" dirty="0">
                <a:sym typeface="Symbol"/>
              </a:rPr>
              <a:t></a:t>
            </a:r>
            <a:r>
              <a:rPr lang="en-US" altLang="zh-TW" sz="1600" b="1" dirty="0"/>
              <a:t> D </a:t>
            </a:r>
            <a:r>
              <a:rPr lang="en-US" altLang="zh-TW" sz="1600" b="1" dirty="0">
                <a:sym typeface="Symbol"/>
              </a:rPr>
              <a:t></a:t>
            </a:r>
            <a:r>
              <a:rPr lang="en-US" altLang="zh-TW" sz="1600" b="1" dirty="0"/>
              <a:t> </a:t>
            </a:r>
            <a:r>
              <a:rPr lang="en-US" altLang="zh-TW" sz="1600" b="1" dirty="0" smtClean="0"/>
              <a:t>50</a:t>
            </a:r>
            <a:r>
              <a:rPr lang="zh-TW" altLang="zh-TW" sz="1600" b="1" dirty="0" smtClean="0"/>
              <a:t>）</a:t>
            </a:r>
            <a:r>
              <a:rPr lang="zh-TW" altLang="zh-TW" sz="1600" dirty="0"/>
              <a:t>與能切割的次數</a:t>
            </a:r>
            <a:r>
              <a:rPr lang="en-US" altLang="zh-TW" sz="1600" b="1" dirty="0"/>
              <a:t>C</a:t>
            </a:r>
            <a:r>
              <a:rPr lang="zh-TW" altLang="zh-TW" sz="1600" b="1" dirty="0"/>
              <a:t>（</a:t>
            </a:r>
            <a:r>
              <a:rPr lang="en-US" altLang="zh-TW" sz="1600" b="1" dirty="0"/>
              <a:t>1 </a:t>
            </a:r>
            <a:r>
              <a:rPr lang="en-US" altLang="zh-TW" sz="1600" b="1" dirty="0">
                <a:sym typeface="Symbol"/>
              </a:rPr>
              <a:t></a:t>
            </a:r>
            <a:r>
              <a:rPr lang="en-US" altLang="zh-TW" sz="1600" b="1" dirty="0"/>
              <a:t> C </a:t>
            </a:r>
            <a:r>
              <a:rPr lang="en-US" altLang="zh-TW" sz="1600" b="1" dirty="0">
                <a:sym typeface="Symbol"/>
              </a:rPr>
              <a:t></a:t>
            </a:r>
            <a:r>
              <a:rPr lang="en-US" altLang="zh-TW" sz="1600" b="1" dirty="0"/>
              <a:t> </a:t>
            </a:r>
            <a:r>
              <a:rPr lang="en-US" altLang="zh-TW" sz="1600" b="1" dirty="0" smtClean="0"/>
              <a:t>50</a:t>
            </a:r>
            <a:r>
              <a:rPr lang="zh-TW" altLang="zh-TW" sz="1600" b="1" dirty="0" smtClean="0"/>
              <a:t>）</a:t>
            </a:r>
            <a:r>
              <a:rPr lang="zh-TW" altLang="zh-TW" sz="1600" dirty="0" smtClean="0"/>
              <a:t>。</a:t>
            </a:r>
            <a:endParaRPr lang="zh-TW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1659279" y="2532716"/>
            <a:ext cx="33507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zh-TW" sz="1600" dirty="0"/>
              <a:t>對每筆資料請輸出</a:t>
            </a:r>
            <a:r>
              <a:rPr lang="en-US" altLang="zh-TW" sz="1600" dirty="0">
                <a:solidFill>
                  <a:schemeClr val="tx1"/>
                </a:solidFill>
              </a:rPr>
              <a:t>N</a:t>
            </a:r>
            <a:r>
              <a:rPr lang="zh-TW" altLang="zh-TW" sz="1600" dirty="0"/>
              <a:t>列，代表該情況下能切割出的</a:t>
            </a:r>
            <a:r>
              <a:rPr lang="zh-TW" altLang="zh-TW" sz="1600" b="1" dirty="0">
                <a:solidFill>
                  <a:srgbClr val="FF0000"/>
                </a:solidFill>
              </a:rPr>
              <a:t>最多</a:t>
            </a:r>
            <a:r>
              <a:rPr lang="zh-TW" altLang="zh-TW" sz="1600" b="1" dirty="0" smtClean="0">
                <a:solidFill>
                  <a:srgbClr val="FF0000"/>
                </a:solidFill>
              </a:rPr>
              <a:t>區域</a:t>
            </a:r>
            <a:r>
              <a:rPr lang="zh-TW" altLang="zh-TW" sz="1600" dirty="0" smtClean="0"/>
              <a:t>。</a:t>
            </a:r>
            <a:endParaRPr lang="zh-TW" altLang="zh-TW" sz="1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55497"/>
              </p:ext>
            </p:extLst>
          </p:nvPr>
        </p:nvGraphicFramePr>
        <p:xfrm>
          <a:off x="5419859" y="2604055"/>
          <a:ext cx="2710608" cy="131064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3680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2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417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zh-TW" altLang="zh-TW" sz="1400" b="0" i="0" u="none" strike="noStrike" cap="none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1 1</a:t>
                      </a:r>
                      <a:endParaRPr lang="zh-TW" altLang="zh-TW" sz="1400" b="0" i="0" u="none" strike="noStrike" cap="none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1 2</a:t>
                      </a:r>
                      <a:endParaRPr lang="zh-TW" altLang="zh-TW" sz="1400" b="0" i="0" u="none" strike="noStrike" cap="none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2 2</a:t>
                      </a:r>
                      <a:endParaRPr lang="zh-TW" altLang="zh-TW" sz="1400" b="0" i="0" u="none" strike="noStrike" cap="none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1 3</a:t>
                      </a:r>
                      <a:endParaRPr lang="zh-TW" altLang="zh-TW" sz="1800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zh-TW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zh-TW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zh-TW" alt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008441-26E7-4F4D-9930-415EC6CF9905}"/>
              </a:ext>
            </a:extLst>
          </p:cNvPr>
          <p:cNvSpPr/>
          <p:nvPr/>
        </p:nvSpPr>
        <p:spPr>
          <a:xfrm>
            <a:off x="4919327" y="571141"/>
            <a:ext cx="35044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Icon made by </a:t>
            </a:r>
            <a:r>
              <a:rPr lang="en-US" altLang="zh-TW" sz="1200" dirty="0" err="1"/>
              <a:t>smalllikeart</a:t>
            </a:r>
            <a:r>
              <a:rPr lang="zh-TW" altLang="en-US" sz="1200" dirty="0"/>
              <a:t> </a:t>
            </a:r>
            <a:r>
              <a:rPr lang="en-US" altLang="zh-TW" sz="1200" dirty="0"/>
              <a:t>from </a:t>
            </a:r>
            <a:r>
              <a:rPr lang="en-US" altLang="zh-TW" sz="1200" dirty="0">
                <a:hlinkClick r:id="rId3"/>
              </a:rPr>
              <a:t>www.flaticon.com</a:t>
            </a:r>
            <a:endParaRPr lang="zh-TW" altLang="en-US" sz="1200" dirty="0"/>
          </a:p>
        </p:txBody>
      </p:sp>
      <p:pic>
        <p:nvPicPr>
          <p:cNvPr id="3" name="Picture 2" descr="C:\Users\鄭\Desktop\TOI推廣\12-11\squares_col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732" y="3579156"/>
            <a:ext cx="812355" cy="81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694426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89892" y="2309395"/>
            <a:ext cx="3234300" cy="53540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lnSpc>
                <a:spcPts val="3000"/>
              </a:lnSpc>
              <a:buFontTx/>
              <a:buAutoNum type="arabicPeriod"/>
            </a:pPr>
            <a:r>
              <a:rPr lang="zh-TW" altLang="en-US" sz="2800" b="1" dirty="0"/>
              <a:t>動態</a:t>
            </a:r>
            <a:r>
              <a:rPr lang="zh-TW" altLang="en-US" sz="2800" b="1" dirty="0" smtClean="0"/>
              <a:t>規劃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矩形 5"/>
          <p:cNvSpPr/>
          <p:nvPr/>
        </p:nvSpPr>
        <p:spPr>
          <a:xfrm>
            <a:off x="4533579" y="4224837"/>
            <a:ext cx="4084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34" y="1349994"/>
            <a:ext cx="2443511" cy="244351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動態規劃</a:t>
            </a:r>
            <a:endParaRPr kumimoji="1"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430528" y="1525718"/>
            <a:ext cx="6973824" cy="255454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6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一維空間</a:t>
            </a:r>
            <a:r>
              <a:rPr lang="en-US" altLang="zh-TW" sz="16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en-US" altLang="zh-TW" sz="16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中，每切一刀會在空間中形成一個點，每個點能將空間分為兩個區域，故一維空間中區域被切割出的最大數量是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C(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切割數量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)+1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6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二維空間</a:t>
            </a:r>
            <a:r>
              <a:rPr lang="en-US" altLang="zh-TW" sz="16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平面</a:t>
            </a:r>
            <a:r>
              <a:rPr lang="en-US" altLang="zh-TW" sz="16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中，每切一刀會在空間中形成一條線，每條線能將空間分為兩個區域，在空的區域中第一刀會使得空間變為</a:t>
            </a: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個區域。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第二刀會與第一刀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交於一個點，一個點能將一條線分為</a:t>
            </a:r>
            <a:r>
              <a:rPr lang="en-US" altLang="zh-TW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個線段，而每一線段能將平面分為兩個區域，因此最大的區域數量為</a:t>
            </a: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en-US" altLang="zh-TW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=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第三刀會與第一、二刀交於兩個點，二個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點能將一條線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分為</a:t>
            </a:r>
            <a:r>
              <a:rPr lang="en-US" altLang="zh-TW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線段，而每一線段能將平面分為兩個區域，因此最大的區域數量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en-US" altLang="zh-TW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=</a:t>
            </a:r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二維空間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平面</a:t>
            </a:r>
            <a:r>
              <a:rPr lang="en-US" altLang="zh-TW" dirty="0" smtClean="0"/>
              <a:t>)-</a:t>
            </a:r>
            <a:r>
              <a:rPr lang="zh-TW" altLang="en-US" dirty="0" smtClean="0"/>
              <a:t>圖解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3645724" y="1507744"/>
            <a:ext cx="2258952" cy="2809764"/>
            <a:chOff x="3503484" y="1503680"/>
            <a:chExt cx="2258952" cy="2809764"/>
          </a:xfrm>
        </p:grpSpPr>
        <p:sp>
          <p:nvSpPr>
            <p:cNvPr id="17" name="矩形 16"/>
            <p:cNvSpPr/>
            <p:nvPr/>
          </p:nvSpPr>
          <p:spPr>
            <a:xfrm>
              <a:off x="3651504" y="1893824"/>
              <a:ext cx="1861312" cy="151993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258994" y="15036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二</a:t>
              </a:r>
              <a:r>
                <a:rPr lang="zh-TW" altLang="en-US" sz="18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刀</a:t>
              </a:r>
              <a:endParaRPr lang="zh-TW" altLang="en-US" sz="18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9" name="直線接點 18"/>
            <p:cNvCxnSpPr>
              <a:stCxn id="17" idx="0"/>
              <a:endCxn id="17" idx="2"/>
            </p:cNvCxnSpPr>
            <p:nvPr/>
          </p:nvCxnSpPr>
          <p:spPr>
            <a:xfrm>
              <a:off x="4582160" y="1893824"/>
              <a:ext cx="0" cy="151993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4010033" y="3944112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共</a:t>
              </a:r>
              <a:r>
                <a:rPr lang="en-US" altLang="zh-TW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4</a:t>
              </a:r>
              <a:r>
                <a:rPr lang="zh-TW" altLang="en-US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個區域</a:t>
              </a:r>
              <a:endParaRPr lang="zh-TW" altLang="en-US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1" name="直線接點 20"/>
            <p:cNvCxnSpPr>
              <a:stCxn id="17" idx="1"/>
              <a:endCxn id="17" idx="3"/>
            </p:cNvCxnSpPr>
            <p:nvPr/>
          </p:nvCxnSpPr>
          <p:spPr>
            <a:xfrm>
              <a:off x="3651504" y="2653792"/>
              <a:ext cx="1861312" cy="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/>
            <p:cNvSpPr/>
            <p:nvPr/>
          </p:nvSpPr>
          <p:spPr>
            <a:xfrm>
              <a:off x="4531360" y="2609088"/>
              <a:ext cx="101600" cy="975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503484" y="3439865"/>
              <a:ext cx="22589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兩線交於一點，形成</a:t>
              </a:r>
              <a:r>
                <a:rPr lang="en-US" altLang="zh-TW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2</a:t>
              </a:r>
              <a:r>
                <a:rPr lang="zh-TW" altLang="en-US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線段</a:t>
              </a:r>
              <a:endPara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多出</a:t>
              </a:r>
              <a:r>
                <a:rPr lang="en-US" altLang="zh-TW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2</a:t>
              </a:r>
              <a:r>
                <a:rPr lang="zh-TW" altLang="en-US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區域</a:t>
              </a:r>
              <a:endPara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017125" y="1529785"/>
            <a:ext cx="2266967" cy="2809764"/>
            <a:chOff x="6017125" y="1529785"/>
            <a:chExt cx="2266967" cy="2809764"/>
          </a:xfrm>
        </p:grpSpPr>
        <p:sp>
          <p:nvSpPr>
            <p:cNvPr id="27" name="矩形 26"/>
            <p:cNvSpPr/>
            <p:nvPr/>
          </p:nvSpPr>
          <p:spPr>
            <a:xfrm>
              <a:off x="6169152" y="1919929"/>
              <a:ext cx="1861312" cy="151993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776642" y="15297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三刀</a:t>
              </a:r>
              <a:endParaRPr lang="zh-TW" altLang="en-US" sz="18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9" name="直線接點 28"/>
            <p:cNvCxnSpPr>
              <a:stCxn id="27" idx="0"/>
              <a:endCxn id="27" idx="2"/>
            </p:cNvCxnSpPr>
            <p:nvPr/>
          </p:nvCxnSpPr>
          <p:spPr>
            <a:xfrm>
              <a:off x="7099808" y="1919929"/>
              <a:ext cx="0" cy="151993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6527681" y="3970217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共</a:t>
              </a:r>
              <a:r>
                <a:rPr lang="en-US" altLang="zh-TW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7</a:t>
              </a:r>
              <a:r>
                <a:rPr lang="zh-TW" altLang="en-US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個區域</a:t>
              </a:r>
              <a:endParaRPr lang="zh-TW" altLang="en-US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31" name="直線接點 30"/>
            <p:cNvCxnSpPr>
              <a:stCxn id="27" idx="1"/>
              <a:endCxn id="27" idx="3"/>
            </p:cNvCxnSpPr>
            <p:nvPr/>
          </p:nvCxnSpPr>
          <p:spPr>
            <a:xfrm>
              <a:off x="6169152" y="2679897"/>
              <a:ext cx="1861312" cy="0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017125" y="3465970"/>
              <a:ext cx="2266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三</a:t>
              </a:r>
              <a:r>
                <a:rPr lang="zh-TW" altLang="en-US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線交於二點，形成</a:t>
              </a:r>
              <a:r>
                <a:rPr lang="en-US" altLang="zh-TW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3</a:t>
              </a:r>
              <a:r>
                <a:rPr lang="zh-TW" altLang="en-US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線段</a:t>
              </a:r>
              <a:endPara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多出</a:t>
              </a:r>
              <a:r>
                <a:rPr lang="en-US" altLang="zh-TW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3</a:t>
              </a:r>
              <a:r>
                <a:rPr lang="zh-TW" altLang="en-US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區域</a:t>
              </a:r>
              <a:endPara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36" name="直線接點 35"/>
            <p:cNvCxnSpPr/>
            <p:nvPr/>
          </p:nvCxnSpPr>
          <p:spPr>
            <a:xfrm flipH="1">
              <a:off x="6713729" y="2206752"/>
              <a:ext cx="1316735" cy="1233113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/>
            <p:cNvSpPr/>
            <p:nvPr/>
          </p:nvSpPr>
          <p:spPr>
            <a:xfrm>
              <a:off x="7471664" y="2635504"/>
              <a:ext cx="101600" cy="975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7049008" y="3033776"/>
              <a:ext cx="101600" cy="975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19936" y="1491488"/>
            <a:ext cx="1861312" cy="2821956"/>
            <a:chOff x="1519936" y="1491488"/>
            <a:chExt cx="1861312" cy="2821956"/>
          </a:xfrm>
        </p:grpSpPr>
        <p:grpSp>
          <p:nvGrpSpPr>
            <p:cNvPr id="35" name="群組 34"/>
            <p:cNvGrpSpPr/>
            <p:nvPr/>
          </p:nvGrpSpPr>
          <p:grpSpPr>
            <a:xfrm>
              <a:off x="1519936" y="1491488"/>
              <a:ext cx="1861312" cy="2821956"/>
              <a:chOff x="1519936" y="1491488"/>
              <a:chExt cx="1861312" cy="282195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519936" y="1881632"/>
                <a:ext cx="1861312" cy="151993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2127426" y="149148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8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一刀</a:t>
                </a:r>
                <a:endParaRPr lang="zh-TW" altLang="en-US" sz="18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9" name="直線接點 8"/>
              <p:cNvCxnSpPr>
                <a:stCxn id="6" idx="0"/>
                <a:endCxn id="6" idx="2"/>
              </p:cNvCxnSpPr>
              <p:nvPr/>
            </p:nvCxnSpPr>
            <p:spPr>
              <a:xfrm>
                <a:off x="2450592" y="1881632"/>
                <a:ext cx="0" cy="1519936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字方塊 9"/>
              <p:cNvSpPr txBox="1"/>
              <p:nvPr/>
            </p:nvSpPr>
            <p:spPr>
              <a:xfrm>
                <a:off x="1943081" y="3944112"/>
                <a:ext cx="1245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800" b="1" dirty="0" smtClean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共</a:t>
                </a:r>
                <a:r>
                  <a:rPr lang="en-US" altLang="zh-TW" sz="1800" b="1" dirty="0" smtClean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2</a:t>
                </a:r>
                <a:r>
                  <a:rPr lang="zh-TW" altLang="en-US" sz="1800" b="1" dirty="0" smtClean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個區域</a:t>
                </a:r>
                <a:endParaRPr lang="zh-TW" altLang="en-US" sz="1800" b="1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43" name="文字方塊 42"/>
            <p:cNvSpPr txBox="1"/>
            <p:nvPr/>
          </p:nvSpPr>
          <p:spPr>
            <a:xfrm>
              <a:off x="1550343" y="3465970"/>
              <a:ext cx="1800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一線將平面切為兩塊</a:t>
              </a:r>
              <a:endPara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多出</a:t>
              </a:r>
              <a:r>
                <a:rPr lang="en-US" altLang="zh-TW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1</a:t>
              </a:r>
              <a:r>
                <a:rPr lang="zh-TW" altLang="en-US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區域</a:t>
              </a:r>
              <a:endPara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11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動態規劃</a:t>
            </a:r>
            <a:endParaRPr kumimoji="1"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77696" y="1525718"/>
            <a:ext cx="7071360" cy="23083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6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三維空間</a:t>
            </a:r>
            <a:r>
              <a:rPr lang="en-US" altLang="zh-TW" sz="16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空間</a:t>
            </a:r>
            <a:r>
              <a:rPr lang="en-US" altLang="zh-TW" sz="16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中，每切一刀會在空間中形成一個平面，每個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平面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能將空間分為兩個區域，在空的區域中第一刀會使得空間變為</a:t>
            </a: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個區域。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第二刀會與第一刀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平面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交於一條線，一個線能將一個平面分為</a:t>
            </a:r>
            <a:r>
              <a:rPr lang="en-US" altLang="zh-TW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個平面，而每一個平面能將空間分為兩個區域，因此最大的區域數量為</a:t>
            </a: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en-US" altLang="zh-TW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=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第三刀會與第一、二刀交於兩條線，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條線能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平面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分為</a:t>
            </a:r>
            <a:r>
              <a:rPr lang="en-US" altLang="zh-TW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個平面，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每一平面能將空間分為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兩個區域，因此最大的區域數量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en-US" altLang="zh-TW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=</a:t>
            </a:r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第四刀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會與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第一二三刀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於三條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線能將一個平面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分為</a:t>
            </a:r>
            <a:r>
              <a:rPr lang="en-US" altLang="zh-TW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平面，而每一平面能將空間分為兩個區域，因此最大的區域數量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en-US" altLang="zh-TW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等等以此類推。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197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動態規劃</a:t>
            </a:r>
            <a:endParaRPr kumimoji="1"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77696" y="1411926"/>
            <a:ext cx="6981952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由前面的推論，我們可以發現每一個維度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在做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切割時，會與其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D-1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維度有關，像先前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點與線以及線與平面的關係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，最大數量會是舊的區域數量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(C-1)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D-1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維度的切割數量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(C)-1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的區域數量。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62128"/>
              </p:ext>
            </p:extLst>
          </p:nvPr>
        </p:nvGraphicFramePr>
        <p:xfrm>
          <a:off x="3190240" y="2604805"/>
          <a:ext cx="3121152" cy="1882395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20192"/>
                <a:gridCol w="520192"/>
                <a:gridCol w="520192"/>
                <a:gridCol w="520192"/>
                <a:gridCol w="520192"/>
                <a:gridCol w="520192"/>
              </a:tblGrid>
              <a:tr h="37647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64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64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64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64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3076448" y="2750240"/>
            <a:ext cx="0" cy="15703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042022" y="3381518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維度</a:t>
            </a:r>
            <a:r>
              <a:rPr lang="en-US" altLang="zh-TW" b="1" dirty="0" smtClean="0">
                <a:solidFill>
                  <a:srgbClr val="00B050"/>
                </a:solidFill>
              </a:rPr>
              <a:t>(D)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cxnSp>
        <p:nvCxnSpPr>
          <p:cNvPr id="12" name="直線單箭頭接點 11"/>
          <p:cNvCxnSpPr>
            <a:endCxn id="13" idx="1"/>
          </p:cNvCxnSpPr>
          <p:nvPr/>
        </p:nvCxnSpPr>
        <p:spPr>
          <a:xfrm>
            <a:off x="3560064" y="2447071"/>
            <a:ext cx="1906152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466216" y="22931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切割數量</a:t>
            </a:r>
            <a:r>
              <a:rPr lang="en-US" altLang="zh-TW" b="1" dirty="0" smtClean="0">
                <a:solidFill>
                  <a:srgbClr val="002060"/>
                </a:solidFill>
              </a:rPr>
              <a:t>(C)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3807968" y="3418367"/>
            <a:ext cx="304868" cy="258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807934" y="3790223"/>
            <a:ext cx="304868" cy="258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19" idx="6"/>
          </p:cNvCxnSpPr>
          <p:nvPr/>
        </p:nvCxnSpPr>
        <p:spPr>
          <a:xfrm>
            <a:off x="4112836" y="3547735"/>
            <a:ext cx="276284" cy="2424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112836" y="3905367"/>
            <a:ext cx="276284" cy="142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4850350" y="3794287"/>
            <a:ext cx="581186" cy="630592"/>
            <a:chOff x="2208750" y="3517392"/>
            <a:chExt cx="581186" cy="630592"/>
          </a:xfrm>
        </p:grpSpPr>
        <p:sp>
          <p:nvSpPr>
            <p:cNvPr id="25" name="橢圓 24"/>
            <p:cNvSpPr/>
            <p:nvPr/>
          </p:nvSpPr>
          <p:spPr>
            <a:xfrm>
              <a:off x="2208784" y="3517392"/>
              <a:ext cx="304868" cy="258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2208750" y="3889248"/>
              <a:ext cx="304868" cy="258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>
              <a:stCxn id="25" idx="6"/>
            </p:cNvCxnSpPr>
            <p:nvPr/>
          </p:nvCxnSpPr>
          <p:spPr>
            <a:xfrm>
              <a:off x="2513652" y="3646760"/>
              <a:ext cx="276284" cy="24248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2513652" y="4004392"/>
              <a:ext cx="276284" cy="142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/>
          <p:cNvGrpSpPr/>
          <p:nvPr/>
        </p:nvGrpSpPr>
        <p:grpSpPr>
          <a:xfrm>
            <a:off x="5376638" y="3422431"/>
            <a:ext cx="581186" cy="630592"/>
            <a:chOff x="2208750" y="3517392"/>
            <a:chExt cx="581186" cy="630592"/>
          </a:xfrm>
        </p:grpSpPr>
        <p:sp>
          <p:nvSpPr>
            <p:cNvPr id="35" name="橢圓 34"/>
            <p:cNvSpPr/>
            <p:nvPr/>
          </p:nvSpPr>
          <p:spPr>
            <a:xfrm>
              <a:off x="2208784" y="3517392"/>
              <a:ext cx="304868" cy="258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2208750" y="3889248"/>
              <a:ext cx="304868" cy="258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>
              <a:stCxn id="35" idx="6"/>
            </p:cNvCxnSpPr>
            <p:nvPr/>
          </p:nvCxnSpPr>
          <p:spPr>
            <a:xfrm>
              <a:off x="2513652" y="3646760"/>
              <a:ext cx="276284" cy="24248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2513652" y="4004392"/>
              <a:ext cx="276284" cy="142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38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動態規劃</a:t>
            </a:r>
            <a:endParaRPr kumimoji="1"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601216" y="1586678"/>
            <a:ext cx="6742176" cy="20621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狀態轉移方程式為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DP[D][C]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DP[D][C-1] + DP[D-1][C-1]</a:t>
            </a:r>
          </a:p>
          <a:p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我們只需要將題目範圍內的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陣列求出，再依照題目所要求之維度與切割數量之結果輸出即可。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因為在高維度每切割一次，區域數量都會變為兩倍，所以陣列形態要開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long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long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，以及對切割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次以及維度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的時候初始化為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C:\Users\鄭\Desktop\TOI推廣\12-11\lo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86" y="4091813"/>
            <a:ext cx="3890962" cy="295275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61522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</TotalTime>
  <Words>965</Words>
  <Application>Microsoft Office PowerPoint</Application>
  <PresentationFormat>如螢幕大小 (16:9)</PresentationFormat>
  <Paragraphs>101</Paragraphs>
  <Slides>10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Quintus template</vt:lpstr>
      <vt:lpstr>TOI推廣計畫 解題-空間切割</vt:lpstr>
      <vt:lpstr>題 目</vt:lpstr>
      <vt:lpstr>PowerPoint 簡報</vt:lpstr>
      <vt:lpstr>解題重點:</vt:lpstr>
      <vt:lpstr>動態規劃</vt:lpstr>
      <vt:lpstr>二維空間(平面)-圖解</vt:lpstr>
      <vt:lpstr>動態規劃</vt:lpstr>
      <vt:lpstr>動態規劃</vt:lpstr>
      <vt:lpstr>動態規劃</vt:lpstr>
      <vt:lpstr>範例程式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仲軒鄭</cp:lastModifiedBy>
  <cp:revision>280</cp:revision>
  <cp:lastPrinted>2019-04-10T12:19:35Z</cp:lastPrinted>
  <dcterms:modified xsi:type="dcterms:W3CDTF">2019-12-17T09:16:25Z</dcterms:modified>
</cp:coreProperties>
</file>