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68" r:id="rId4"/>
    <p:sldId id="258" r:id="rId5"/>
    <p:sldId id="274" r:id="rId6"/>
    <p:sldId id="311" r:id="rId7"/>
    <p:sldId id="312" r:id="rId8"/>
    <p:sldId id="31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58"/>
            <p14:sldId id="274"/>
            <p14:sldId id="311"/>
            <p14:sldId id="312"/>
            <p14:sldId id="313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/>
    <p:restoredTop sz="94646"/>
  </p:normalViewPr>
  <p:slideViewPr>
    <p:cSldViewPr snapToGrid="0">
      <p:cViewPr>
        <p:scale>
          <a:sx n="156" d="100"/>
          <a:sy n="156" d="100"/>
        </p:scale>
        <p:origin x="-324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=""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=""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="" xmlns:a16="http://schemas.microsoft.com/office/drawing/2014/main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="" xmlns:a16="http://schemas.microsoft.com/office/drawing/2014/main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="" xmlns:a16="http://schemas.microsoft.com/office/drawing/2014/main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=""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=""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="" xmlns:a16="http://schemas.microsoft.com/office/drawing/2014/main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="" xmlns:a16="http://schemas.microsoft.com/office/drawing/2014/main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=""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=""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52698" y="1859594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/>
              <a:t>旅行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=""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386825" y="4178733"/>
            <a:ext cx="41056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smalllikeart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12" y="1597152"/>
            <a:ext cx="2017032" cy="20170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11" name="矩形 10"/>
          <p:cNvSpPr/>
          <p:nvPr/>
        </p:nvSpPr>
        <p:spPr>
          <a:xfrm>
            <a:off x="1643743" y="715917"/>
            <a:ext cx="65531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600" dirty="0"/>
              <a:t>小軒最近考上研究所，想出去旅行，而小軒所在的星球，有許多國家，國家之間只能用飛機來通行，</a:t>
            </a:r>
            <a:r>
              <a:rPr lang="zh-TW" altLang="zh-TW" sz="1600" b="1" dirty="0"/>
              <a:t>然而飛機只有特定的航班，並不是所有國家都可以互通的</a:t>
            </a:r>
            <a:r>
              <a:rPr lang="zh-TW" altLang="zh-TW" sz="1600" dirty="0"/>
              <a:t>。小軒這時候要來安排他的旅途，</a:t>
            </a:r>
            <a:r>
              <a:rPr lang="zh-TW" altLang="zh-TW" sz="1600" b="1" dirty="0"/>
              <a:t>他很好奇是否可以從某個國家出發經由搭飛機，去到另一個</a:t>
            </a:r>
            <a:r>
              <a:rPr lang="zh-TW" altLang="zh-TW" sz="1600" b="1" dirty="0" smtClean="0"/>
              <a:t>國家</a:t>
            </a:r>
            <a:r>
              <a:rPr lang="zh-TW" altLang="en-US" sz="1600" dirty="0" smtClean="0"/>
              <a:t>。</a:t>
            </a:r>
            <a:r>
              <a:rPr lang="zh-TW" altLang="zh-TW" sz="1600" b="1" dirty="0" smtClean="0">
                <a:solidFill>
                  <a:srgbClr val="FF0000"/>
                </a:solidFill>
              </a:rPr>
              <a:t>請</a:t>
            </a:r>
            <a:r>
              <a:rPr lang="zh-TW" altLang="zh-TW" sz="1600" b="1" dirty="0">
                <a:solidFill>
                  <a:srgbClr val="FF0000"/>
                </a:solidFill>
              </a:rPr>
              <a:t>你寫一個程式，可以讓小軒多次查詢是否可以由某個國到另一個國家。</a:t>
            </a:r>
          </a:p>
          <a:p>
            <a:endParaRPr lang="zh-TW" altLang="zh-TW" sz="2000" b="1" dirty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D008441-26E7-4F4D-9930-415EC6CF9905}"/>
              </a:ext>
            </a:extLst>
          </p:cNvPr>
          <p:cNvSpPr/>
          <p:nvPr/>
        </p:nvSpPr>
        <p:spPr>
          <a:xfrm>
            <a:off x="1643743" y="4017413"/>
            <a:ext cx="35044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Icon made by </a:t>
            </a:r>
            <a:r>
              <a:rPr lang="en-US" altLang="zh-TW" sz="1200" dirty="0" err="1"/>
              <a:t>smalllikeart</a:t>
            </a:r>
            <a:r>
              <a:rPr lang="zh-TW" altLang="en-US" sz="1200" dirty="0"/>
              <a:t> </a:t>
            </a:r>
            <a:r>
              <a:rPr lang="en-US" altLang="zh-TW" sz="1200" dirty="0"/>
              <a:t>from </a:t>
            </a:r>
            <a:r>
              <a:rPr lang="en-US" altLang="zh-TW" sz="1200" dirty="0">
                <a:hlinkClick r:id="rId3"/>
              </a:rPr>
              <a:t>www.flaticon.com</a:t>
            </a:r>
            <a:endParaRPr lang="zh-TW" altLang="en-US" sz="12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37" y="2773680"/>
            <a:ext cx="1614372" cy="16143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59279" y="760502"/>
            <a:ext cx="664285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pPr algn="just"/>
            <a:r>
              <a:rPr lang="zh-TW" altLang="zh-TW" sz="1600" dirty="0"/>
              <a:t>第一列</a:t>
            </a:r>
            <a:r>
              <a:rPr lang="zh-TW" altLang="zh-TW" sz="1600" dirty="0" smtClean="0"/>
              <a:t>有</a:t>
            </a:r>
            <a:r>
              <a:rPr lang="zh-TW" altLang="en-US" sz="1600" b="1" dirty="0" smtClean="0"/>
              <a:t>三</a:t>
            </a:r>
            <a:r>
              <a:rPr lang="zh-TW" altLang="zh-TW" sz="1600" b="1" dirty="0" smtClean="0"/>
              <a:t>個</a:t>
            </a:r>
            <a:r>
              <a:rPr lang="zh-TW" altLang="zh-TW" sz="1600" b="1" dirty="0"/>
              <a:t>正整數</a:t>
            </a:r>
            <a:r>
              <a:rPr lang="en-US" altLang="zh-TW" sz="1600" b="1" i="1" dirty="0"/>
              <a:t>N</a:t>
            </a:r>
            <a:r>
              <a:rPr lang="zh-TW" altLang="zh-TW" sz="1600" b="1" i="1" dirty="0"/>
              <a:t>、</a:t>
            </a:r>
            <a:r>
              <a:rPr lang="en-US" altLang="zh-TW" sz="1600" b="1" i="1" dirty="0"/>
              <a:t>M</a:t>
            </a:r>
            <a:r>
              <a:rPr lang="zh-TW" altLang="zh-TW" sz="1600" b="1" i="1" dirty="0"/>
              <a:t>、</a:t>
            </a:r>
            <a:r>
              <a:rPr lang="en-US" altLang="zh-TW" sz="1600" b="1" i="1" dirty="0"/>
              <a:t>Q</a:t>
            </a:r>
            <a:r>
              <a:rPr lang="zh-TW" altLang="zh-TW" sz="1600" dirty="0"/>
              <a:t>（</a:t>
            </a:r>
            <a:r>
              <a:rPr lang="en-US" altLang="zh-TW" sz="1600" dirty="0"/>
              <a:t>2 </a:t>
            </a:r>
            <a:r>
              <a:rPr lang="en-US" altLang="zh-TW" sz="1600" dirty="0">
                <a:sym typeface="Symbol"/>
              </a:rPr>
              <a:t></a:t>
            </a:r>
            <a:r>
              <a:rPr lang="en-US" altLang="zh-TW" sz="1600" dirty="0"/>
              <a:t> </a:t>
            </a:r>
            <a:r>
              <a:rPr lang="en-US" altLang="zh-TW" sz="1600" i="1" dirty="0"/>
              <a:t>N </a:t>
            </a:r>
            <a:r>
              <a:rPr lang="en-US" altLang="zh-TW" sz="1600" dirty="0">
                <a:sym typeface="Symbol"/>
              </a:rPr>
              <a:t></a:t>
            </a:r>
            <a:r>
              <a:rPr lang="en-US" altLang="zh-TW" sz="1600" dirty="0"/>
              <a:t> 200</a:t>
            </a:r>
            <a:r>
              <a:rPr lang="zh-TW" altLang="zh-TW" sz="1600" dirty="0"/>
              <a:t>、</a:t>
            </a:r>
            <a:r>
              <a:rPr lang="en-US" altLang="zh-TW" sz="1600" dirty="0"/>
              <a:t>1</a:t>
            </a:r>
            <a:r>
              <a:rPr lang="en-US" altLang="zh-TW" sz="1600" dirty="0">
                <a:sym typeface="Symbol"/>
              </a:rPr>
              <a:t></a:t>
            </a:r>
            <a:r>
              <a:rPr lang="en-US" altLang="zh-TW" sz="1600" dirty="0"/>
              <a:t> </a:t>
            </a:r>
            <a:r>
              <a:rPr lang="en-US" altLang="zh-TW" sz="1600" i="1" dirty="0"/>
              <a:t>M </a:t>
            </a:r>
            <a:r>
              <a:rPr lang="en-US" altLang="zh-TW" sz="1600" dirty="0">
                <a:sym typeface="Symbol"/>
              </a:rPr>
              <a:t></a:t>
            </a:r>
            <a:r>
              <a:rPr lang="en-US" altLang="zh-TW" sz="1600" dirty="0"/>
              <a:t> N(N-1)</a:t>
            </a:r>
            <a:r>
              <a:rPr lang="zh-TW" altLang="zh-TW" sz="1600" dirty="0"/>
              <a:t>、</a:t>
            </a:r>
            <a:r>
              <a:rPr lang="en-US" altLang="zh-TW" sz="1600" dirty="0"/>
              <a:t>1</a:t>
            </a:r>
            <a:r>
              <a:rPr lang="en-US" altLang="zh-TW" sz="1600" dirty="0" smtClean="0">
                <a:sym typeface="Symbol"/>
              </a:rPr>
              <a:t></a:t>
            </a:r>
            <a:r>
              <a:rPr lang="zh-TW" altLang="en-US" sz="1600" dirty="0" smtClean="0">
                <a:sym typeface="Symbol"/>
              </a:rPr>
              <a:t> </a:t>
            </a:r>
            <a:r>
              <a:rPr lang="en-US" altLang="zh-TW" sz="1600" dirty="0" smtClean="0"/>
              <a:t>Q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sym typeface="Symbol"/>
              </a:rPr>
              <a:t></a:t>
            </a:r>
            <a:r>
              <a:rPr lang="zh-TW" altLang="en-US" sz="1600" dirty="0" smtClean="0">
                <a:sym typeface="Symbol"/>
              </a:rPr>
              <a:t> </a:t>
            </a:r>
            <a:r>
              <a:rPr lang="en-US" altLang="zh-TW" sz="1600" dirty="0" smtClean="0"/>
              <a:t>20000</a:t>
            </a:r>
            <a:r>
              <a:rPr lang="en-US" altLang="zh-TW" sz="1600" dirty="0"/>
              <a:t>)</a:t>
            </a:r>
            <a:r>
              <a:rPr lang="zh-TW" altLang="zh-TW" sz="1600" dirty="0" smtClean="0"/>
              <a:t>，</a:t>
            </a:r>
            <a:r>
              <a:rPr lang="zh-TW" altLang="zh-TW" sz="1600" b="1" dirty="0">
                <a:solidFill>
                  <a:srgbClr val="FF0000"/>
                </a:solidFill>
              </a:rPr>
              <a:t>代表有</a:t>
            </a:r>
            <a:r>
              <a:rPr lang="en-US" altLang="zh-TW" sz="1600" b="1" i="1" dirty="0">
                <a:solidFill>
                  <a:srgbClr val="FF0000"/>
                </a:solidFill>
              </a:rPr>
              <a:t>N</a:t>
            </a:r>
            <a:r>
              <a:rPr lang="zh-TW" altLang="zh-TW" sz="1600" b="1" dirty="0">
                <a:solidFill>
                  <a:srgbClr val="FF0000"/>
                </a:solidFill>
              </a:rPr>
              <a:t>個國家，國家的編號為</a:t>
            </a:r>
            <a:r>
              <a:rPr lang="en-US" altLang="zh-TW" sz="1600" b="1" dirty="0">
                <a:solidFill>
                  <a:srgbClr val="FF0000"/>
                </a:solidFill>
              </a:rPr>
              <a:t>0</a:t>
            </a:r>
            <a:r>
              <a:rPr lang="zh-TW" altLang="zh-TW" sz="1600" b="1" dirty="0">
                <a:solidFill>
                  <a:srgbClr val="FF0000"/>
                </a:solidFill>
              </a:rPr>
              <a:t>～</a:t>
            </a:r>
            <a:r>
              <a:rPr lang="en-US" altLang="zh-TW" sz="1600" b="1" i="1" dirty="0">
                <a:solidFill>
                  <a:srgbClr val="FF0000"/>
                </a:solidFill>
              </a:rPr>
              <a:t>N</a:t>
            </a:r>
            <a:r>
              <a:rPr lang="zh-TW" altLang="zh-TW" sz="1600" b="1" dirty="0">
                <a:solidFill>
                  <a:srgbClr val="FF0000"/>
                </a:solidFill>
              </a:rPr>
              <a:t>－</a:t>
            </a:r>
            <a:r>
              <a:rPr lang="en-US" altLang="zh-TW" sz="1600" b="1" dirty="0">
                <a:solidFill>
                  <a:srgbClr val="FF0000"/>
                </a:solidFill>
              </a:rPr>
              <a:t>1</a:t>
            </a:r>
            <a:r>
              <a:rPr lang="zh-TW" altLang="zh-TW" sz="1600" b="1" dirty="0">
                <a:solidFill>
                  <a:srgbClr val="FF0000"/>
                </a:solidFill>
              </a:rPr>
              <a:t>，以及</a:t>
            </a:r>
            <a:r>
              <a:rPr lang="en-US" altLang="zh-TW" sz="1600" b="1" i="1" dirty="0">
                <a:solidFill>
                  <a:srgbClr val="FF0000"/>
                </a:solidFill>
              </a:rPr>
              <a:t>M</a:t>
            </a:r>
            <a:r>
              <a:rPr lang="zh-TW" altLang="zh-TW" sz="1600" b="1" dirty="0">
                <a:solidFill>
                  <a:srgbClr val="FF0000"/>
                </a:solidFill>
              </a:rPr>
              <a:t>個航班、</a:t>
            </a:r>
            <a:r>
              <a:rPr lang="en-US" altLang="zh-TW" sz="1600" b="1" dirty="0">
                <a:solidFill>
                  <a:srgbClr val="FF0000"/>
                </a:solidFill>
              </a:rPr>
              <a:t>Q</a:t>
            </a:r>
            <a:r>
              <a:rPr lang="zh-TW" altLang="zh-TW" sz="1600" b="1" dirty="0">
                <a:solidFill>
                  <a:srgbClr val="FF0000"/>
                </a:solidFill>
              </a:rPr>
              <a:t>次查詢</a:t>
            </a:r>
            <a:r>
              <a:rPr lang="zh-TW" altLang="zh-TW" sz="1600" dirty="0"/>
              <a:t>。</a:t>
            </a:r>
            <a:r>
              <a:rPr lang="zh-TW" altLang="zh-TW" sz="1600" b="1" dirty="0"/>
              <a:t>接著</a:t>
            </a:r>
            <a:r>
              <a:rPr lang="en-US" altLang="zh-TW" sz="1600" b="1" i="1" dirty="0"/>
              <a:t>M</a:t>
            </a:r>
            <a:r>
              <a:rPr lang="zh-TW" altLang="zh-TW" sz="1600" b="1" dirty="0"/>
              <a:t>列為航班資訊，每列有兩個正整數，為飛機的出發地與目的地</a:t>
            </a:r>
            <a:r>
              <a:rPr lang="zh-TW" altLang="zh-TW" sz="1600" dirty="0"/>
              <a:t>，再接著的</a:t>
            </a:r>
            <a:r>
              <a:rPr lang="en-US" altLang="zh-TW" sz="1600" dirty="0"/>
              <a:t>Q</a:t>
            </a:r>
            <a:r>
              <a:rPr lang="zh-TW" altLang="zh-TW" sz="1600" dirty="0"/>
              <a:t>列為小軒的查詢，</a:t>
            </a:r>
            <a:r>
              <a:rPr lang="zh-TW" altLang="zh-TW" sz="1600" b="1" dirty="0">
                <a:solidFill>
                  <a:srgbClr val="FF0000"/>
                </a:solidFill>
              </a:rPr>
              <a:t>每列有兩個正整數</a:t>
            </a:r>
            <a:r>
              <a:rPr lang="en-US" altLang="zh-TW" sz="1600" b="1" dirty="0">
                <a:solidFill>
                  <a:srgbClr val="FF0000"/>
                </a:solidFill>
              </a:rPr>
              <a:t>A</a:t>
            </a:r>
            <a:r>
              <a:rPr lang="zh-TW" altLang="zh-TW" sz="1600" b="1" dirty="0">
                <a:solidFill>
                  <a:srgbClr val="FF0000"/>
                </a:solidFill>
              </a:rPr>
              <a:t>、</a:t>
            </a:r>
            <a:r>
              <a:rPr lang="en-US" altLang="zh-TW" sz="1600" b="1" dirty="0">
                <a:solidFill>
                  <a:srgbClr val="FF0000"/>
                </a:solidFill>
              </a:rPr>
              <a:t>B</a:t>
            </a:r>
            <a:r>
              <a:rPr lang="zh-TW" altLang="zh-TW" sz="1600" b="1" dirty="0">
                <a:solidFill>
                  <a:srgbClr val="FF0000"/>
                </a:solidFill>
              </a:rPr>
              <a:t>，代表小軒想要查詢</a:t>
            </a:r>
            <a:r>
              <a:rPr lang="en-US" altLang="zh-TW" sz="1600" b="1" dirty="0">
                <a:solidFill>
                  <a:srgbClr val="FF0000"/>
                </a:solidFill>
              </a:rPr>
              <a:t>A</a:t>
            </a:r>
            <a:r>
              <a:rPr lang="zh-TW" altLang="zh-TW" sz="1600" b="1" dirty="0">
                <a:solidFill>
                  <a:srgbClr val="FF0000"/>
                </a:solidFill>
              </a:rPr>
              <a:t>國是否可以經由坐飛機到</a:t>
            </a:r>
            <a:r>
              <a:rPr lang="en-US" altLang="zh-TW" sz="1600" b="1" dirty="0">
                <a:solidFill>
                  <a:srgbClr val="FF0000"/>
                </a:solidFill>
              </a:rPr>
              <a:t>B</a:t>
            </a:r>
            <a:r>
              <a:rPr lang="zh-TW" altLang="zh-TW" sz="1600" b="1" dirty="0">
                <a:solidFill>
                  <a:srgbClr val="FF0000"/>
                </a:solidFill>
              </a:rPr>
              <a:t>國</a:t>
            </a:r>
            <a:r>
              <a:rPr lang="zh-TW" altLang="zh-TW" sz="1600" dirty="0"/>
              <a:t>。</a:t>
            </a:r>
            <a:endParaRPr lang="zh-TW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1659279" y="2538322"/>
            <a:ext cx="335071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pPr algn="just"/>
            <a:r>
              <a:rPr lang="zh-TW" altLang="zh-TW" sz="1600" dirty="0"/>
              <a:t>對每筆查詢資料請</a:t>
            </a:r>
            <a:r>
              <a:rPr lang="zh-TW" altLang="zh-TW" sz="1600" dirty="0">
                <a:solidFill>
                  <a:srgbClr val="FF0000"/>
                </a:solidFill>
              </a:rPr>
              <a:t>輸出</a:t>
            </a:r>
            <a:r>
              <a:rPr lang="en-US" altLang="zh-TW" sz="1600" b="1" dirty="0">
                <a:solidFill>
                  <a:srgbClr val="FF0000"/>
                </a:solidFill>
              </a:rPr>
              <a:t>”YES”</a:t>
            </a:r>
            <a:r>
              <a:rPr lang="zh-TW" altLang="zh-TW" sz="1600" dirty="0"/>
              <a:t>，</a:t>
            </a:r>
            <a:r>
              <a:rPr lang="zh-TW" altLang="zh-TW" sz="1600" b="1" dirty="0">
                <a:solidFill>
                  <a:schemeClr val="tx1"/>
                </a:solidFill>
              </a:rPr>
              <a:t>如果</a:t>
            </a:r>
            <a:r>
              <a:rPr lang="en-US" altLang="zh-TW" sz="1600" b="1" dirty="0">
                <a:solidFill>
                  <a:schemeClr val="tx1"/>
                </a:solidFill>
              </a:rPr>
              <a:t>A</a:t>
            </a:r>
            <a:r>
              <a:rPr lang="zh-TW" altLang="zh-TW" sz="1600" b="1" dirty="0">
                <a:solidFill>
                  <a:schemeClr val="tx1"/>
                </a:solidFill>
              </a:rPr>
              <a:t>國可以經由坐飛機到</a:t>
            </a:r>
            <a:r>
              <a:rPr lang="en-US" altLang="zh-TW" sz="1600" b="1" dirty="0">
                <a:solidFill>
                  <a:schemeClr val="tx1"/>
                </a:solidFill>
              </a:rPr>
              <a:t>B</a:t>
            </a:r>
            <a:r>
              <a:rPr lang="zh-TW" altLang="zh-TW" sz="1600" b="1" dirty="0">
                <a:solidFill>
                  <a:schemeClr val="tx1"/>
                </a:solidFill>
              </a:rPr>
              <a:t>國</a:t>
            </a:r>
            <a:r>
              <a:rPr lang="zh-TW" altLang="zh-TW" sz="1600" dirty="0"/>
              <a:t>，反之</a:t>
            </a:r>
            <a:r>
              <a:rPr lang="zh-TW" altLang="zh-TW" sz="1600" b="1" dirty="0">
                <a:solidFill>
                  <a:schemeClr val="tx1"/>
                </a:solidFill>
              </a:rPr>
              <a:t>如果</a:t>
            </a:r>
            <a:r>
              <a:rPr lang="en-US" altLang="zh-TW" sz="1600" b="1" dirty="0">
                <a:solidFill>
                  <a:schemeClr val="tx1"/>
                </a:solidFill>
              </a:rPr>
              <a:t>A</a:t>
            </a:r>
            <a:r>
              <a:rPr lang="zh-TW" altLang="zh-TW" sz="1600" b="1" dirty="0">
                <a:solidFill>
                  <a:schemeClr val="tx1"/>
                </a:solidFill>
              </a:rPr>
              <a:t>國不可以經由坐飛機到</a:t>
            </a:r>
            <a:r>
              <a:rPr lang="en-US" altLang="zh-TW" sz="1600" b="1" dirty="0">
                <a:solidFill>
                  <a:schemeClr val="tx1"/>
                </a:solidFill>
              </a:rPr>
              <a:t>B</a:t>
            </a:r>
            <a:r>
              <a:rPr lang="zh-TW" altLang="zh-TW" sz="1600" b="1" dirty="0">
                <a:solidFill>
                  <a:schemeClr val="tx1"/>
                </a:solidFill>
              </a:rPr>
              <a:t>國請</a:t>
            </a:r>
            <a:r>
              <a:rPr lang="zh-TW" altLang="zh-TW" sz="1600" b="1" dirty="0">
                <a:solidFill>
                  <a:srgbClr val="FF0000"/>
                </a:solidFill>
              </a:rPr>
              <a:t>輸出</a:t>
            </a:r>
            <a:r>
              <a:rPr lang="en-US" altLang="zh-TW" sz="1600" b="1" dirty="0">
                <a:solidFill>
                  <a:srgbClr val="FF0000"/>
                </a:solidFill>
              </a:rPr>
              <a:t>”NO”</a:t>
            </a:r>
            <a:r>
              <a:rPr lang="zh-TW" altLang="zh-TW" sz="1600" dirty="0"/>
              <a:t>。</a:t>
            </a:r>
            <a:endParaRPr lang="zh-TW" altLang="zh-TW" sz="1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462975"/>
              </p:ext>
            </p:extLst>
          </p:nvPr>
        </p:nvGraphicFramePr>
        <p:xfrm>
          <a:off x="5464563" y="2856023"/>
          <a:ext cx="2710608" cy="131064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3680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25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417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en-US" altLang="zh-TW" sz="1600" b="1" kern="1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3 2 2</a:t>
                      </a:r>
                      <a:endParaRPr lang="zh-TW" altLang="zh-TW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0 1</a:t>
                      </a:r>
                      <a:endParaRPr lang="zh-TW" altLang="zh-TW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1 2</a:t>
                      </a:r>
                      <a:endParaRPr lang="zh-TW" altLang="zh-TW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0 2</a:t>
                      </a:r>
                      <a:endParaRPr lang="zh-TW" altLang="zh-TW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1 0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en-US" altLang="zh-TW" sz="1600" b="1" kern="1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lang="zh-TW" altLang="zh-TW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A59A8B46-49C5-5949-BE6C-2E7EBBEC2B69}"/>
              </a:ext>
            </a:extLst>
          </p:cNvPr>
          <p:cNvSpPr/>
          <p:nvPr/>
        </p:nvSpPr>
        <p:spPr>
          <a:xfrm>
            <a:off x="4756731" y="472091"/>
            <a:ext cx="3944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Icon made by </a:t>
            </a:r>
            <a:r>
              <a:rPr lang="zh-TW" altLang="en-US" dirty="0"/>
              <a:t>eucalyp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4" y="2346960"/>
            <a:ext cx="869783" cy="86978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3" y="3307763"/>
            <a:ext cx="869783" cy="86978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4" y="1389886"/>
            <a:ext cx="869783" cy="8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lnSpc>
                <a:spcPts val="3000"/>
              </a:lnSpc>
              <a:spcBef>
                <a:spcPts val="0"/>
              </a:spcBef>
              <a:buAutoNum type="arabicPeriod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TW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TW" alt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Floyd-</a:t>
            </a:r>
            <a:r>
              <a:rPr lang="en-US" altLang="zh-TW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Warshall</a:t>
            </a:r>
            <a:endParaRPr lang="e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矩形 5"/>
          <p:cNvSpPr/>
          <p:nvPr/>
        </p:nvSpPr>
        <p:spPr>
          <a:xfrm>
            <a:off x="4533579" y="4224837"/>
            <a:ext cx="4084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smalllikeart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34" y="1349994"/>
            <a:ext cx="2443511" cy="24435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=""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Floyd-</a:t>
            </a:r>
            <a:r>
              <a:rPr kumimoji="1" lang="en-US" altLang="zh-TW" sz="2400" dirty="0" err="1"/>
              <a:t>Warshall</a:t>
            </a:r>
            <a:endParaRPr kumimoji="1"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821846" y="1525718"/>
            <a:ext cx="6351129" cy="10772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Floyd-</a:t>
            </a:r>
            <a:r>
              <a:rPr lang="en-US" altLang="zh-TW" sz="1600" dirty="0" err="1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Warshall</a:t>
            </a:r>
            <a:r>
              <a:rPr lang="zh-TW" altLang="en-US" sz="160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是一種拿來計算全源最短路的演算法，採用動態規劃的</a:t>
            </a:r>
            <a:r>
              <a:rPr lang="en-US" altLang="zh-TW" sz="160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(DP)</a:t>
            </a:r>
            <a:r>
              <a:rPr lang="zh-TW" altLang="en-US" sz="160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方式來降低時間複雜度。他的中心思想是開放中繼點的概念，如下圖，假如我能經過一個中繼點使到終點的距離較短，則更新到終點的距離。</a:t>
            </a:r>
            <a:endParaRPr lang="en-US" altLang="zh-TW" sz="160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285" y="2871215"/>
            <a:ext cx="1336528" cy="135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053" y="3088651"/>
            <a:ext cx="1602867" cy="793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096512" y="3436524"/>
            <a:ext cx="292608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=""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Floyd-</a:t>
            </a:r>
            <a:r>
              <a:rPr kumimoji="1" lang="en-US" altLang="zh-TW" sz="2400" dirty="0" err="1"/>
              <a:t>Warshall</a:t>
            </a:r>
            <a:endParaRPr kumimoji="1"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821846" y="1525718"/>
            <a:ext cx="6351129" cy="116955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把每一個點當作是中繼點，不斷的更新其他點到其他點的最短路，跑完每個點後我們就可以得到全源最短路，而更新的條件</a:t>
            </a:r>
            <a:r>
              <a:rPr lang="en-US" altLang="zh-TW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轉移方程式</a:t>
            </a:r>
            <a:r>
              <a:rPr lang="en-US" altLang="zh-TW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如下</a:t>
            </a:r>
            <a:endParaRPr lang="en-US" altLang="zh-TW" dirty="0" smtClean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 smtClean="0"/>
              <a:t>dis[i</a:t>
            </a:r>
            <a:r>
              <a:rPr lang="en-US" altLang="zh-TW" dirty="0"/>
              <a:t>][j] = </a:t>
            </a:r>
            <a:r>
              <a:rPr lang="en-US" altLang="zh-TW" dirty="0" smtClean="0"/>
              <a:t>min(dis[i</a:t>
            </a:r>
            <a:r>
              <a:rPr lang="en-US" altLang="zh-TW" dirty="0"/>
              <a:t>][j</a:t>
            </a:r>
            <a:r>
              <a:rPr lang="en-US" altLang="zh-TW" dirty="0" smtClean="0"/>
              <a:t>], dis[i</a:t>
            </a:r>
            <a:r>
              <a:rPr lang="en-US" altLang="zh-TW" dirty="0"/>
              <a:t>][</a:t>
            </a:r>
            <a:r>
              <a:rPr lang="en-US" altLang="zh-TW" dirty="0" smtClean="0"/>
              <a:t>k]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dis[k</a:t>
            </a:r>
            <a:r>
              <a:rPr lang="en-US" altLang="zh-TW" dirty="0"/>
              <a:t>][j</a:t>
            </a:r>
            <a:r>
              <a:rPr lang="en-US" altLang="zh-TW" dirty="0" smtClean="0"/>
              <a:t>]))</a:t>
            </a:r>
            <a:endParaRPr lang="en-US" altLang="zh-TW" dirty="0"/>
          </a:p>
          <a:p>
            <a:r>
              <a:rPr lang="en-US" altLang="zh-TW" dirty="0" smtClean="0"/>
              <a:t>dis[i][j]</a:t>
            </a:r>
            <a:r>
              <a:rPr lang="zh-TW" altLang="en-US" dirty="0" smtClean="0"/>
              <a:t>代表</a:t>
            </a:r>
            <a:r>
              <a:rPr lang="en-US" altLang="zh-TW" dirty="0" smtClean="0"/>
              <a:t>i</a:t>
            </a:r>
            <a:r>
              <a:rPr lang="zh-TW" altLang="en-US" dirty="0" smtClean="0"/>
              <a:t>點到</a:t>
            </a:r>
            <a:r>
              <a:rPr lang="en-US" altLang="zh-TW" dirty="0" smtClean="0"/>
              <a:t>j</a:t>
            </a:r>
            <a:r>
              <a:rPr lang="zh-TW" altLang="en-US" dirty="0" smtClean="0"/>
              <a:t>點的最短距離，他會等於，現在的最短路</a:t>
            </a:r>
            <a:r>
              <a:rPr lang="en-US" altLang="zh-TW" dirty="0" smtClean="0"/>
              <a:t>(dis[i][j])</a:t>
            </a:r>
            <a:r>
              <a:rPr lang="zh-TW" altLang="en-US" dirty="0" smtClean="0"/>
              <a:t>與起始點到中繼點的距離</a:t>
            </a:r>
            <a:r>
              <a:rPr lang="en-US" altLang="zh-TW" dirty="0" smtClean="0"/>
              <a:t>+</a:t>
            </a:r>
            <a:r>
              <a:rPr lang="zh-TW" altLang="en-US" dirty="0" smtClean="0"/>
              <a:t>中繼點到終點的距離</a:t>
            </a:r>
            <a:r>
              <a:rPr lang="en-US" altLang="zh-TW" dirty="0" smtClean="0"/>
              <a:t>(dis[i][k] + dis[k][j])</a:t>
            </a:r>
            <a:r>
              <a:rPr lang="zh-TW" altLang="en-US" dirty="0" smtClean="0"/>
              <a:t>取最小值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16" y="2925318"/>
            <a:ext cx="416718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7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=""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Floyd-</a:t>
            </a:r>
            <a:r>
              <a:rPr kumimoji="1" lang="en-US" altLang="zh-TW" sz="2400" dirty="0" err="1"/>
              <a:t>Warshall</a:t>
            </a:r>
            <a:endParaRPr kumimoji="1"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821846" y="1440374"/>
            <a:ext cx="6351129" cy="11823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然而這題只有問</a:t>
            </a:r>
            <a:r>
              <a:rPr lang="en-US" altLang="zh-TW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點是否可以到</a:t>
            </a:r>
            <a:r>
              <a:rPr lang="en-US" altLang="zh-TW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點，我們可以把</a:t>
            </a:r>
            <a:r>
              <a:rPr lang="zh-TW" altLang="en-US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更新的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條件改成如下</a:t>
            </a:r>
            <a:endParaRPr lang="en-US" altLang="zh-TW" dirty="0" smtClean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1680"/>
              </a:lnSpc>
            </a:pPr>
            <a:r>
              <a:rPr lang="en-US" altLang="zh-TW" dirty="0"/>
              <a:t>dis[i][j] = </a:t>
            </a:r>
            <a:r>
              <a:rPr lang="en-US" altLang="zh-TW" dirty="0" smtClean="0"/>
              <a:t>dis[i][j] || (dis[i][k] &amp;&amp; dis[k][j])</a:t>
            </a:r>
            <a:endParaRPr lang="en-US" altLang="zh-TW" dirty="0"/>
          </a:p>
          <a:p>
            <a:pPr>
              <a:lnSpc>
                <a:spcPts val="1680"/>
              </a:lnSpc>
            </a:pPr>
            <a:r>
              <a:rPr lang="en-US" altLang="zh-TW" dirty="0"/>
              <a:t>dis[i][j]</a:t>
            </a:r>
            <a:r>
              <a:rPr lang="zh-TW" altLang="en-US" dirty="0"/>
              <a:t>代表</a:t>
            </a:r>
            <a:r>
              <a:rPr lang="en-US" altLang="zh-TW" dirty="0"/>
              <a:t>i</a:t>
            </a:r>
            <a:r>
              <a:rPr lang="zh-TW" altLang="en-US" dirty="0" smtClean="0"/>
              <a:t>點是否可以到達</a:t>
            </a:r>
            <a:r>
              <a:rPr lang="en-US" altLang="zh-TW" dirty="0" smtClean="0"/>
              <a:t>j</a:t>
            </a:r>
            <a:r>
              <a:rPr lang="zh-TW" altLang="en-US" dirty="0" smtClean="0"/>
              <a:t>點，</a:t>
            </a:r>
            <a:r>
              <a:rPr lang="zh-TW" altLang="en-US" dirty="0"/>
              <a:t>他會等於，</a:t>
            </a:r>
            <a:r>
              <a:rPr lang="zh-TW" altLang="en-US" dirty="0" smtClean="0"/>
              <a:t>現在是否</a:t>
            </a:r>
            <a:r>
              <a:rPr lang="zh-TW" altLang="en-US" dirty="0"/>
              <a:t>可以抵達</a:t>
            </a:r>
            <a:r>
              <a:rPr lang="en-US" altLang="zh-TW" dirty="0" smtClean="0"/>
              <a:t>(</a:t>
            </a:r>
            <a:r>
              <a:rPr lang="en-US" altLang="zh-TW" dirty="0"/>
              <a:t>dis[i][j])</a:t>
            </a:r>
            <a:r>
              <a:rPr lang="zh-TW" altLang="en-US" dirty="0"/>
              <a:t>與</a:t>
            </a:r>
            <a:r>
              <a:rPr lang="zh-TW" altLang="en-US" dirty="0" smtClean="0"/>
              <a:t>起始點是否可以抵達中</a:t>
            </a:r>
            <a:r>
              <a:rPr lang="zh-TW" altLang="en-US" dirty="0"/>
              <a:t>繼</a:t>
            </a:r>
            <a:r>
              <a:rPr lang="zh-TW" altLang="en-US" dirty="0" smtClean="0"/>
              <a:t>點</a:t>
            </a:r>
            <a:r>
              <a:rPr lang="zh-TW" altLang="en-US" dirty="0"/>
              <a:t> </a:t>
            </a:r>
            <a:r>
              <a:rPr lang="en-US" altLang="zh-TW" dirty="0" smtClean="0"/>
              <a:t>&amp;&amp;</a:t>
            </a:r>
            <a:r>
              <a:rPr lang="zh-TW" altLang="en-US" dirty="0"/>
              <a:t> </a:t>
            </a:r>
            <a:r>
              <a:rPr lang="zh-TW" altLang="en-US" dirty="0" smtClean="0"/>
              <a:t>中</a:t>
            </a:r>
            <a:r>
              <a:rPr lang="zh-TW" altLang="en-US" dirty="0"/>
              <a:t>繼</a:t>
            </a:r>
            <a:r>
              <a:rPr lang="zh-TW" altLang="en-US" dirty="0" smtClean="0"/>
              <a:t>點是否可以抵達終點的</a:t>
            </a:r>
            <a:r>
              <a:rPr lang="en-US" altLang="zh-TW" dirty="0" smtClean="0"/>
              <a:t>(</a:t>
            </a:r>
            <a:r>
              <a:rPr lang="en-US" altLang="zh-TW" dirty="0"/>
              <a:t>dis[i][k] </a:t>
            </a:r>
            <a:r>
              <a:rPr lang="en-US" altLang="zh-TW" dirty="0" smtClean="0"/>
              <a:t>&amp;&amp; </a:t>
            </a:r>
            <a:r>
              <a:rPr lang="en-US" altLang="zh-TW" dirty="0"/>
              <a:t>dis[k][j</a:t>
            </a:r>
            <a:r>
              <a:rPr lang="en-US" altLang="zh-TW" dirty="0" smtClean="0"/>
              <a:t>])</a:t>
            </a:r>
            <a:r>
              <a:rPr lang="zh-TW" altLang="en-US" dirty="0" smtClean="0"/>
              <a:t>兩者做</a:t>
            </a:r>
            <a:r>
              <a:rPr lang="en-US" altLang="zh-TW" dirty="0" smtClean="0"/>
              <a:t>OR</a:t>
            </a:r>
            <a:r>
              <a:rPr lang="zh-TW" altLang="en-US" dirty="0" smtClean="0"/>
              <a:t>運算</a:t>
            </a:r>
            <a:r>
              <a:rPr lang="en-US" altLang="zh-TW" dirty="0" smtClean="0"/>
              <a:t>(||)</a:t>
            </a:r>
            <a:r>
              <a:rPr lang="zh-TW" altLang="en-US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26" y="2799451"/>
            <a:ext cx="4795266" cy="148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39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=""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=""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 smtClean="0"/>
              <a:t>範例程式</a:t>
            </a:r>
            <a:endParaRPr kumimoji="1" lang="en-US" altLang="zh-TW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92" y="1393983"/>
            <a:ext cx="1769811" cy="164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3316224" y="2072639"/>
            <a:ext cx="195072" cy="97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614928" y="1967519"/>
            <a:ext cx="78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初始化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3316223" y="2670046"/>
            <a:ext cx="195072" cy="97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557430" y="2564925"/>
            <a:ext cx="901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讀圖資訊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85" y="3109371"/>
            <a:ext cx="4224147" cy="136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向右箭號 12"/>
          <p:cNvSpPr/>
          <p:nvPr/>
        </p:nvSpPr>
        <p:spPr>
          <a:xfrm>
            <a:off x="3846990" y="3572253"/>
            <a:ext cx="195072" cy="97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111338" y="3467132"/>
            <a:ext cx="1893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Floyd-</a:t>
            </a:r>
            <a:r>
              <a:rPr kumimoji="1" lang="en-US" altLang="zh-TW" dirty="0" err="1"/>
              <a:t>Warshall</a:t>
            </a:r>
            <a:endParaRPr lang="zh-TW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949" y="1529070"/>
            <a:ext cx="1736946" cy="14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向右箭號 17"/>
          <p:cNvSpPr/>
          <p:nvPr/>
        </p:nvSpPr>
        <p:spPr>
          <a:xfrm>
            <a:off x="6697359" y="2048252"/>
            <a:ext cx="195072" cy="97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892431" y="1935548"/>
            <a:ext cx="901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29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2628</TotalTime>
  <Words>613</Words>
  <Application>Microsoft Office PowerPoint</Application>
  <PresentationFormat>如螢幕大小 (16:9)</PresentationFormat>
  <Paragraphs>46</Paragraphs>
  <Slides>8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Quintus template</vt:lpstr>
      <vt:lpstr>TOI推廣計畫 解題-旅行</vt:lpstr>
      <vt:lpstr>題 目</vt:lpstr>
      <vt:lpstr>PowerPoint 簡報</vt:lpstr>
      <vt:lpstr>解題重點:</vt:lpstr>
      <vt:lpstr>Floyd-Warshall</vt:lpstr>
      <vt:lpstr>Floyd-Warshall</vt:lpstr>
      <vt:lpstr>Floyd-Warshall</vt:lpstr>
      <vt:lpstr>範例程式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user11</cp:lastModifiedBy>
  <cp:revision>139</cp:revision>
  <cp:lastPrinted>2019-04-10T12:19:35Z</cp:lastPrinted>
  <dcterms:modified xsi:type="dcterms:W3CDTF">2019-11-18T16:40:42Z</dcterms:modified>
</cp:coreProperties>
</file>