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309" r:id="rId4"/>
    <p:sldId id="258" r:id="rId5"/>
    <p:sldId id="271" r:id="rId6"/>
    <p:sldId id="265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2"/>
    <p:restoredTop sz="94609"/>
  </p:normalViewPr>
  <p:slideViewPr>
    <p:cSldViewPr snapToGrid="0">
      <p:cViewPr varScale="1">
        <p:scale>
          <a:sx n="118" d="100"/>
          <a:sy n="118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70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04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521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623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8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8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5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8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修辭迴文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5118817" y="4127934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</a:t>
            </a:r>
            <a:r>
              <a:rPr lang="en" altLang="zh-TW" sz="1200" dirty="0" err="1"/>
              <a:t>Freepik</a:t>
            </a:r>
            <a:r>
              <a:rPr lang="en" altLang="zh-TW" sz="1200" dirty="0"/>
              <a:t>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726B93-5FAD-824A-B479-BBE431318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90" y="1251858"/>
            <a:ext cx="2639784" cy="263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06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判斷使否為迴文：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讀入後半段字串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字串應用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0870738-5745-2743-90D6-959F3CDB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30803"/>
              </p:ext>
            </p:extLst>
          </p:nvPr>
        </p:nvGraphicFramePr>
        <p:xfrm>
          <a:off x="2076975" y="3075989"/>
          <a:ext cx="6096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500667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842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79535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5256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7229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9988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073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2508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24904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84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9554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FEE0449-A2D0-E34B-B613-903A87EECE57}"/>
              </a:ext>
            </a:extLst>
          </p:cNvPr>
          <p:cNvSpPr/>
          <p:nvPr/>
        </p:nvSpPr>
        <p:spPr>
          <a:xfrm>
            <a:off x="2076975" y="3654655"/>
            <a:ext cx="2775119" cy="30777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back_str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 = str[ (10 - 1) -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DF4105-95E0-B848-BABD-DF36888C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522001"/>
            <a:ext cx="3804175" cy="9237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84B556F-EC84-3E43-AD93-28E28F07FAED}"/>
              </a:ext>
            </a:extLst>
          </p:cNvPr>
          <p:cNvSpPr/>
          <p:nvPr/>
        </p:nvSpPr>
        <p:spPr>
          <a:xfrm>
            <a:off x="2076975" y="2445730"/>
            <a:ext cx="1454244" cy="52322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</a:p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 length = 10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F40358-67EE-DC4E-BD65-8F8CA5FEF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3700"/>
              </p:ext>
            </p:extLst>
          </p:nvPr>
        </p:nvGraphicFramePr>
        <p:xfrm>
          <a:off x="2076975" y="4033732"/>
          <a:ext cx="3048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675710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09434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327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84086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971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09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296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06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判斷使否為迴文：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讀入後半段字串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字串應用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0870738-5745-2743-90D6-959F3CDB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37385"/>
              </p:ext>
            </p:extLst>
          </p:nvPr>
        </p:nvGraphicFramePr>
        <p:xfrm>
          <a:off x="2076975" y="3075989"/>
          <a:ext cx="6096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500667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842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79535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5256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7229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9988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073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2508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24904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84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9554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FEE0449-A2D0-E34B-B613-903A87EECE57}"/>
              </a:ext>
            </a:extLst>
          </p:cNvPr>
          <p:cNvSpPr/>
          <p:nvPr/>
        </p:nvSpPr>
        <p:spPr>
          <a:xfrm>
            <a:off x="2076975" y="3654655"/>
            <a:ext cx="2775119" cy="30777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back_str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 = str[ (10 - 1) -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DF4105-95E0-B848-BABD-DF36888C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522001"/>
            <a:ext cx="3804175" cy="9237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84B556F-EC84-3E43-AD93-28E28F07FAED}"/>
              </a:ext>
            </a:extLst>
          </p:cNvPr>
          <p:cNvSpPr/>
          <p:nvPr/>
        </p:nvSpPr>
        <p:spPr>
          <a:xfrm>
            <a:off x="2076975" y="2445730"/>
            <a:ext cx="1454244" cy="52322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</a:p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 length = 10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F40358-67EE-DC4E-BD65-8F8CA5FEF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51058"/>
              </p:ext>
            </p:extLst>
          </p:nvPr>
        </p:nvGraphicFramePr>
        <p:xfrm>
          <a:off x="2076975" y="4033732"/>
          <a:ext cx="3048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675710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09434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327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84086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971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09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16213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06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判斷使否為迴文：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讀入後半段字串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字串應用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0870738-5745-2743-90D6-959F3CDB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85152"/>
              </p:ext>
            </p:extLst>
          </p:nvPr>
        </p:nvGraphicFramePr>
        <p:xfrm>
          <a:off x="2076975" y="3075989"/>
          <a:ext cx="6096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500667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842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79535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5256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7229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9988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073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2508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24904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84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9554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FEE0449-A2D0-E34B-B613-903A87EECE57}"/>
              </a:ext>
            </a:extLst>
          </p:cNvPr>
          <p:cNvSpPr/>
          <p:nvPr/>
        </p:nvSpPr>
        <p:spPr>
          <a:xfrm>
            <a:off x="2076975" y="3654655"/>
            <a:ext cx="2775119" cy="30777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back_str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 = str[ (10 - 1) -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DF4105-95E0-B848-BABD-DF36888C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522001"/>
            <a:ext cx="3804175" cy="9237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84B556F-EC84-3E43-AD93-28E28F07FAED}"/>
              </a:ext>
            </a:extLst>
          </p:cNvPr>
          <p:cNvSpPr/>
          <p:nvPr/>
        </p:nvSpPr>
        <p:spPr>
          <a:xfrm>
            <a:off x="2076975" y="2445730"/>
            <a:ext cx="1454244" cy="52322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</a:p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 length = 10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F40358-67EE-DC4E-BD65-8F8CA5FEF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64733"/>
              </p:ext>
            </p:extLst>
          </p:nvPr>
        </p:nvGraphicFramePr>
        <p:xfrm>
          <a:off x="2076975" y="4033732"/>
          <a:ext cx="3048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675710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09434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327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84086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971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09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49220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06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判斷使否為迴文：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讀入後半段字串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字串應用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0870738-5745-2743-90D6-959F3CDB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13664"/>
              </p:ext>
            </p:extLst>
          </p:nvPr>
        </p:nvGraphicFramePr>
        <p:xfrm>
          <a:off x="2076975" y="3075989"/>
          <a:ext cx="6096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500667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842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79535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5256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7229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9988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073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2508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24904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84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9554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FEE0449-A2D0-E34B-B613-903A87EECE57}"/>
              </a:ext>
            </a:extLst>
          </p:cNvPr>
          <p:cNvSpPr/>
          <p:nvPr/>
        </p:nvSpPr>
        <p:spPr>
          <a:xfrm>
            <a:off x="2076975" y="3654655"/>
            <a:ext cx="2775119" cy="30777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back_str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 = str[ (10 - 1) -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DF4105-95E0-B848-BABD-DF36888C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522001"/>
            <a:ext cx="3804175" cy="9237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84B556F-EC84-3E43-AD93-28E28F07FAED}"/>
              </a:ext>
            </a:extLst>
          </p:cNvPr>
          <p:cNvSpPr/>
          <p:nvPr/>
        </p:nvSpPr>
        <p:spPr>
          <a:xfrm>
            <a:off x="2076975" y="2445730"/>
            <a:ext cx="1454244" cy="52322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</a:p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 length = 10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F40358-67EE-DC4E-BD65-8F8CA5FEF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90707"/>
              </p:ext>
            </p:extLst>
          </p:nvPr>
        </p:nvGraphicFramePr>
        <p:xfrm>
          <a:off x="2076975" y="4033732"/>
          <a:ext cx="3048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675710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09434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327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84086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971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09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4645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06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判斷使否為迴文：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比較前半段字串和後半段字串是否相等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字串應用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DE82AA-1DC8-594F-AEC9-EF507DAFB990}"/>
              </a:ext>
            </a:extLst>
          </p:cNvPr>
          <p:cNvSpPr/>
          <p:nvPr/>
        </p:nvSpPr>
        <p:spPr>
          <a:xfrm>
            <a:off x="2194663" y="2181786"/>
            <a:ext cx="543013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zh-TW" sz="1200" b="1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 err="1">
                <a:latin typeface="Courier New" panose="02070309020205020404" pitchFamily="49" charset="0"/>
              </a:rPr>
              <a:t>strncmp</a:t>
            </a:r>
            <a:r>
              <a:rPr lang="en" altLang="zh-TW" sz="1200" b="1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" altLang="zh-TW" sz="1200" b="1" dirty="0">
                <a:solidFill>
                  <a:srgbClr val="000088"/>
                </a:solidFill>
                <a:latin typeface="Courier New" panose="02070309020205020404" pitchFamily="49" charset="0"/>
              </a:rPr>
              <a:t>const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>
                <a:solidFill>
                  <a:srgbClr val="000088"/>
                </a:solidFill>
                <a:latin typeface="Courier New" panose="02070309020205020404" pitchFamily="49" charset="0"/>
              </a:rPr>
              <a:t>char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>
                <a:solidFill>
                  <a:srgbClr val="666600"/>
                </a:solidFill>
                <a:latin typeface="Courier New" panose="02070309020205020404" pitchFamily="49" charset="0"/>
              </a:rPr>
              <a:t>*</a:t>
            </a:r>
            <a:r>
              <a:rPr lang="en" altLang="zh-TW" sz="1200" b="1" dirty="0">
                <a:latin typeface="Courier New" panose="02070309020205020404" pitchFamily="49" charset="0"/>
              </a:rPr>
              <a:t>str1</a:t>
            </a:r>
            <a:r>
              <a:rPr lang="en" altLang="zh-TW" sz="1200" b="1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>
                <a:solidFill>
                  <a:srgbClr val="000088"/>
                </a:solidFill>
                <a:latin typeface="Courier New" panose="02070309020205020404" pitchFamily="49" charset="0"/>
              </a:rPr>
              <a:t>const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>
                <a:solidFill>
                  <a:srgbClr val="000088"/>
                </a:solidFill>
                <a:latin typeface="Courier New" panose="02070309020205020404" pitchFamily="49" charset="0"/>
              </a:rPr>
              <a:t>char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>
                <a:solidFill>
                  <a:srgbClr val="666600"/>
                </a:solidFill>
                <a:latin typeface="Courier New" panose="02070309020205020404" pitchFamily="49" charset="0"/>
              </a:rPr>
              <a:t>*</a:t>
            </a:r>
            <a:r>
              <a:rPr lang="en" altLang="zh-TW" sz="1200" b="1" dirty="0">
                <a:latin typeface="Courier New" panose="02070309020205020404" pitchFamily="49" charset="0"/>
              </a:rPr>
              <a:t>str2</a:t>
            </a:r>
            <a:r>
              <a:rPr lang="en" altLang="zh-TW" sz="1200" b="1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size_t</a:t>
            </a:r>
            <a:r>
              <a:rPr lang="en" altLang="zh-TW" sz="1200" b="1" dirty="0">
                <a:latin typeface="Courier New" panose="02070309020205020404" pitchFamily="49" charset="0"/>
              </a:rPr>
              <a:t> n</a:t>
            </a:r>
            <a:r>
              <a:rPr lang="en" altLang="zh-TW" sz="1200" b="1" dirty="0">
                <a:solidFill>
                  <a:srgbClr val="666600"/>
                </a:solidFill>
                <a:latin typeface="Courier New" panose="02070309020205020404" pitchFamily="49" charset="0"/>
              </a:rPr>
              <a:t>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F75F3A-B2CA-6749-A003-CE813C4F0C45}"/>
              </a:ext>
            </a:extLst>
          </p:cNvPr>
          <p:cNvSpPr txBox="1"/>
          <p:nvPr/>
        </p:nvSpPr>
        <p:spPr>
          <a:xfrm>
            <a:off x="3872089" y="2489771"/>
            <a:ext cx="69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solidFill>
                  <a:srgbClr val="002060"/>
                </a:solidFill>
              </a:rPr>
              <a:t>字串</a:t>
            </a:r>
            <a:r>
              <a:rPr kumimoji="1" lang="en-US" altLang="zh-CN" sz="1200" b="1" dirty="0">
                <a:solidFill>
                  <a:srgbClr val="002060"/>
                </a:solidFill>
              </a:rPr>
              <a:t> 1</a:t>
            </a:r>
            <a:endParaRPr kumimoji="1"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BFE298-F009-7644-B1D3-BF8FBB4C74D8}"/>
              </a:ext>
            </a:extLst>
          </p:cNvPr>
          <p:cNvSpPr txBox="1"/>
          <p:nvPr/>
        </p:nvSpPr>
        <p:spPr>
          <a:xfrm>
            <a:off x="5503333" y="2487730"/>
            <a:ext cx="69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solidFill>
                  <a:srgbClr val="00B050"/>
                </a:solidFill>
              </a:rPr>
              <a:t>字串</a:t>
            </a:r>
            <a:r>
              <a:rPr kumimoji="1" lang="en-US" altLang="zh-CN" sz="1200" b="1" dirty="0">
                <a:solidFill>
                  <a:srgbClr val="00B050"/>
                </a:solidFill>
              </a:rPr>
              <a:t> 2</a:t>
            </a:r>
            <a:endParaRPr kumimoji="1" lang="zh-TW" altLang="en-US" sz="1200" b="1" dirty="0">
              <a:solidFill>
                <a:srgbClr val="00B05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34EA54-5018-F341-8983-0C7E8D0A2A0F}"/>
              </a:ext>
            </a:extLst>
          </p:cNvPr>
          <p:cNvSpPr txBox="1"/>
          <p:nvPr/>
        </p:nvSpPr>
        <p:spPr>
          <a:xfrm>
            <a:off x="6677237" y="2487729"/>
            <a:ext cx="8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solidFill>
                  <a:srgbClr val="0070C0"/>
                </a:solidFill>
              </a:rPr>
              <a:t>比較長度</a:t>
            </a:r>
            <a:endParaRPr kumimoji="1" lang="zh-TW" altLang="en-US" sz="1200" b="1" dirty="0">
              <a:solidFill>
                <a:srgbClr val="0070C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58683C-2E67-504F-95A3-C9F42AA88716}"/>
              </a:ext>
            </a:extLst>
          </p:cNvPr>
          <p:cNvSpPr/>
          <p:nvPr/>
        </p:nvSpPr>
        <p:spPr>
          <a:xfrm>
            <a:off x="1832940" y="3101508"/>
            <a:ext cx="261440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b="1" dirty="0" err="1">
                <a:latin typeface="Courier New" panose="02070309020205020404" pitchFamily="49" charset="0"/>
              </a:rPr>
              <a:t>strncmp</a:t>
            </a:r>
            <a:r>
              <a:rPr lang="zh-TW" altLang="en-US" b="1" dirty="0">
                <a:latin typeface="Courier New" panose="02070309020205020404" pitchFamily="49" charset="0"/>
              </a:rPr>
              <a:t>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的返回值如下：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zh-TW" altLang="en-US" b="1" dirty="0">
                <a:solidFill>
                  <a:srgbClr val="002060"/>
                </a:solidFill>
                <a:latin typeface="Open Sans"/>
              </a:rPr>
              <a:t>返回值</a:t>
            </a:r>
            <a:r>
              <a:rPr lang="en-US" altLang="zh-TW" b="1" dirty="0">
                <a:solidFill>
                  <a:srgbClr val="002060"/>
                </a:solidFill>
                <a:latin typeface="Open Sans"/>
              </a:rPr>
              <a:t> &lt; 0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，則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str1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&lt; </a:t>
            </a:r>
            <a:r>
              <a:rPr lang="en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str2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zh-TW" altLang="en-US" b="1" dirty="0">
                <a:solidFill>
                  <a:srgbClr val="002060"/>
                </a:solidFill>
                <a:latin typeface="Open Sans"/>
              </a:rPr>
              <a:t>返回值</a:t>
            </a:r>
            <a:r>
              <a:rPr lang="en-US" altLang="zh-TW" b="1" dirty="0">
                <a:solidFill>
                  <a:srgbClr val="002060"/>
                </a:solidFill>
                <a:latin typeface="Open Sans"/>
              </a:rPr>
              <a:t> &gt; 0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，則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str2 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&gt;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en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str1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Open Sans"/>
              </a:rPr>
              <a:t>返回值</a:t>
            </a:r>
            <a:r>
              <a:rPr lang="en-US" altLang="zh-TW" b="1" dirty="0">
                <a:solidFill>
                  <a:srgbClr val="FF0000"/>
                </a:solidFill>
                <a:latin typeface="Open Sans"/>
              </a:rPr>
              <a:t> = 0</a:t>
            </a:r>
            <a:r>
              <a:rPr lang="zh-TW" altLang="en-US" b="1" dirty="0">
                <a:solidFill>
                  <a:srgbClr val="FF0000"/>
                </a:solidFill>
                <a:latin typeface="Open Sans"/>
              </a:rPr>
              <a:t>，則</a:t>
            </a:r>
            <a:r>
              <a:rPr lang="en-US" altLang="zh-TW" b="1" dirty="0">
                <a:solidFill>
                  <a:srgbClr val="FF0000"/>
                </a:solidFill>
                <a:latin typeface="Open Sans"/>
              </a:rPr>
              <a:t> </a:t>
            </a:r>
            <a:r>
              <a:rPr lang="en" altLang="zh-TW" b="1" dirty="0">
                <a:solidFill>
                  <a:srgbClr val="FF0000"/>
                </a:solidFill>
                <a:latin typeface="Open Sans"/>
              </a:rPr>
              <a:t>str1 </a:t>
            </a:r>
            <a:r>
              <a:rPr lang="en-US" altLang="zh-TW" b="1" dirty="0">
                <a:solidFill>
                  <a:srgbClr val="FF0000"/>
                </a:solidFill>
                <a:latin typeface="Open Sans"/>
              </a:rPr>
              <a:t>= </a:t>
            </a:r>
            <a:r>
              <a:rPr lang="en" altLang="zh-TW" b="1" dirty="0">
                <a:solidFill>
                  <a:srgbClr val="FF0000"/>
                </a:solidFill>
                <a:latin typeface="Open Sans"/>
              </a:rPr>
              <a:t>str2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79EF2E8-3FE9-F54F-A7F6-922F0740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34" y="3244513"/>
            <a:ext cx="4015620" cy="99745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560C59-C1B7-E445-91C4-360D4D22A880}"/>
              </a:ext>
            </a:extLst>
          </p:cNvPr>
          <p:cNvSpPr txBox="1"/>
          <p:nvPr/>
        </p:nvSpPr>
        <p:spPr>
          <a:xfrm>
            <a:off x="5175955" y="2963009"/>
            <a:ext cx="8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solidFill>
                  <a:srgbClr val="002060"/>
                </a:solidFill>
              </a:rPr>
              <a:t>前半字串</a:t>
            </a:r>
            <a:endParaRPr kumimoji="1"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DFFB3A-7D70-E84F-86EA-36890C6FD326}"/>
              </a:ext>
            </a:extLst>
          </p:cNvPr>
          <p:cNvSpPr txBox="1"/>
          <p:nvPr/>
        </p:nvSpPr>
        <p:spPr>
          <a:xfrm>
            <a:off x="5963454" y="2964246"/>
            <a:ext cx="84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solidFill>
                  <a:srgbClr val="00B050"/>
                </a:solidFill>
              </a:rPr>
              <a:t>後半字串</a:t>
            </a:r>
            <a:r>
              <a:rPr kumimoji="1" lang="en-US" altLang="zh-CN" sz="1200" b="1" dirty="0">
                <a:solidFill>
                  <a:srgbClr val="00B050"/>
                </a:solidFill>
              </a:rPr>
              <a:t> </a:t>
            </a:r>
            <a:endParaRPr kumimoji="1" lang="zh-TW" altLang="en-US" sz="12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DA0F1AE-0674-634E-A419-CAFFDDE5AC13}"/>
              </a:ext>
            </a:extLst>
          </p:cNvPr>
          <p:cNvSpPr txBox="1"/>
          <p:nvPr/>
        </p:nvSpPr>
        <p:spPr>
          <a:xfrm>
            <a:off x="6750952" y="2963009"/>
            <a:ext cx="84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solidFill>
                  <a:srgbClr val="0070C0"/>
                </a:solidFill>
              </a:rPr>
              <a:t>比較長度</a:t>
            </a:r>
            <a:endParaRPr kumimoji="1" lang="zh-TW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8589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C4E79-52BA-DB48-A646-84EFF963EA81}"/>
              </a:ext>
            </a:extLst>
          </p:cNvPr>
          <p:cNvSpPr/>
          <p:nvPr/>
        </p:nvSpPr>
        <p:spPr>
          <a:xfrm>
            <a:off x="1442949" y="5870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範例程式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566CFD-7A43-3D4F-8E90-7CB98127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98" y="1048755"/>
            <a:ext cx="3133581" cy="308892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E74BE51-BFA4-9048-AE62-53C7791B0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651" y="2073894"/>
            <a:ext cx="3432921" cy="103864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655484" y="986700"/>
            <a:ext cx="65815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dirty="0"/>
              <a:t>資工肥宅小胖最近在上最不擅長的國文課，老師教到的內容是一種</a:t>
            </a:r>
            <a:r>
              <a:rPr lang="zh-CN" altLang="en-US" sz="2000" dirty="0"/>
              <a:t>修辭方式</a:t>
            </a:r>
            <a:r>
              <a:rPr lang="zh-TW" altLang="zh-TW" sz="2000" dirty="0"/>
              <a:t>「迴文」，是正讀反讀都能讀通的句子。若迴文運用得當，可以表現兩種事物或現象相互依靠或排斥的關係。</a:t>
            </a:r>
          </a:p>
          <a:p>
            <a:pPr algn="just" hangingPunct="0"/>
            <a:r>
              <a:rPr lang="zh-TW" altLang="zh-TW" sz="2000" dirty="0"/>
              <a:t>從古代的「苦思相見翻無語，語無翻見相思苦。」，到現代的詩文「喜歡的少年是你，你是年少的歡喜。」都喜歡運用迴文增加文句優美度。</a:t>
            </a:r>
            <a:r>
              <a:rPr lang="zh-TW" altLang="zh-TW" sz="2000" b="1" dirty="0"/>
              <a:t>輸入一段句字</a:t>
            </a:r>
            <a:r>
              <a:rPr lang="en-US" altLang="zh-TW" sz="2000" b="1" dirty="0"/>
              <a:t>(</a:t>
            </a:r>
            <a:r>
              <a:rPr lang="zh-TW" altLang="zh-TW" sz="2000" b="1" dirty="0"/>
              <a:t>字串</a:t>
            </a:r>
            <a:r>
              <a:rPr lang="en-US" altLang="zh-TW" sz="2000" b="1" dirty="0"/>
              <a:t>)</a:t>
            </a:r>
            <a:r>
              <a:rPr lang="zh-TW" altLang="zh-TW" sz="2000" b="1" dirty="0"/>
              <a:t>，請你幫</a:t>
            </a:r>
            <a:r>
              <a:rPr lang="zh-TW" altLang="en-US" sz="2000" b="1" dirty="0"/>
              <a:t>小胖判斷何者為迴文，以及找出開始迴文前的句子。</a:t>
            </a:r>
            <a:endParaRPr lang="en-US" altLang="zh-TW" sz="2000" b="1" dirty="0"/>
          </a:p>
          <a:p>
            <a:pPr algn="just" hangingPunct="0"/>
            <a:endParaRPr lang="en-US" altLang="zh-TW" sz="2000" dirty="0"/>
          </a:p>
          <a:p>
            <a:pPr algn="just" hangingPunct="0"/>
            <a:r>
              <a:rPr lang="zh-TW" altLang="en-US" sz="2000" b="1" dirty="0">
                <a:solidFill>
                  <a:srgbClr val="FF0000"/>
                </a:solidFill>
              </a:rPr>
              <a:t>註：本題迴文定義為</a:t>
            </a:r>
            <a:r>
              <a:rPr lang="zh-TW" altLang="zh-TW" sz="2000" b="1" dirty="0">
                <a:solidFill>
                  <a:srgbClr val="FF0000"/>
                </a:solidFill>
              </a:rPr>
              <a:t>正讀反讀</a:t>
            </a:r>
            <a:r>
              <a:rPr lang="zh-TW" altLang="en-US" sz="2000" b="1" dirty="0">
                <a:solidFill>
                  <a:srgbClr val="FF0000"/>
                </a:solidFill>
              </a:rPr>
              <a:t>需字數相同並一致。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13644" y="696517"/>
            <a:ext cx="6642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/>
              <a:t>輸入為</a:t>
            </a:r>
            <a:r>
              <a:rPr lang="zh-TW" altLang="zh-TW" sz="1600" b="1" dirty="0"/>
              <a:t>一字串</a:t>
            </a:r>
            <a:r>
              <a:rPr lang="zh-TW" altLang="zh-TW" sz="1600" dirty="0"/>
              <a:t>，包含</a:t>
            </a:r>
            <a:r>
              <a:rPr lang="zh-TW" altLang="zh-TW" sz="1600" b="1" dirty="0">
                <a:solidFill>
                  <a:srgbClr val="0070C0"/>
                </a:solidFill>
              </a:rPr>
              <a:t>英文字母、數字（字元數小於</a:t>
            </a:r>
            <a:r>
              <a:rPr lang="en-US" altLang="zh-TW" sz="1600" b="1" dirty="0">
                <a:solidFill>
                  <a:srgbClr val="0070C0"/>
                </a:solidFill>
              </a:rPr>
              <a:t>500</a:t>
            </a:r>
            <a:r>
              <a:rPr lang="zh-TW" altLang="zh-TW" sz="1600" b="1" dirty="0">
                <a:solidFill>
                  <a:srgbClr val="0070C0"/>
                </a:solidFill>
              </a:rPr>
              <a:t>）</a:t>
            </a:r>
            <a:r>
              <a:rPr lang="zh-TW" altLang="zh-TW" sz="1600" dirty="0"/>
              <a:t>。</a:t>
            </a:r>
            <a:endParaRPr lang="zh-TW" altLang="zh-TW" sz="2000" dirty="0"/>
          </a:p>
        </p:txBody>
      </p:sp>
      <p:sp>
        <p:nvSpPr>
          <p:cNvPr id="8" name="矩形 7"/>
          <p:cNvSpPr/>
          <p:nvPr/>
        </p:nvSpPr>
        <p:spPr>
          <a:xfrm>
            <a:off x="1613644" y="1619847"/>
            <a:ext cx="6785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algn="just"/>
            <a:r>
              <a:rPr lang="zh-TW" altLang="zh-TW" sz="1600" dirty="0"/>
              <a:t>第一行輸出</a:t>
            </a:r>
            <a:r>
              <a:rPr lang="zh-TW" altLang="zh-TW" sz="1600" b="1" dirty="0">
                <a:solidFill>
                  <a:srgbClr val="FF0000"/>
                </a:solidFill>
              </a:rPr>
              <a:t>是否為迴文</a:t>
            </a:r>
            <a:r>
              <a:rPr lang="zh-TW" altLang="zh-TW" sz="1600" dirty="0"/>
              <a:t>。第二行輸入</a:t>
            </a:r>
            <a:r>
              <a:rPr lang="zh-TW" altLang="zh-TW" sz="1600" b="1" dirty="0">
                <a:solidFill>
                  <a:srgbClr val="FF0000"/>
                </a:solidFill>
              </a:rPr>
              <a:t>前半段迴文的字串</a:t>
            </a:r>
            <a:r>
              <a:rPr lang="zh-TW" altLang="zh-TW" sz="1600" dirty="0"/>
              <a:t>。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10431"/>
              </p:ext>
            </p:extLst>
          </p:nvPr>
        </p:nvGraphicFramePr>
        <p:xfrm>
          <a:off x="2209574" y="2473517"/>
          <a:ext cx="5673661" cy="8534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87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163"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MERRYXMASSAMXYRREM</a:t>
                      </a:r>
                      <a:r>
                        <a:rPr lang="zh-TW" altLang="zh-TW" sz="1800" dirty="0">
                          <a:effectLst/>
                        </a:rPr>
                        <a:t> 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MERRYXMAS</a:t>
                      </a:r>
                      <a:r>
                        <a:rPr lang="zh-TW" altLang="zh-TW" sz="1800" dirty="0">
                          <a:effectLst/>
                        </a:rPr>
                        <a:t> </a:t>
                      </a:r>
                      <a:endParaRPr lang="zh-TW" sz="18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FA6C08B-9F29-9644-9F0C-749A58043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89160"/>
              </p:ext>
            </p:extLst>
          </p:nvPr>
        </p:nvGraphicFramePr>
        <p:xfrm>
          <a:off x="2209573" y="3458886"/>
          <a:ext cx="5673661" cy="8534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87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0w0</a:t>
                      </a:r>
                      <a:r>
                        <a:rPr lang="zh-TW" altLang="zh-TW" dirty="0">
                          <a:effectLst/>
                        </a:rPr>
                        <a:t> </a:t>
                      </a:r>
                      <a:r>
                        <a:rPr lang="zh-TW" altLang="zh-TW" sz="1800" dirty="0">
                          <a:effectLst/>
                        </a:rPr>
                        <a:t> 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字串應用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627063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判斷使否迴文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627063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輸出前半段迴文字串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264AD-CD6A-AE45-BB4A-D276D338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88" y="1305793"/>
            <a:ext cx="2531913" cy="25319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zh-TW" altLang="en-US" sz="1100" dirty="0"/>
              <a:t>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95314" y="211921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字串應用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215193" y="4109631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Pixelmeetu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1795314" y="2827100"/>
            <a:ext cx="3588162" cy="836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27063"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判斷使否迴文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627063"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輸出前半段迴文字串</a:t>
            </a:r>
            <a:endParaRPr lang="en" altLang="zh-TW" sz="2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7699A9-55C8-5847-B4D2-B5CD7CE8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72" y="1412732"/>
            <a:ext cx="2318036" cy="23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2453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判斷使否為迴文：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讀入字串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判斷字串長度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368300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奇數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不符合本題所求迴文</a:t>
            </a:r>
            <a:endParaRPr lang="en-US" altLang="zh-CN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偶數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再繼續判斷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字串應用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2540A7D-CE53-9E46-B029-BA5D6D18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74" y="1884474"/>
            <a:ext cx="2057400" cy="508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944438E-7B53-7E44-A2BB-F38D59AF4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055" y="2875504"/>
            <a:ext cx="2761920" cy="13990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4A1C0D-07CB-9C44-8B7A-B3897D562C58}"/>
              </a:ext>
            </a:extLst>
          </p:cNvPr>
          <p:cNvSpPr/>
          <p:nvPr/>
        </p:nvSpPr>
        <p:spPr>
          <a:xfrm>
            <a:off x="2175601" y="2875504"/>
            <a:ext cx="290901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size_t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 err="1">
                <a:latin typeface="Courier New" panose="02070309020205020404" pitchFamily="49" charset="0"/>
              </a:rPr>
              <a:t>strlen</a:t>
            </a:r>
            <a:r>
              <a:rPr lang="en" altLang="zh-TW" sz="1200" b="1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" altLang="zh-TW" sz="1200" b="1" dirty="0">
                <a:solidFill>
                  <a:srgbClr val="000088"/>
                </a:solidFill>
                <a:latin typeface="Courier New" panose="02070309020205020404" pitchFamily="49" charset="0"/>
              </a:rPr>
              <a:t>const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>
                <a:solidFill>
                  <a:srgbClr val="000088"/>
                </a:solidFill>
                <a:latin typeface="Courier New" panose="02070309020205020404" pitchFamily="49" charset="0"/>
              </a:rPr>
              <a:t>char</a:t>
            </a:r>
            <a:r>
              <a:rPr lang="en" altLang="zh-TW" sz="1200" b="1" dirty="0">
                <a:latin typeface="Courier New" panose="02070309020205020404" pitchFamily="49" charset="0"/>
              </a:rPr>
              <a:t> </a:t>
            </a:r>
            <a:r>
              <a:rPr lang="en" altLang="zh-TW" sz="1200" b="1" dirty="0">
                <a:solidFill>
                  <a:srgbClr val="666600"/>
                </a:solidFill>
                <a:latin typeface="Courier New" panose="02070309020205020404" pitchFamily="49" charset="0"/>
              </a:rPr>
              <a:t>*</a:t>
            </a:r>
            <a:r>
              <a:rPr lang="en" altLang="zh-TW" sz="1200" b="1" dirty="0">
                <a:latin typeface="Courier New" panose="02070309020205020404" pitchFamily="49" charset="0"/>
              </a:rPr>
              <a:t>str</a:t>
            </a:r>
            <a:r>
              <a:rPr lang="en" altLang="zh-TW" sz="1200" b="1" dirty="0">
                <a:solidFill>
                  <a:srgbClr val="666600"/>
                </a:solidFill>
                <a:latin typeface="Courier New" panose="02070309020205020404" pitchFamily="49" charset="0"/>
              </a:rPr>
              <a:t>)</a:t>
            </a:r>
            <a:endParaRPr lang="zh-TW" altLang="en-US" sz="1200" b="1" dirty="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2170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判斷使否為迴文：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 startAt="3"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前半段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 startAt="3"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讀入後半段字串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字串應用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4A1C0D-07CB-9C44-8B7A-B3897D562C58}"/>
              </a:ext>
            </a:extLst>
          </p:cNvPr>
          <p:cNvSpPr/>
          <p:nvPr/>
        </p:nvSpPr>
        <p:spPr>
          <a:xfrm>
            <a:off x="3665734" y="1829296"/>
            <a:ext cx="364946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11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char* </a:t>
            </a:r>
            <a:r>
              <a:rPr lang="en" altLang="zh-TW" sz="1100" b="1" dirty="0" err="1">
                <a:latin typeface="Courier New" panose="02070309020205020404" pitchFamily="49" charset="0"/>
              </a:rPr>
              <a:t>strncpy</a:t>
            </a:r>
            <a:r>
              <a:rPr lang="en" altLang="zh-TW" sz="1100" b="1" dirty="0">
                <a:latin typeface="Courier New" panose="02070309020205020404" pitchFamily="49" charset="0"/>
              </a:rPr>
              <a:t>(</a:t>
            </a:r>
            <a:r>
              <a:rPr lang="en" altLang="zh-TW" sz="1100" b="1" dirty="0">
                <a:solidFill>
                  <a:srgbClr val="002060"/>
                </a:solidFill>
                <a:latin typeface="Courier New" panose="02070309020205020404" pitchFamily="49" charset="0"/>
              </a:rPr>
              <a:t>char*</a:t>
            </a:r>
            <a:r>
              <a:rPr lang="en" altLang="zh-TW" sz="1100" b="1" dirty="0">
                <a:latin typeface="Courier New" panose="02070309020205020404" pitchFamily="49" charset="0"/>
              </a:rPr>
              <a:t>, </a:t>
            </a:r>
            <a:r>
              <a:rPr lang="en" altLang="zh-TW" sz="1100" b="1" dirty="0">
                <a:solidFill>
                  <a:srgbClr val="002060"/>
                </a:solidFill>
                <a:latin typeface="Courier New" panose="02070309020205020404" pitchFamily="49" charset="0"/>
              </a:rPr>
              <a:t>const char</a:t>
            </a:r>
            <a:r>
              <a:rPr lang="en" altLang="zh-TW" sz="1100" b="1" dirty="0">
                <a:latin typeface="Courier New" panose="02070309020205020404" pitchFamily="49" charset="0"/>
              </a:rPr>
              <a:t>*, </a:t>
            </a:r>
            <a:r>
              <a:rPr lang="en" altLang="zh-TW" sz="11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size_t</a:t>
            </a:r>
            <a:r>
              <a:rPr lang="en" altLang="zh-TW" sz="1100" b="1" dirty="0">
                <a:latin typeface="Courier New" panose="02070309020205020404" pitchFamily="49" charset="0"/>
              </a:rPr>
              <a:t>);</a:t>
            </a:r>
            <a:endParaRPr lang="zh-TW" altLang="en-US" sz="1100" b="1" dirty="0">
              <a:latin typeface="Courier New" panose="020703090202050204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989B02-BA51-8C4B-8FD9-DCF07BE2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01" y="2189874"/>
            <a:ext cx="3547866" cy="46229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2ED82FC-620F-E447-A574-0AD561F7F38E}"/>
              </a:ext>
            </a:extLst>
          </p:cNvPr>
          <p:cNvSpPr txBox="1"/>
          <p:nvPr/>
        </p:nvSpPr>
        <p:spPr>
          <a:xfrm>
            <a:off x="5652631" y="1552296"/>
            <a:ext cx="936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B050"/>
                </a:solidFill>
              </a:rPr>
              <a:t>來源字串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E30015-C397-C847-97B2-83A40E04D9FE}"/>
              </a:ext>
            </a:extLst>
          </p:cNvPr>
          <p:cNvSpPr txBox="1"/>
          <p:nvPr/>
        </p:nvSpPr>
        <p:spPr>
          <a:xfrm>
            <a:off x="4684890" y="1556949"/>
            <a:ext cx="1038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2060"/>
                </a:solidFill>
              </a:rPr>
              <a:t>複製至字串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AB14D9-1B4D-664A-8320-FA8A050DA763}"/>
              </a:ext>
            </a:extLst>
          </p:cNvPr>
          <p:cNvSpPr txBox="1"/>
          <p:nvPr/>
        </p:nvSpPr>
        <p:spPr>
          <a:xfrm>
            <a:off x="6518771" y="1552296"/>
            <a:ext cx="1038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70C0"/>
                </a:solidFill>
              </a:rPr>
              <a:t>複製字數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616493-34CF-864C-A38E-E0E45983D063}"/>
              </a:ext>
            </a:extLst>
          </p:cNvPr>
          <p:cNvSpPr txBox="1"/>
          <p:nvPr/>
        </p:nvSpPr>
        <p:spPr>
          <a:xfrm>
            <a:off x="3892153" y="2659866"/>
            <a:ext cx="1038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B050"/>
                </a:solidFill>
              </a:rPr>
              <a:t>輸入字串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639073-A96B-3F46-AD63-ED4202F96D5C}"/>
              </a:ext>
            </a:extLst>
          </p:cNvPr>
          <p:cNvSpPr txBox="1"/>
          <p:nvPr/>
        </p:nvSpPr>
        <p:spPr>
          <a:xfrm>
            <a:off x="4673599" y="2656271"/>
            <a:ext cx="143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70C0"/>
                </a:solidFill>
              </a:rPr>
              <a:t>輸入字串一半長度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AB798-3510-0B4B-A359-FBC1CB6C16BD}"/>
              </a:ext>
            </a:extLst>
          </p:cNvPr>
          <p:cNvSpPr txBox="1"/>
          <p:nvPr/>
        </p:nvSpPr>
        <p:spPr>
          <a:xfrm>
            <a:off x="2905311" y="2652172"/>
            <a:ext cx="1038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2060"/>
                </a:solidFill>
              </a:rPr>
              <a:t>複製至字串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4A6202F-B411-B441-ABF8-E56E2CFB6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601" y="3242028"/>
            <a:ext cx="4343170" cy="105460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248756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06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判斷使否為迴文：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讀入後半段字串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字串應用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4A6202F-B411-B441-ABF8-E56E2CFB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66" y="1860389"/>
            <a:ext cx="3804175" cy="9237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0870738-5745-2743-90D6-959F3CDB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5887"/>
              </p:ext>
            </p:extLst>
          </p:nvPr>
        </p:nvGraphicFramePr>
        <p:xfrm>
          <a:off x="2076975" y="3391016"/>
          <a:ext cx="6096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500667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842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79535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5256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7229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9988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073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2508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24904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84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9554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02687E5-DAEF-FB49-AC4E-C5714753A254}"/>
              </a:ext>
            </a:extLst>
          </p:cNvPr>
          <p:cNvSpPr/>
          <p:nvPr/>
        </p:nvSpPr>
        <p:spPr>
          <a:xfrm>
            <a:off x="2076975" y="2784223"/>
            <a:ext cx="1454244" cy="52322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</a:p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 length = 10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8212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06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判斷使否為迴文：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讀入後半段字串</a:t>
            </a: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字串應用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0870738-5745-2743-90D6-959F3CDB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32087"/>
              </p:ext>
            </p:extLst>
          </p:nvPr>
        </p:nvGraphicFramePr>
        <p:xfrm>
          <a:off x="2076975" y="3075989"/>
          <a:ext cx="6096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500667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842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79535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5256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7229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9988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073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2508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24904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840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9554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FEE0449-A2D0-E34B-B613-903A87EECE57}"/>
              </a:ext>
            </a:extLst>
          </p:cNvPr>
          <p:cNvSpPr/>
          <p:nvPr/>
        </p:nvSpPr>
        <p:spPr>
          <a:xfrm>
            <a:off x="2076975" y="3654655"/>
            <a:ext cx="2775119" cy="30777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back_str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 = str[ (10 - 1) -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]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DF4105-95E0-B848-BABD-DF36888C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522001"/>
            <a:ext cx="3804175" cy="9237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84B556F-EC84-3E43-AD93-28E28F07FAED}"/>
              </a:ext>
            </a:extLst>
          </p:cNvPr>
          <p:cNvSpPr/>
          <p:nvPr/>
        </p:nvSpPr>
        <p:spPr>
          <a:xfrm>
            <a:off x="2076975" y="2445730"/>
            <a:ext cx="1454244" cy="52322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</a:p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 length = 10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F40358-67EE-DC4E-BD65-8F8CA5FEF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39346"/>
              </p:ext>
            </p:extLst>
          </p:nvPr>
        </p:nvGraphicFramePr>
        <p:xfrm>
          <a:off x="2076975" y="4033732"/>
          <a:ext cx="3048000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675710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09434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3275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84086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971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09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3221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772</Words>
  <Application>Microsoft Macintosh PowerPoint</Application>
  <PresentationFormat>如螢幕大小 (16:9)</PresentationFormat>
  <Paragraphs>187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Open Sans</vt:lpstr>
      <vt:lpstr>Oswald</vt:lpstr>
      <vt:lpstr>Tinos</vt:lpstr>
      <vt:lpstr>Arial</vt:lpstr>
      <vt:lpstr>Courier New</vt:lpstr>
      <vt:lpstr>Wingdings</vt:lpstr>
      <vt:lpstr>Quintus template</vt:lpstr>
      <vt:lpstr>TOI推廣計畫 解題-修辭迴文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139</cp:revision>
  <cp:lastPrinted>2019-04-18T16:54:53Z</cp:lastPrinted>
  <dcterms:modified xsi:type="dcterms:W3CDTF">2019-12-28T12:31:55Z</dcterms:modified>
</cp:coreProperties>
</file>