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8" r:id="rId4"/>
    <p:sldId id="258" r:id="rId5"/>
    <p:sldId id="274" r:id="rId6"/>
    <p:sldId id="282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28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4084773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尋寶地圖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547108" y="4171497"/>
            <a:ext cx="4015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Smashicon</a:t>
            </a:r>
            <a:r>
              <a:rPr lang="en-US" altLang="zh-TW" dirty="0"/>
              <a:t>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A6CCC4-57F5-492F-B27D-79A64E6E2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65" y="1233670"/>
            <a:ext cx="2274265" cy="22742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9E8A6E7-4365-4257-B168-6D7E6F7B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963" y="1431784"/>
            <a:ext cx="647395" cy="6473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5249CA5-529A-4D6F-8D10-67A977FCC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389" y="3045297"/>
            <a:ext cx="647395" cy="6473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B40C38A-670C-463E-918B-85C9B4EA9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397" y="953320"/>
            <a:ext cx="956928" cy="95692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FB179EB-7545-4472-BFC0-AB7D912E9B7E}"/>
              </a:ext>
            </a:extLst>
          </p:cNvPr>
          <p:cNvSpPr/>
          <p:nvPr/>
        </p:nvSpPr>
        <p:spPr>
          <a:xfrm>
            <a:off x="4517453" y="3986740"/>
            <a:ext cx="4075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Good Ware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559993" y="954966"/>
            <a:ext cx="6812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　　阿昂有一張藏寶圖，但圖上的標示並非完全正確。</a:t>
            </a:r>
            <a:endParaRPr lang="en-US" altLang="zh-TW" sz="1600" dirty="0"/>
          </a:p>
          <a:p>
            <a:r>
              <a:rPr lang="zh-TW" altLang="en-US" sz="1600" dirty="0"/>
              <a:t>　　如果藏寶圖在「轉換圖」同列與同行的總和為奇數，藏寶圖上的標示就需轉換（</a:t>
            </a:r>
            <a:r>
              <a:rPr lang="en-US" altLang="zh-TW" sz="1600" dirty="0"/>
              <a:t>0</a:t>
            </a:r>
            <a:r>
              <a:rPr lang="zh-TW" altLang="en-US" sz="1600" dirty="0"/>
              <a:t>變</a:t>
            </a:r>
            <a:r>
              <a:rPr lang="en-US" altLang="zh-TW" sz="1600" dirty="0"/>
              <a:t>1</a:t>
            </a:r>
            <a:r>
              <a:rPr lang="zh-TW" altLang="en-US" sz="1600" dirty="0"/>
              <a:t>、</a:t>
            </a:r>
            <a:r>
              <a:rPr lang="en-US" altLang="zh-TW" sz="1600" dirty="0"/>
              <a:t>1</a:t>
            </a:r>
            <a:r>
              <a:rPr lang="zh-TW" altLang="en-US" sz="1600" dirty="0"/>
              <a:t>變</a:t>
            </a:r>
            <a:r>
              <a:rPr lang="en-US" altLang="zh-TW" sz="1600" dirty="0"/>
              <a:t>0</a:t>
            </a:r>
            <a:r>
              <a:rPr lang="zh-TW" altLang="en-US" sz="1600" dirty="0"/>
              <a:t>），才會得到正確的藏寶地點！</a:t>
            </a:r>
            <a:endParaRPr lang="zh-TW" altLang="zh-TW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23A00E-ED1A-4319-BD3C-E8429E85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3" y="1774533"/>
            <a:ext cx="6794162" cy="2504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799029"/>
            <a:ext cx="66428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en-US" sz="1600" dirty="0"/>
              <a:t>第一行輸入兩個正整數 </a:t>
            </a:r>
            <a:r>
              <a:rPr lang="en-US" altLang="zh-TW" sz="1600" b="1" i="1" dirty="0">
                <a:solidFill>
                  <a:srgbClr val="00B050"/>
                </a:solidFill>
              </a:rPr>
              <a:t>N</a:t>
            </a:r>
            <a:r>
              <a:rPr lang="zh-TW" altLang="en-US" sz="1600" i="1" dirty="0"/>
              <a:t>、</a:t>
            </a:r>
            <a:r>
              <a:rPr lang="en-US" altLang="zh-TW" sz="1600" b="1" i="1" dirty="0">
                <a:solidFill>
                  <a:srgbClr val="00B0F0"/>
                </a:solidFill>
              </a:rPr>
              <a:t>M</a:t>
            </a:r>
            <a:r>
              <a:rPr lang="zh-TW" altLang="en-US" sz="1600" b="1" i="1" dirty="0">
                <a:solidFill>
                  <a:srgbClr val="00B0F0"/>
                </a:solidFill>
              </a:rPr>
              <a:t> </a:t>
            </a:r>
            <a:r>
              <a:rPr lang="en-US" altLang="zh-TW" sz="1600" dirty="0"/>
              <a:t>(3</a:t>
            </a:r>
            <a:r>
              <a:rPr lang="zh-TW" altLang="en-US" sz="1600" dirty="0"/>
              <a:t> </a:t>
            </a:r>
            <a:r>
              <a:rPr lang="en-US" altLang="zh-TW" sz="1600" dirty="0"/>
              <a:t>≤ </a:t>
            </a:r>
            <a:r>
              <a:rPr lang="en-US" altLang="zh-TW" sz="1600" i="1" dirty="0"/>
              <a:t>N</a:t>
            </a:r>
            <a:r>
              <a:rPr lang="zh-TW" altLang="en-US" sz="1600" i="1" dirty="0"/>
              <a:t>，</a:t>
            </a:r>
            <a:r>
              <a:rPr lang="en-US" altLang="zh-TW" sz="1600" i="1" dirty="0"/>
              <a:t>M </a:t>
            </a:r>
            <a:r>
              <a:rPr lang="zh-TW" altLang="en-US" sz="1600" dirty="0"/>
              <a:t>≤ </a:t>
            </a:r>
            <a:r>
              <a:rPr lang="en-US" altLang="zh-TW" sz="1600" dirty="0"/>
              <a:t>100)</a:t>
            </a:r>
            <a:r>
              <a:rPr lang="zh-TW" altLang="en-US" sz="1600" dirty="0"/>
              <a:t> ，表示地圖的列與行數；</a:t>
            </a:r>
            <a:endParaRPr lang="en-US" altLang="zh-TW" sz="1600" dirty="0"/>
          </a:p>
          <a:p>
            <a:r>
              <a:rPr lang="zh-TW" altLang="en-US" sz="1600" dirty="0"/>
              <a:t>接下來輸入兩個</a:t>
            </a:r>
            <a:r>
              <a:rPr lang="en-US" altLang="zh-TW" sz="1600" i="1" dirty="0"/>
              <a:t>N</a:t>
            </a:r>
            <a:r>
              <a:rPr lang="zh-TW" altLang="en-US" sz="1600" i="1" dirty="0"/>
              <a:t> </a:t>
            </a:r>
            <a:r>
              <a:rPr lang="en-US" altLang="zh-TW" sz="1600" dirty="0"/>
              <a:t>× </a:t>
            </a:r>
            <a:r>
              <a:rPr lang="en-US" altLang="zh-TW" sz="1600" i="1" dirty="0"/>
              <a:t>M</a:t>
            </a:r>
            <a:r>
              <a:rPr lang="zh-TW" altLang="en-US" sz="1600" dirty="0"/>
              <a:t>的地圖（圖中只有</a:t>
            </a:r>
            <a:r>
              <a:rPr lang="en-US" altLang="zh-TW" sz="1600" dirty="0"/>
              <a:t>0</a:t>
            </a:r>
            <a:r>
              <a:rPr lang="zh-TW" altLang="en-US" sz="1600" dirty="0"/>
              <a:t>和</a:t>
            </a:r>
            <a:r>
              <a:rPr lang="en-US" altLang="zh-TW" sz="1600" dirty="0"/>
              <a:t>1</a:t>
            </a:r>
            <a:r>
              <a:rPr lang="zh-TW" altLang="en-US" sz="1600" dirty="0"/>
              <a:t>），</a:t>
            </a:r>
            <a:endParaRPr lang="en-US" altLang="zh-TW" sz="1600" dirty="0"/>
          </a:p>
          <a:p>
            <a:r>
              <a:rPr lang="zh-TW" altLang="en-US" sz="1600" dirty="0"/>
              <a:t>第一個是</a:t>
            </a:r>
            <a:r>
              <a:rPr lang="zh-TW" altLang="en-US" sz="1600" b="1" dirty="0">
                <a:solidFill>
                  <a:schemeClr val="accent6"/>
                </a:solidFill>
              </a:rPr>
              <a:t>藏寶圖</a:t>
            </a:r>
            <a:r>
              <a:rPr lang="zh-TW" altLang="en-US" sz="1600" dirty="0"/>
              <a:t>，第二個則是</a:t>
            </a:r>
            <a:r>
              <a:rPr lang="zh-TW" altLang="en-US" sz="1600" b="1" dirty="0">
                <a:solidFill>
                  <a:schemeClr val="accent5"/>
                </a:solidFill>
              </a:rPr>
              <a:t>轉換圖</a:t>
            </a:r>
            <a:r>
              <a:rPr lang="zh-TW" altLang="en-US" sz="1600" dirty="0"/>
              <a:t>。兩張地圖資料之間有一個空白行。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9279" y="2058464"/>
            <a:ext cx="3156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en-US" sz="1600" dirty="0"/>
              <a:t>輸出</a:t>
            </a:r>
            <a:r>
              <a:rPr lang="zh-TW" altLang="en-US" sz="1600" b="1" dirty="0">
                <a:solidFill>
                  <a:schemeClr val="accent2">
                    <a:lumMod val="75000"/>
                  </a:schemeClr>
                </a:solidFill>
              </a:rPr>
              <a:t>經轉換後的藏寶圖</a:t>
            </a:r>
            <a:r>
              <a:rPr lang="zh-TW" altLang="en-US" sz="1600" dirty="0"/>
              <a:t>，該圖為一個由</a:t>
            </a:r>
            <a:r>
              <a:rPr lang="en-US" altLang="zh-TW" sz="1600" i="1" dirty="0"/>
              <a:t>N</a:t>
            </a:r>
            <a:r>
              <a:rPr lang="zh-TW" altLang="en-US" sz="1600" i="1" dirty="0"/>
              <a:t> </a:t>
            </a:r>
            <a:r>
              <a:rPr lang="en-US" altLang="zh-TW" sz="1600" dirty="0"/>
              <a:t>× </a:t>
            </a:r>
            <a:r>
              <a:rPr lang="en-US" altLang="zh-TW" sz="1600" i="1" dirty="0"/>
              <a:t>M</a:t>
            </a:r>
            <a:r>
              <a:rPr lang="zh-TW" altLang="en-US" sz="1600" dirty="0"/>
              <a:t>個數字組成的地圖，</a:t>
            </a:r>
            <a:endParaRPr lang="en-US" altLang="zh-TW" sz="1600" dirty="0"/>
          </a:p>
          <a:p>
            <a:r>
              <a:rPr lang="zh-TW" altLang="en-US" sz="1600" dirty="0"/>
              <a:t>其中</a:t>
            </a:r>
            <a:r>
              <a:rPr lang="zh-TW" altLang="en-US" sz="1600" u="sng" dirty="0"/>
              <a:t>每個</a:t>
            </a:r>
            <a:r>
              <a:rPr lang="zh-TW" altLang="en-US" sz="1600" dirty="0"/>
              <a:t>數字後面皆接著一個空白字元。</a:t>
            </a:r>
            <a:endParaRPr lang="zh-TW" altLang="zh-TW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00561"/>
              </p:ext>
            </p:extLst>
          </p:nvPr>
        </p:nvGraphicFramePr>
        <p:xfrm>
          <a:off x="5225518" y="2245579"/>
          <a:ext cx="2388743" cy="19202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20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0 1 0 1 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1 0 1 0 </a:t>
                      </a:r>
                    </a:p>
                    <a:p>
                      <a:endParaRPr lang="en-US" altLang="zh-TW" sz="16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1 1 1 1 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0 0 0 0 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0 1 0 1 0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zh-TW" sz="1600" b="0" i="0" u="none" strike="noStrike" cap="none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1 0 1 0 1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二維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地圖轉換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80" y="1248282"/>
            <a:ext cx="2614613" cy="2614613"/>
          </a:xfrm>
        </p:spPr>
      </p:pic>
      <p:sp>
        <p:nvSpPr>
          <p:cNvPr id="6" name="矩形 5"/>
          <p:cNvSpPr/>
          <p:nvPr/>
        </p:nvSpPr>
        <p:spPr>
          <a:xfrm>
            <a:off x="4533579" y="422483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二維陣列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0F450C-B682-4669-8138-F9FFE95D6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1" t="25850" r="5210" b="38202"/>
          <a:stretch/>
        </p:blipFill>
        <p:spPr>
          <a:xfrm>
            <a:off x="1741863" y="2401778"/>
            <a:ext cx="3501044" cy="1600200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439F54B-0956-4BD9-B62D-E1A288633E88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7578436" y="2522210"/>
            <a:ext cx="303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B9E97E-B204-4BC2-ACCF-1521661A8ECD}"/>
              </a:ext>
            </a:extLst>
          </p:cNvPr>
          <p:cNvSpPr txBox="1"/>
          <p:nvPr/>
        </p:nvSpPr>
        <p:spPr>
          <a:xfrm>
            <a:off x="7881850" y="236832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m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7DDDA9-2D6F-4A04-ABB7-D10F54594FB6}"/>
              </a:ext>
            </a:extLst>
          </p:cNvPr>
          <p:cNvSpPr txBox="1"/>
          <p:nvPr/>
        </p:nvSpPr>
        <p:spPr>
          <a:xfrm>
            <a:off x="6088380" y="4154237"/>
            <a:ext cx="27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n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77AA3F5-1255-46D3-8FF1-411136409993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225540" y="4001978"/>
            <a:ext cx="3810" cy="182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980A75-CD1E-45EB-9355-35E2F8E55308}"/>
              </a:ext>
            </a:extLst>
          </p:cNvPr>
          <p:cNvSpPr txBox="1"/>
          <p:nvPr/>
        </p:nvSpPr>
        <p:spPr>
          <a:xfrm>
            <a:off x="6934546" y="4150201"/>
            <a:ext cx="128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</a:rPr>
              <a:t>迴圈跑的順序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0F1FF40-069F-4E39-A4B8-DD442EB81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23151"/>
              </p:ext>
            </p:extLst>
          </p:nvPr>
        </p:nvGraphicFramePr>
        <p:xfrm>
          <a:off x="5707380" y="811153"/>
          <a:ext cx="2590800" cy="13690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1386317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3999661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13879816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[0] [0]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[0] [1]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[0] [2]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013977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[1] [0]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[1] [1]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[1] [2]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394232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[2] [0]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[2] [1]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[2] [2]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116849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[3] [0]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[3] [1]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n-US" altLang="zh-TW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[3] [2]</a:t>
                      </a:r>
                      <a:endParaRPr lang="zh-TW" alt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890488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F4836F-DB66-461E-8FBA-8ECF1607B7C1}"/>
              </a:ext>
            </a:extLst>
          </p:cNvPr>
          <p:cNvSpPr txBox="1"/>
          <p:nvPr/>
        </p:nvSpPr>
        <p:spPr>
          <a:xfrm>
            <a:off x="5968192" y="533856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409D3DC-D7E2-4941-82D0-4C626E6E3370}"/>
              </a:ext>
            </a:extLst>
          </p:cNvPr>
          <p:cNvSpPr txBox="1"/>
          <p:nvPr/>
        </p:nvSpPr>
        <p:spPr>
          <a:xfrm>
            <a:off x="6861810" y="533856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DC58B46-72F0-47B7-A09B-B2F0D6EFED9C}"/>
              </a:ext>
            </a:extLst>
          </p:cNvPr>
          <p:cNvSpPr txBox="1"/>
          <p:nvPr/>
        </p:nvSpPr>
        <p:spPr>
          <a:xfrm>
            <a:off x="7755428" y="542680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1859B47-958A-4794-9E34-666A3D8B640E}"/>
              </a:ext>
            </a:extLst>
          </p:cNvPr>
          <p:cNvSpPr txBox="1"/>
          <p:nvPr/>
        </p:nvSpPr>
        <p:spPr>
          <a:xfrm>
            <a:off x="5334000" y="823416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058703-8519-4D15-94EB-53658ADF995E}"/>
              </a:ext>
            </a:extLst>
          </p:cNvPr>
          <p:cNvSpPr txBox="1"/>
          <p:nvPr/>
        </p:nvSpPr>
        <p:spPr>
          <a:xfrm>
            <a:off x="5334000" y="1168856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0F0F17-7C65-48CF-915D-D43B7FEF842E}"/>
              </a:ext>
            </a:extLst>
          </p:cNvPr>
          <p:cNvSpPr txBox="1"/>
          <p:nvPr/>
        </p:nvSpPr>
        <p:spPr>
          <a:xfrm>
            <a:off x="5334000" y="1506676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4C13D3F-9B87-43EB-953F-CEDAA2CC49C8}"/>
              </a:ext>
            </a:extLst>
          </p:cNvPr>
          <p:cNvSpPr txBox="1"/>
          <p:nvPr/>
        </p:nvSpPr>
        <p:spPr>
          <a:xfrm>
            <a:off x="5334000" y="1859736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D1A4CC13-491F-46F8-B060-789F53C1B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7224"/>
              </p:ext>
            </p:extLst>
          </p:nvPr>
        </p:nvGraphicFramePr>
        <p:xfrm>
          <a:off x="6362700" y="2645618"/>
          <a:ext cx="1287780" cy="13690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413863178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839996611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413879816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013977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394232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116849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accent6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890488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B3121B43-2CB5-4DA7-A736-01F94ED1861B}"/>
              </a:ext>
            </a:extLst>
          </p:cNvPr>
          <p:cNvSpPr txBox="1"/>
          <p:nvPr/>
        </p:nvSpPr>
        <p:spPr>
          <a:xfrm>
            <a:off x="6429202" y="236832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7EE8FF-014F-4607-8A47-EC42FB84F140}"/>
              </a:ext>
            </a:extLst>
          </p:cNvPr>
          <p:cNvSpPr txBox="1"/>
          <p:nvPr/>
        </p:nvSpPr>
        <p:spPr>
          <a:xfrm>
            <a:off x="6865620" y="2356206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1F7417F-5056-472E-9581-FC2E708142BA}"/>
              </a:ext>
            </a:extLst>
          </p:cNvPr>
          <p:cNvSpPr txBox="1"/>
          <p:nvPr/>
        </p:nvSpPr>
        <p:spPr>
          <a:xfrm>
            <a:off x="7296496" y="236832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E60CD9E-43B1-4C11-9F2A-0EEEA7B74C5F}"/>
              </a:ext>
            </a:extLst>
          </p:cNvPr>
          <p:cNvSpPr txBox="1"/>
          <p:nvPr/>
        </p:nvSpPr>
        <p:spPr>
          <a:xfrm>
            <a:off x="6088380" y="265788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489C2FE-5157-42DA-8ED9-A2A064D93684}"/>
              </a:ext>
            </a:extLst>
          </p:cNvPr>
          <p:cNvSpPr txBox="1"/>
          <p:nvPr/>
        </p:nvSpPr>
        <p:spPr>
          <a:xfrm>
            <a:off x="6088380" y="300332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93033D1-13F0-4E23-9205-DB3106AB6E75}"/>
              </a:ext>
            </a:extLst>
          </p:cNvPr>
          <p:cNvSpPr txBox="1"/>
          <p:nvPr/>
        </p:nvSpPr>
        <p:spPr>
          <a:xfrm>
            <a:off x="6088380" y="334114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F24DDB9-7A12-441E-BC14-D603A11F4D0E}"/>
              </a:ext>
            </a:extLst>
          </p:cNvPr>
          <p:cNvSpPr txBox="1"/>
          <p:nvPr/>
        </p:nvSpPr>
        <p:spPr>
          <a:xfrm>
            <a:off x="6088380" y="369420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83F364A-D345-4026-9806-02108C03C01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475567" y="3942062"/>
            <a:ext cx="102869" cy="20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F64A14B-E9B4-4FE1-8F9E-B9F6BF804C4E}"/>
              </a:ext>
            </a:extLst>
          </p:cNvPr>
          <p:cNvSpPr txBox="1"/>
          <p:nvPr/>
        </p:nvSpPr>
        <p:spPr>
          <a:xfrm>
            <a:off x="1774420" y="1510288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一維陣列用一層</a:t>
            </a:r>
            <a:r>
              <a:rPr lang="en-US" altLang="zh-TW" b="1" dirty="0"/>
              <a:t>for</a:t>
            </a:r>
            <a:r>
              <a:rPr lang="zh-TW" altLang="en-US" b="1" dirty="0"/>
              <a:t>迴圈就能遍歷，</a:t>
            </a:r>
            <a:endParaRPr lang="en-US" altLang="zh-TW" b="1" dirty="0"/>
          </a:p>
          <a:p>
            <a:r>
              <a:rPr lang="zh-TW" altLang="en-US" b="1" dirty="0">
                <a:solidFill>
                  <a:srgbClr val="FF0000"/>
                </a:solidFill>
              </a:rPr>
              <a:t>二維陣列</a:t>
            </a:r>
            <a:r>
              <a:rPr lang="zh-TW" altLang="en-US" b="1" dirty="0"/>
              <a:t>則用</a:t>
            </a:r>
            <a:r>
              <a:rPr lang="zh-TW" altLang="en-US" b="1" dirty="0">
                <a:solidFill>
                  <a:srgbClr val="FF0000"/>
                </a:solidFill>
              </a:rPr>
              <a:t>兩層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b="1" dirty="0">
                <a:solidFill>
                  <a:srgbClr val="FF0000"/>
                </a:solidFill>
              </a:rPr>
              <a:t>迴圈</a:t>
            </a:r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地圖轉換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729572-26A5-4027-9FCF-43EFDF09F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t="54423" r="53200" b="3822"/>
          <a:stretch/>
        </p:blipFill>
        <p:spPr>
          <a:xfrm>
            <a:off x="1638300" y="1888837"/>
            <a:ext cx="3101340" cy="104578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0259F7C-918A-4E6D-A7C3-EC3669918700}"/>
              </a:ext>
            </a:extLst>
          </p:cNvPr>
          <p:cNvSpPr txBox="1"/>
          <p:nvPr/>
        </p:nvSpPr>
        <p:spPr>
          <a:xfrm>
            <a:off x="1638300" y="3009215"/>
            <a:ext cx="29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若要決定</a:t>
            </a:r>
            <a:r>
              <a:rPr lang="zh-TW" altLang="en-US" b="1" dirty="0">
                <a:highlight>
                  <a:srgbClr val="FFFF00"/>
                </a:highlight>
              </a:rPr>
              <a:t>藏寶圖</a:t>
            </a:r>
            <a:r>
              <a:rPr lang="en-US" altLang="zh-TW" b="1" dirty="0">
                <a:highlight>
                  <a:srgbClr val="FFFF00"/>
                </a:highlight>
              </a:rPr>
              <a:t>[1][3]</a:t>
            </a:r>
            <a:r>
              <a:rPr lang="zh-TW" altLang="en-US" b="1" dirty="0"/>
              <a:t>是否需要轉換</a:t>
            </a:r>
            <a:endParaRPr lang="en-US" altLang="zh-TW" b="1" dirty="0"/>
          </a:p>
          <a:p>
            <a:r>
              <a:rPr lang="zh-TW" altLang="en-US" b="1" dirty="0"/>
              <a:t>則需查看轉換圖的</a:t>
            </a:r>
            <a:r>
              <a:rPr lang="zh-TW" altLang="en-US" b="1" dirty="0">
                <a:solidFill>
                  <a:srgbClr val="00B050"/>
                </a:solidFill>
              </a:rPr>
              <a:t>第</a:t>
            </a:r>
            <a:r>
              <a:rPr lang="en-US" altLang="zh-TW" b="1" dirty="0">
                <a:solidFill>
                  <a:srgbClr val="00B050"/>
                </a:solidFill>
              </a:rPr>
              <a:t>1</a:t>
            </a:r>
            <a:r>
              <a:rPr lang="zh-TW" altLang="en-US" b="1" dirty="0">
                <a:solidFill>
                  <a:srgbClr val="00B050"/>
                </a:solidFill>
              </a:rPr>
              <a:t>列</a:t>
            </a:r>
            <a:r>
              <a:rPr lang="zh-TW" altLang="en-US" b="1" dirty="0"/>
              <a:t>與</a:t>
            </a:r>
            <a:r>
              <a:rPr lang="zh-TW" altLang="en-US" b="1" dirty="0">
                <a:solidFill>
                  <a:srgbClr val="00B0F0"/>
                </a:solidFill>
              </a:rPr>
              <a:t>第</a:t>
            </a:r>
            <a:r>
              <a:rPr lang="en-US" altLang="zh-TW" b="1" dirty="0">
                <a:solidFill>
                  <a:srgbClr val="00B0F0"/>
                </a:solidFill>
              </a:rPr>
              <a:t>3</a:t>
            </a:r>
            <a:r>
              <a:rPr lang="zh-TW" altLang="en-US" b="1" dirty="0">
                <a:solidFill>
                  <a:srgbClr val="00B0F0"/>
                </a:solidFill>
              </a:rPr>
              <a:t>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B06933-2642-4569-AC60-FDF22A62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t="3154" r="53200" b="85967"/>
          <a:stretch/>
        </p:blipFill>
        <p:spPr>
          <a:xfrm>
            <a:off x="1638300" y="1616363"/>
            <a:ext cx="3101340" cy="2724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F7CE324-C222-4D77-BF5C-7C2292185059}"/>
              </a:ext>
            </a:extLst>
          </p:cNvPr>
          <p:cNvSpPr/>
          <p:nvPr/>
        </p:nvSpPr>
        <p:spPr>
          <a:xfrm>
            <a:off x="3223260" y="2185778"/>
            <a:ext cx="1493520" cy="4088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30EC1A-71C5-4015-B7AE-F1957F6F4D2F}"/>
              </a:ext>
            </a:extLst>
          </p:cNvPr>
          <p:cNvSpPr/>
          <p:nvPr/>
        </p:nvSpPr>
        <p:spPr>
          <a:xfrm>
            <a:off x="4236720" y="1882824"/>
            <a:ext cx="419100" cy="10223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634A65-E3AC-467F-A8B9-F2839F0EEAF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2918460" y="2411731"/>
            <a:ext cx="213360" cy="597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071067A7-0E7E-4A11-BB37-7E783DD32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2" t="28134" r="39775" b="54516"/>
          <a:stretch/>
        </p:blipFill>
        <p:spPr>
          <a:xfrm>
            <a:off x="5196840" y="838200"/>
            <a:ext cx="1927860" cy="64409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6877F8B3-AFC0-4C2E-AD1D-D04E8A8FB824}"/>
              </a:ext>
            </a:extLst>
          </p:cNvPr>
          <p:cNvSpPr txBox="1"/>
          <p:nvPr/>
        </p:nvSpPr>
        <p:spPr>
          <a:xfrm>
            <a:off x="4964956" y="534436"/>
            <a:ext cx="271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將同一行</a:t>
            </a:r>
            <a:r>
              <a:rPr lang="en-US" altLang="zh-TW" b="1" dirty="0"/>
              <a:t>(</a:t>
            </a:r>
            <a:r>
              <a:rPr lang="zh-TW" altLang="en-US" b="1" dirty="0"/>
              <a:t>第 </a:t>
            </a:r>
            <a:r>
              <a:rPr lang="en-US" altLang="zh-TW" b="1" dirty="0"/>
              <a:t>j</a:t>
            </a:r>
            <a:r>
              <a:rPr lang="zh-TW" altLang="en-US" b="1" dirty="0"/>
              <a:t> 行</a:t>
            </a:r>
            <a:r>
              <a:rPr lang="en-US" altLang="zh-TW" b="1" dirty="0"/>
              <a:t>)</a:t>
            </a:r>
            <a:r>
              <a:rPr lang="zh-TW" altLang="en-US" dirty="0"/>
              <a:t>全部加起來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0DD0547-BEB9-415B-A8C1-06119760DD9C}"/>
              </a:ext>
            </a:extLst>
          </p:cNvPr>
          <p:cNvSpPr txBox="1"/>
          <p:nvPr/>
        </p:nvSpPr>
        <p:spPr>
          <a:xfrm>
            <a:off x="4956810" y="1610140"/>
            <a:ext cx="271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將同一列</a:t>
            </a:r>
            <a:r>
              <a:rPr lang="en-US" altLang="zh-TW" b="1" dirty="0"/>
              <a:t>(</a:t>
            </a:r>
            <a:r>
              <a:rPr lang="zh-TW" altLang="en-US" b="1" dirty="0"/>
              <a:t>第 </a:t>
            </a:r>
            <a:r>
              <a:rPr lang="en-US" altLang="zh-TW" b="1" dirty="0" err="1"/>
              <a:t>i</a:t>
            </a:r>
            <a:r>
              <a:rPr lang="zh-TW" altLang="en-US" b="1" dirty="0"/>
              <a:t> 列</a:t>
            </a:r>
            <a:r>
              <a:rPr lang="en-US" altLang="zh-TW" b="1" dirty="0"/>
              <a:t>)</a:t>
            </a:r>
            <a:r>
              <a:rPr lang="zh-TW" altLang="en-US" dirty="0"/>
              <a:t>全部加起來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A469AEB-A0E1-45CD-8267-8C46151E4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2" t="46168" r="39775" b="36733"/>
          <a:stretch/>
        </p:blipFill>
        <p:spPr>
          <a:xfrm>
            <a:off x="5204985" y="1910297"/>
            <a:ext cx="1927860" cy="6347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B9E6C80-F920-401E-8D22-D8955C8DDCB6}"/>
              </a:ext>
            </a:extLst>
          </p:cNvPr>
          <p:cNvSpPr txBox="1"/>
          <p:nvPr/>
        </p:nvSpPr>
        <p:spPr>
          <a:xfrm>
            <a:off x="4964956" y="2654084"/>
            <a:ext cx="327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減掉</a:t>
            </a:r>
            <a:r>
              <a:rPr lang="en-US" altLang="zh-TW" b="1" dirty="0"/>
              <a:t>[ </a:t>
            </a:r>
            <a:r>
              <a:rPr lang="en-US" altLang="zh-TW" b="1" dirty="0" err="1"/>
              <a:t>i</a:t>
            </a:r>
            <a:r>
              <a:rPr lang="en-US" altLang="zh-TW" b="1" dirty="0"/>
              <a:t> ][ j ]</a:t>
            </a:r>
            <a:r>
              <a:rPr lang="zh-TW" altLang="en-US" b="1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因為在</a:t>
            </a:r>
            <a:r>
              <a:rPr lang="en-US" altLang="zh-TW" dirty="0"/>
              <a:t>1.</a:t>
            </a:r>
            <a:r>
              <a:rPr lang="zh-TW" altLang="en-US" dirty="0"/>
              <a:t>跟</a:t>
            </a:r>
            <a:r>
              <a:rPr lang="en-US" altLang="zh-TW" dirty="0"/>
              <a:t>2.</a:t>
            </a:r>
            <a:r>
              <a:rPr lang="zh-TW" altLang="en-US" dirty="0"/>
              <a:t>重複計算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265FBD1-0C81-42F7-923A-079860FFB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2" t="64274" r="48618" b="31807"/>
          <a:stretch/>
        </p:blipFill>
        <p:spPr>
          <a:xfrm>
            <a:off x="5204985" y="2984721"/>
            <a:ext cx="1546335" cy="14546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8D8A8C-24E3-4C90-AB0E-542203D0C432}"/>
              </a:ext>
            </a:extLst>
          </p:cNvPr>
          <p:cNvSpPr txBox="1"/>
          <p:nvPr/>
        </p:nvSpPr>
        <p:spPr>
          <a:xfrm>
            <a:off x="4964956" y="3281247"/>
            <a:ext cx="347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若</a:t>
            </a:r>
            <a:r>
              <a:rPr lang="en-US" altLang="zh-TW" dirty="0"/>
              <a:t>sum</a:t>
            </a:r>
            <a:r>
              <a:rPr lang="zh-TW" altLang="en-US" dirty="0"/>
              <a:t>為</a:t>
            </a:r>
            <a:r>
              <a:rPr lang="zh-TW" altLang="en-US" b="1" dirty="0"/>
              <a:t>奇數</a:t>
            </a:r>
            <a:r>
              <a:rPr lang="zh-TW" altLang="en-US" dirty="0"/>
              <a:t>就轉換</a:t>
            </a:r>
            <a:r>
              <a:rPr lang="en-US" altLang="zh-TW" dirty="0"/>
              <a:t>(0</a:t>
            </a:r>
            <a:r>
              <a:rPr lang="zh-TW" altLang="en-US" dirty="0"/>
              <a:t>變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變</a:t>
            </a:r>
            <a:r>
              <a:rPr lang="en-US" altLang="zh-TW" dirty="0"/>
              <a:t>0)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61BC1299-AB21-4139-962F-93962D94B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19" t="67661" r="2345" b="9434"/>
          <a:stretch/>
        </p:blipFill>
        <p:spPr>
          <a:xfrm>
            <a:off x="5196840" y="3573780"/>
            <a:ext cx="3474719" cy="85034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4929EB7-4303-4D91-9691-5CC30AECD10C}"/>
              </a:ext>
            </a:extLst>
          </p:cNvPr>
          <p:cNvSpPr/>
          <p:nvPr/>
        </p:nvSpPr>
        <p:spPr>
          <a:xfrm>
            <a:off x="1524000" y="0"/>
            <a:ext cx="3520440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D10AB1-277D-4C02-9507-CA305D1A4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69890A-B76D-4CAE-97A3-796A4B9D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4" y="1"/>
            <a:ext cx="3153224" cy="34975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E1E87E-80FC-41F6-8D6F-8890DDBBA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2"/>
          <a:stretch/>
        </p:blipFill>
        <p:spPr>
          <a:xfrm>
            <a:off x="4716782" y="1263322"/>
            <a:ext cx="4250991" cy="3712475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042488-B1FE-4422-8E1E-87E34F8E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054" y="3680460"/>
            <a:ext cx="3045783" cy="14630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2C0ED72-4391-4407-8C7F-EF46795FD9D0}"/>
              </a:ext>
            </a:extLst>
          </p:cNvPr>
          <p:cNvSpPr/>
          <p:nvPr/>
        </p:nvSpPr>
        <p:spPr>
          <a:xfrm>
            <a:off x="1927860" y="3429000"/>
            <a:ext cx="249936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9FB2A-63E2-4C2B-823F-BE44F6E0E610}"/>
              </a:ext>
            </a:extLst>
          </p:cNvPr>
          <p:cNvCxnSpPr>
            <a:stCxn id="9" idx="3"/>
          </p:cNvCxnSpPr>
          <p:nvPr/>
        </p:nvCxnSpPr>
        <p:spPr>
          <a:xfrm>
            <a:off x="4427220" y="3581400"/>
            <a:ext cx="260671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CF393C1B-199C-49F1-9D66-60B11AD74B37}"/>
              </a:ext>
            </a:extLst>
          </p:cNvPr>
          <p:cNvSpPr/>
          <p:nvPr/>
        </p:nvSpPr>
        <p:spPr>
          <a:xfrm>
            <a:off x="1726243" y="910302"/>
            <a:ext cx="174664" cy="2518697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4B8E76-05FE-4EB6-BD4F-10488C11878A}"/>
              </a:ext>
            </a:extLst>
          </p:cNvPr>
          <p:cNvSpPr txBox="1"/>
          <p:nvPr/>
        </p:nvSpPr>
        <p:spPr>
          <a:xfrm>
            <a:off x="3791542" y="725636"/>
            <a:ext cx="109881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0070C0"/>
                </a:solidFill>
              </a:rPr>
              <a:t>陣列讀取</a:t>
            </a:r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9DACAB64-566E-4F36-8D50-1099FA19BA2E}"/>
              </a:ext>
            </a:extLst>
          </p:cNvPr>
          <p:cNvSpPr/>
          <p:nvPr/>
        </p:nvSpPr>
        <p:spPr>
          <a:xfrm>
            <a:off x="1726244" y="3767137"/>
            <a:ext cx="160020" cy="118586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206CC1-0C5E-4101-B336-4915BEE6DEFC}"/>
              </a:ext>
            </a:extLst>
          </p:cNvPr>
          <p:cNvSpPr txBox="1"/>
          <p:nvPr/>
        </p:nvSpPr>
        <p:spPr>
          <a:xfrm>
            <a:off x="3425525" y="4680941"/>
            <a:ext cx="1098817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00B050"/>
                </a:solidFill>
              </a:rPr>
              <a:t>陣列輸出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C4BC01-786F-41A8-93FB-3103587C4A33}"/>
              </a:ext>
            </a:extLst>
          </p:cNvPr>
          <p:cNvSpPr txBox="1"/>
          <p:nvPr/>
        </p:nvSpPr>
        <p:spPr>
          <a:xfrm>
            <a:off x="7645527" y="1798033"/>
            <a:ext cx="109881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accent6"/>
                </a:solidFill>
              </a:rPr>
              <a:t>地圖轉換</a:t>
            </a:r>
          </a:p>
        </p:txBody>
      </p:sp>
      <p:sp>
        <p:nvSpPr>
          <p:cNvPr id="18" name="Shape 61">
            <a:extLst>
              <a:ext uri="{FF2B5EF4-FFF2-40B4-BE49-F238E27FC236}">
                <a16:creationId xmlns:a16="http://schemas.microsoft.com/office/drawing/2014/main" id="{621BF398-8DCF-4C9F-96AB-F9DAB0EF3735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762701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437</Words>
  <Application>Microsoft Office PowerPoint</Application>
  <PresentationFormat>如螢幕大小 (16:9)</PresentationFormat>
  <Paragraphs>92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Tinos</vt:lpstr>
      <vt:lpstr>Microsoft JhengHei</vt:lpstr>
      <vt:lpstr>Microsoft JhengHei</vt:lpstr>
      <vt:lpstr>新細明體</vt:lpstr>
      <vt:lpstr>Arial</vt:lpstr>
      <vt:lpstr>Times New Roman</vt:lpstr>
      <vt:lpstr>Wingdings</vt:lpstr>
      <vt:lpstr>Quintus template</vt:lpstr>
      <vt:lpstr>TOI推廣計畫 解題-尋寶地圖</vt:lpstr>
      <vt:lpstr>題 目</vt:lpstr>
      <vt:lpstr>PowerPoint 簡報</vt:lpstr>
      <vt:lpstr>解題重點:</vt:lpstr>
      <vt:lpstr>二維陣列</vt:lpstr>
      <vt:lpstr>地圖轉換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105</cp:revision>
  <cp:lastPrinted>2019-04-10T12:19:35Z</cp:lastPrinted>
  <dcterms:modified xsi:type="dcterms:W3CDTF">2019-12-23T11:32:18Z</dcterms:modified>
</cp:coreProperties>
</file>