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74" r:id="rId6"/>
    <p:sldId id="282" r:id="rId7"/>
    <p:sldId id="292" r:id="rId8"/>
    <p:sldId id="291" r:id="rId9"/>
    <p:sldId id="290" r:id="rId10"/>
    <p:sldId id="289" r:id="rId11"/>
    <p:sldId id="28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282"/>
            <p14:sldId id="292"/>
            <p14:sldId id="291"/>
            <p14:sldId id="290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30"/>
  </p:normalViewPr>
  <p:slideViewPr>
    <p:cSldViewPr snapToGrid="0">
      <p:cViewPr varScale="1">
        <p:scale>
          <a:sx n="66" d="100"/>
          <a:sy n="66" d="100"/>
        </p:scale>
        <p:origin x="3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207917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>
                <a:latin typeface="微軟正黑體" panose="020B0604030504040204" pitchFamily="34" charset="-120"/>
                <a:ea typeface="微軟正黑體" panose="020B0604030504040204" pitchFamily="34" charset="-120"/>
              </a:rPr>
              <a:t>畢業典禮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898454" y="4232457"/>
            <a:ext cx="3696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freepik</a:t>
            </a:r>
            <a:r>
              <a:rPr lang="en-US" altLang="zh-TW" dirty="0"/>
              <a:t> 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BBAF47-8B43-44A0-B5DA-CE51DF517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282" y="2015372"/>
            <a:ext cx="1624017" cy="16240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571F3C-23F2-428D-8A84-8D5F84C4E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280" y="2015372"/>
            <a:ext cx="1624017" cy="16240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111807-523F-4A4C-A6DC-A9061D51C6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9FDEB1E3-F6F2-4C45-BA41-FC5963CD1107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513A991-FF9B-4090-BC08-CC6160AE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78" y="0"/>
            <a:ext cx="5546763" cy="51435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D5E8471-9171-47CC-B621-952366A80AE7}"/>
              </a:ext>
            </a:extLst>
          </p:cNvPr>
          <p:cNvSpPr txBox="1"/>
          <p:nvPr/>
        </p:nvSpPr>
        <p:spPr>
          <a:xfrm>
            <a:off x="1202529" y="1623888"/>
            <a:ext cx="615553" cy="2231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泡沫排序法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8834E0-0C85-43CC-8C94-1BFD37656620}"/>
              </a:ext>
            </a:extLst>
          </p:cNvPr>
          <p:cNvSpPr/>
          <p:nvPr/>
        </p:nvSpPr>
        <p:spPr>
          <a:xfrm>
            <a:off x="3634740" y="2362200"/>
            <a:ext cx="1714500" cy="2095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EAFC2E-D4A3-40B2-881E-510F19C9489E}"/>
              </a:ext>
            </a:extLst>
          </p:cNvPr>
          <p:cNvSpPr/>
          <p:nvPr/>
        </p:nvSpPr>
        <p:spPr>
          <a:xfrm>
            <a:off x="6080760" y="3169920"/>
            <a:ext cx="1714500" cy="20955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A409BD-9926-44C1-900F-98C05E868026}"/>
              </a:ext>
            </a:extLst>
          </p:cNvPr>
          <p:cNvSpPr txBox="1"/>
          <p:nvPr/>
        </p:nvSpPr>
        <p:spPr>
          <a:xfrm>
            <a:off x="5962180" y="2191640"/>
            <a:ext cx="17145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4"/>
                </a:solidFill>
              </a:rPr>
              <a:t>若前一位同學</a:t>
            </a:r>
            <a:r>
              <a:rPr lang="zh-TW" altLang="en-US" b="1" dirty="0">
                <a:solidFill>
                  <a:srgbClr val="FF0000"/>
                </a:solidFill>
              </a:rPr>
              <a:t>大於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chemeClr val="accent4"/>
                </a:solidFill>
              </a:rPr>
              <a:t>後一位同學才交換</a:t>
            </a:r>
            <a:endParaRPr lang="en-US" altLang="zh-TW" b="1" dirty="0">
              <a:solidFill>
                <a:schemeClr val="accent4"/>
              </a:solidFill>
            </a:endParaRPr>
          </a:p>
          <a:p>
            <a:r>
              <a:rPr lang="zh-TW" altLang="en-US" b="1" dirty="0">
                <a:solidFill>
                  <a:schemeClr val="accent4"/>
                </a:solidFill>
              </a:rPr>
              <a:t>（</a:t>
            </a:r>
            <a:r>
              <a:rPr lang="en-US" altLang="zh-TW" b="1" dirty="0">
                <a:solidFill>
                  <a:schemeClr val="accent6"/>
                </a:solidFill>
              </a:rPr>
              <a:t>”</a:t>
            </a:r>
            <a:r>
              <a:rPr lang="zh-TW" altLang="en-US" b="1" dirty="0">
                <a:solidFill>
                  <a:schemeClr val="accent6"/>
                </a:solidFill>
              </a:rPr>
              <a:t>等於</a:t>
            </a:r>
            <a:r>
              <a:rPr lang="en-US" altLang="zh-TW" b="1" dirty="0">
                <a:solidFill>
                  <a:schemeClr val="accent6"/>
                </a:solidFill>
              </a:rPr>
              <a:t>”</a:t>
            </a:r>
            <a:r>
              <a:rPr lang="zh-TW" altLang="en-US" b="1" dirty="0">
                <a:solidFill>
                  <a:schemeClr val="accent4"/>
                </a:solidFill>
              </a:rPr>
              <a:t>不交換）</a:t>
            </a:r>
            <a:endParaRPr lang="en-US" altLang="zh-TW" b="1" dirty="0">
              <a:solidFill>
                <a:schemeClr val="accent4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016752-B9AA-4C09-93B0-40C9F519C4C4}"/>
              </a:ext>
            </a:extLst>
          </p:cNvPr>
          <p:cNvSpPr txBox="1"/>
          <p:nvPr/>
        </p:nvSpPr>
        <p:spPr>
          <a:xfrm>
            <a:off x="5687860" y="1131064"/>
            <a:ext cx="21717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4"/>
                </a:solidFill>
              </a:rPr>
              <a:t>因為</a:t>
            </a:r>
            <a:r>
              <a:rPr lang="zh-TW" altLang="en-US" b="1" u="sng" dirty="0">
                <a:solidFill>
                  <a:schemeClr val="accent4"/>
                </a:solidFill>
              </a:rPr>
              <a:t>學號開頭</a:t>
            </a:r>
            <a:r>
              <a:rPr lang="zh-TW" altLang="en-US" b="1" dirty="0">
                <a:solidFill>
                  <a:schemeClr val="accent4"/>
                </a:solidFill>
              </a:rPr>
              <a:t>、</a:t>
            </a:r>
            <a:r>
              <a:rPr lang="zh-TW" altLang="en-US" b="1" u="sng" dirty="0">
                <a:solidFill>
                  <a:schemeClr val="accent4"/>
                </a:solidFill>
              </a:rPr>
              <a:t>學院代碼</a:t>
            </a:r>
            <a:r>
              <a:rPr lang="zh-TW" altLang="en-US" b="1" dirty="0">
                <a:solidFill>
                  <a:schemeClr val="accent4"/>
                </a:solidFill>
              </a:rPr>
              <a:t>皆相同時，須</a:t>
            </a:r>
            <a:r>
              <a:rPr lang="zh-TW" altLang="en-US" b="1" dirty="0">
                <a:solidFill>
                  <a:schemeClr val="accent6"/>
                </a:solidFill>
              </a:rPr>
              <a:t>按照報名順序排列。</a:t>
            </a: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208C2DC7-7412-4E8C-9779-ED5311AE3942}"/>
              </a:ext>
            </a:extLst>
          </p:cNvPr>
          <p:cNvSpPr/>
          <p:nvPr/>
        </p:nvSpPr>
        <p:spPr>
          <a:xfrm>
            <a:off x="6680921" y="1882140"/>
            <a:ext cx="245659" cy="309500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74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C74199-C325-4044-8545-DDD0ED875F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5CD9FC-2A0F-4E34-B40F-F81C58808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"/>
          <a:stretch/>
        </p:blipFill>
        <p:spPr>
          <a:xfrm>
            <a:off x="2689860" y="0"/>
            <a:ext cx="4961388" cy="5143500"/>
          </a:xfrm>
          <a:prstGeom prst="rect">
            <a:avLst/>
          </a:prstGeom>
        </p:spPr>
      </p:pic>
      <p:sp>
        <p:nvSpPr>
          <p:cNvPr id="6" name="Shape 61">
            <a:extLst>
              <a:ext uri="{FF2B5EF4-FFF2-40B4-BE49-F238E27FC236}">
                <a16:creationId xmlns:a16="http://schemas.microsoft.com/office/drawing/2014/main" id="{3EB8E7CE-EA34-4293-9D7C-5565B3ABB9C5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1CA014-2C78-4979-902A-FC8C8F6BD9A6}"/>
              </a:ext>
            </a:extLst>
          </p:cNvPr>
          <p:cNvSpPr txBox="1"/>
          <p:nvPr/>
        </p:nvSpPr>
        <p:spPr>
          <a:xfrm>
            <a:off x="1232680" y="1654368"/>
            <a:ext cx="615553" cy="2231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使用結構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226401-FEDF-44CA-8081-4D6C72560C30}"/>
              </a:ext>
            </a:extLst>
          </p:cNvPr>
          <p:cNvSpPr/>
          <p:nvPr/>
        </p:nvSpPr>
        <p:spPr>
          <a:xfrm>
            <a:off x="3017520" y="3947160"/>
            <a:ext cx="2979420" cy="3505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665EF7-209A-414C-8F8D-23468CC923F9}"/>
              </a:ext>
            </a:extLst>
          </p:cNvPr>
          <p:cNvSpPr txBox="1"/>
          <p:nvPr/>
        </p:nvSpPr>
        <p:spPr>
          <a:xfrm>
            <a:off x="5711574" y="2571750"/>
            <a:ext cx="2263141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遇到相同排序順位時，</a:t>
            </a:r>
            <a:endParaRPr lang="en-US" altLang="zh-TW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若希望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</a:rPr>
              <a:t>依照</a:t>
            </a:r>
            <a:r>
              <a:rPr lang="zh-TW" altLang="en-US" b="1" dirty="0">
                <a:solidFill>
                  <a:schemeClr val="accent6"/>
                </a:solidFill>
              </a:rPr>
              <a:t>輸入順序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</a:rPr>
              <a:t>輸出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，</a:t>
            </a:r>
            <a:endParaRPr lang="en-US" altLang="zh-TW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要使用：</a:t>
            </a:r>
            <a:r>
              <a:rPr lang="en-US" altLang="zh-TW" b="1" dirty="0" err="1">
                <a:solidFill>
                  <a:schemeClr val="accent1"/>
                </a:solidFill>
              </a:rPr>
              <a:t>stable_sort</a:t>
            </a:r>
            <a:r>
              <a:rPr lang="en-US" altLang="zh-TW" b="1" dirty="0">
                <a:solidFill>
                  <a:schemeClr val="accent1"/>
                </a:solidFill>
              </a:rPr>
              <a:t>()</a:t>
            </a:r>
            <a:r>
              <a:rPr lang="zh-TW" altLang="en-US" b="1" dirty="0">
                <a:solidFill>
                  <a:schemeClr val="accent1"/>
                </a:solidFill>
              </a:rPr>
              <a:t>。</a:t>
            </a:r>
            <a:endParaRPr lang="en-US" altLang="zh-TW" b="1" dirty="0">
              <a:solidFill>
                <a:schemeClr val="accent1"/>
              </a:solidFill>
            </a:endParaRPr>
          </a:p>
          <a:p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若</a:t>
            </a:r>
            <a:r>
              <a:rPr lang="zh-TW" altLang="en-US" u="sng" dirty="0">
                <a:solidFill>
                  <a:schemeClr val="accent4">
                    <a:lumMod val="75000"/>
                  </a:schemeClr>
                </a:solidFill>
              </a:rPr>
              <a:t>不需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依照輸入順序，</a:t>
            </a:r>
            <a:endParaRPr lang="en-US" altLang="zh-TW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可使用：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sort()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313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7E33D-2BFC-47E5-8100-FC919365A705}"/>
              </a:ext>
            </a:extLst>
          </p:cNvPr>
          <p:cNvSpPr/>
          <p:nvPr/>
        </p:nvSpPr>
        <p:spPr>
          <a:xfrm>
            <a:off x="2019300" y="891477"/>
            <a:ext cx="60883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00" dirty="0"/>
              <a:t>　　七龍大學要舉行畢業典禮了，學務處正在處理學生上台領取畢業證書的順序表 。 依照往例， </a:t>
            </a:r>
            <a:r>
              <a:rPr lang="zh-TW" altLang="en-US" sz="1500" b="1" dirty="0"/>
              <a:t>同一學院的學生會排在一起</a:t>
            </a:r>
            <a:r>
              <a:rPr lang="zh-TW" altLang="en-US" sz="1500" dirty="0"/>
              <a:t>， 然後以</a:t>
            </a:r>
            <a:r>
              <a:rPr lang="zh-TW" altLang="en-US" sz="1500" b="1" dirty="0"/>
              <a:t>學士班、碩士班、博士班的順序</a:t>
            </a:r>
            <a:r>
              <a:rPr lang="zh-TW" altLang="en-US" sz="1500" dirty="0"/>
              <a:t>上台，若為同一學制，則依</a:t>
            </a:r>
            <a:r>
              <a:rPr lang="zh-TW" altLang="en-US" sz="1500" b="1" dirty="0"/>
              <a:t>報名順序</a:t>
            </a:r>
            <a:r>
              <a:rPr lang="zh-TW" altLang="en-US" sz="1500" dirty="0"/>
              <a:t>上台。</a:t>
            </a:r>
          </a:p>
          <a:p>
            <a:r>
              <a:rPr lang="zh-TW" altLang="en-US" sz="1500" dirty="0"/>
              <a:t>　　七龍大學之學生學號共</a:t>
            </a:r>
            <a:r>
              <a:rPr lang="en-US" altLang="zh-TW" sz="1500" dirty="0"/>
              <a:t>9 </a:t>
            </a:r>
            <a:r>
              <a:rPr lang="zh-TW" altLang="en-US" sz="1500" dirty="0"/>
              <a:t>碼，由 </a:t>
            </a:r>
            <a:r>
              <a:rPr lang="en-US" altLang="zh-TW" sz="1500" dirty="0"/>
              <a:t>8 </a:t>
            </a:r>
            <a:r>
              <a:rPr lang="zh-TW" altLang="en-US" sz="1500" dirty="0"/>
              <a:t>位數字與 </a:t>
            </a:r>
            <a:r>
              <a:rPr lang="en-US" altLang="zh-TW" sz="1500" dirty="0"/>
              <a:t>1 </a:t>
            </a:r>
            <a:r>
              <a:rPr lang="zh-TW" altLang="en-US" sz="1500" dirty="0"/>
              <a:t>位大寫英 文字母所組成，開頭數字 </a:t>
            </a:r>
            <a:r>
              <a:rPr lang="en-US" altLang="zh-TW" sz="1500" dirty="0"/>
              <a:t>4 </a:t>
            </a:r>
            <a:r>
              <a:rPr lang="zh-TW" altLang="en-US" sz="1500" dirty="0"/>
              <a:t>、 </a:t>
            </a:r>
            <a:r>
              <a:rPr lang="en-US" altLang="zh-TW" sz="1500" dirty="0"/>
              <a:t>6 </a:t>
            </a:r>
            <a:r>
              <a:rPr lang="zh-TW" altLang="en-US" sz="1500" dirty="0"/>
              <a:t>、 </a:t>
            </a:r>
            <a:r>
              <a:rPr lang="en-US" altLang="zh-TW" sz="1500" dirty="0"/>
              <a:t>8 </a:t>
            </a:r>
            <a:r>
              <a:rPr lang="zh-TW" altLang="en-US" sz="1500" dirty="0"/>
              <a:t>分別依序代表學士、碩士與博士，而學號最後的英文字母則為學院代碼 </a:t>
            </a:r>
            <a:r>
              <a:rPr lang="en-US" altLang="zh-TW" sz="1500" dirty="0"/>
              <a:t>A </a:t>
            </a:r>
            <a:r>
              <a:rPr lang="zh-TW" altLang="en-US" sz="1500" dirty="0"/>
              <a:t>運休學院 、 </a:t>
            </a:r>
            <a:r>
              <a:rPr lang="en-US" altLang="zh-TW" sz="1500" dirty="0"/>
              <a:t>E </a:t>
            </a:r>
            <a:r>
              <a:rPr lang="zh-TW" altLang="en-US" sz="1500" dirty="0"/>
              <a:t>教育學院、 </a:t>
            </a:r>
            <a:r>
              <a:rPr lang="en-US" altLang="zh-TW" sz="1500" dirty="0"/>
              <a:t>H </a:t>
            </a:r>
            <a:r>
              <a:rPr lang="zh-TW" altLang="en-US" sz="1500" dirty="0"/>
              <a:t>科技 學院、 </a:t>
            </a:r>
            <a:r>
              <a:rPr lang="en-US" altLang="zh-TW" sz="1500" dirty="0"/>
              <a:t>I </a:t>
            </a:r>
            <a:r>
              <a:rPr lang="zh-TW" altLang="en-US" sz="1500" dirty="0"/>
              <a:t>國社學院、 </a:t>
            </a:r>
            <a:r>
              <a:rPr lang="en-US" altLang="zh-TW" sz="1500" dirty="0"/>
              <a:t>L </a:t>
            </a:r>
            <a:r>
              <a:rPr lang="zh-TW" altLang="en-US" sz="1500" dirty="0"/>
              <a:t>文學院 、 </a:t>
            </a:r>
            <a:r>
              <a:rPr lang="en-US" altLang="zh-TW" sz="1500" dirty="0"/>
              <a:t>M </a:t>
            </a:r>
            <a:r>
              <a:rPr lang="zh-TW" altLang="en-US" sz="1500" dirty="0"/>
              <a:t>音樂學院 、 </a:t>
            </a:r>
            <a:r>
              <a:rPr lang="en-US" altLang="zh-TW" sz="1500" dirty="0"/>
              <a:t>O </a:t>
            </a:r>
            <a:r>
              <a:rPr lang="zh-TW" altLang="en-US" sz="1500" dirty="0"/>
              <a:t>管理學院 、 </a:t>
            </a:r>
            <a:r>
              <a:rPr lang="en-US" altLang="zh-TW" sz="1500" dirty="0"/>
              <a:t>S </a:t>
            </a:r>
            <a:r>
              <a:rPr lang="zh-TW" altLang="en-US" sz="1500" dirty="0"/>
              <a:t>理 學院 、 </a:t>
            </a:r>
            <a:r>
              <a:rPr lang="en-US" altLang="zh-TW" sz="1500" dirty="0"/>
              <a:t>T </a:t>
            </a:r>
            <a:r>
              <a:rPr lang="zh-TW" altLang="en-US" sz="1500" dirty="0"/>
              <a:t>藝術學院 。</a:t>
            </a:r>
          </a:p>
          <a:p>
            <a:r>
              <a:rPr lang="zh-TW" altLang="en-US" sz="1500" dirty="0"/>
              <a:t>　　學務處已收到所有報名參加畢業典禮的學生學號，需要你協助撰寫一個程式來列出學生上台的順序表。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F85595-A731-417C-A675-BE5FBC106F92}"/>
              </a:ext>
            </a:extLst>
          </p:cNvPr>
          <p:cNvSpPr/>
          <p:nvPr/>
        </p:nvSpPr>
        <p:spPr>
          <a:xfrm>
            <a:off x="2019300" y="3297916"/>
            <a:ext cx="6324600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zh-TW" b="1" dirty="0">
                <a:solidFill>
                  <a:schemeClr val="accent4">
                    <a:lumMod val="50000"/>
                  </a:schemeClr>
                </a:solidFill>
              </a:rPr>
              <a:t>※排序規則如下：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b="1" dirty="0">
                <a:solidFill>
                  <a:schemeClr val="accent4">
                    <a:lumMod val="50000"/>
                  </a:schemeClr>
                </a:solidFill>
              </a:rPr>
              <a:t>依照學院代碼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A~Z</a:t>
            </a:r>
            <a:r>
              <a:rPr lang="zh-TW" altLang="zh-TW" b="1" dirty="0">
                <a:solidFill>
                  <a:schemeClr val="accent4">
                    <a:lumMod val="50000"/>
                  </a:schemeClr>
                </a:solidFill>
              </a:rPr>
              <a:t>的順序排列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TW" altLang="zh-TW" b="1" dirty="0">
                <a:solidFill>
                  <a:schemeClr val="accent4">
                    <a:lumMod val="50000"/>
                  </a:schemeClr>
                </a:solidFill>
              </a:rPr>
              <a:t>若學院代碼相同，依學號開頭大到小排列，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4 (</a:t>
            </a:r>
            <a:r>
              <a:rPr lang="zh-TW" altLang="zh-TW" b="1" dirty="0">
                <a:solidFill>
                  <a:schemeClr val="accent4">
                    <a:lumMod val="50000"/>
                  </a:schemeClr>
                </a:solidFill>
              </a:rPr>
              <a:t>學士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 6 (</a:t>
            </a:r>
            <a:r>
              <a:rPr lang="zh-TW" altLang="zh-TW" b="1" dirty="0">
                <a:solidFill>
                  <a:schemeClr val="accent4">
                    <a:lumMod val="50000"/>
                  </a:schemeClr>
                </a:solidFill>
              </a:rPr>
              <a:t>碩士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) 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 8 (</a:t>
            </a:r>
            <a:r>
              <a:rPr lang="zh-TW" altLang="zh-TW" b="1" dirty="0">
                <a:solidFill>
                  <a:schemeClr val="accent4">
                    <a:lumMod val="50000"/>
                  </a:schemeClr>
                </a:solidFill>
              </a:rPr>
              <a:t>博士</a:t>
            </a:r>
            <a:r>
              <a:rPr lang="en-US" altLang="zh-TW" b="1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zh-TW" altLang="zh-TW" b="1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zh-TW" b="1" dirty="0">
                <a:solidFill>
                  <a:schemeClr val="accent4">
                    <a:lumMod val="50000"/>
                  </a:schemeClr>
                </a:solidFill>
              </a:rPr>
              <a:t>若學院代碼、學號開頭皆相同，則依報名順序排列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15533" y="741089"/>
            <a:ext cx="67303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r>
              <a:rPr lang="zh-TW" altLang="en-US" sz="1600" dirty="0"/>
              <a:t>第一行輸入一個正整數 </a:t>
            </a:r>
            <a:r>
              <a:rPr lang="en-US" altLang="zh-TW" sz="1600" i="1" dirty="0">
                <a:solidFill>
                  <a:srgbClr val="FF0000"/>
                </a:solidFill>
              </a:rPr>
              <a:t>N</a:t>
            </a:r>
            <a:r>
              <a:rPr lang="zh-TW" altLang="en-US" sz="1600" i="1" dirty="0"/>
              <a:t> </a:t>
            </a:r>
            <a:r>
              <a:rPr lang="en-US" altLang="zh-TW" sz="1600" dirty="0"/>
              <a:t>(1≤ </a:t>
            </a:r>
            <a:r>
              <a:rPr lang="en-US" altLang="zh-TW" sz="1600" i="1" dirty="0"/>
              <a:t>N </a:t>
            </a:r>
            <a:r>
              <a:rPr lang="zh-TW" altLang="en-US" sz="1600" dirty="0"/>
              <a:t>≤ </a:t>
            </a:r>
            <a:r>
              <a:rPr lang="en-US" altLang="zh-TW" sz="1600" dirty="0"/>
              <a:t>100)</a:t>
            </a:r>
            <a:r>
              <a:rPr lang="zh-TW" altLang="en-US" sz="1600" dirty="0"/>
              <a:t>，表示共有幾位學生；</a:t>
            </a:r>
            <a:endParaRPr lang="en-US" altLang="zh-TW" sz="1600" dirty="0"/>
          </a:p>
          <a:p>
            <a:r>
              <a:rPr lang="zh-TW" altLang="en-US" sz="1600" dirty="0"/>
              <a:t>接著輸入</a:t>
            </a:r>
            <a:r>
              <a:rPr lang="en-US" altLang="zh-TW" sz="1600" i="1" dirty="0"/>
              <a:t>N</a:t>
            </a:r>
            <a:r>
              <a:rPr lang="zh-TW" altLang="en-US" sz="1600" dirty="0"/>
              <a:t>行，每行皆有一個</a:t>
            </a:r>
            <a:r>
              <a:rPr lang="zh-TW" altLang="en-US" sz="1600" b="1" dirty="0">
                <a:solidFill>
                  <a:schemeClr val="accent1"/>
                </a:solidFill>
              </a:rPr>
              <a:t>學號</a:t>
            </a:r>
            <a:r>
              <a:rPr lang="en-US" altLang="zh-TW" sz="1600" b="1" i="1" dirty="0">
                <a:solidFill>
                  <a:schemeClr val="accent1"/>
                </a:solidFill>
              </a:rPr>
              <a:t>ID</a:t>
            </a:r>
            <a:r>
              <a:rPr lang="zh-TW" altLang="en-US" sz="1600" i="1" dirty="0"/>
              <a:t>，</a:t>
            </a:r>
            <a:r>
              <a:rPr lang="en-US" altLang="zh-TW" sz="1600" i="1" dirty="0"/>
              <a:t>ID</a:t>
            </a:r>
            <a:r>
              <a:rPr lang="zh-TW" altLang="en-US" sz="1600" dirty="0"/>
              <a:t>為</a:t>
            </a:r>
            <a:r>
              <a:rPr lang="en-US" altLang="zh-TW" sz="1600" dirty="0"/>
              <a:t>9</a:t>
            </a:r>
            <a:r>
              <a:rPr lang="zh-TW" altLang="en-US" sz="1600" dirty="0"/>
              <a:t>個字元，由</a:t>
            </a:r>
            <a:r>
              <a:rPr lang="en-US" altLang="zh-TW" sz="1600" dirty="0"/>
              <a:t>8</a:t>
            </a:r>
            <a:r>
              <a:rPr lang="zh-TW" altLang="en-US" sz="1600" dirty="0"/>
              <a:t>個數字與一個英文大寫字母所組成）及</a:t>
            </a:r>
            <a:r>
              <a:rPr lang="zh-TW" altLang="en-US" sz="1600" b="1" dirty="0">
                <a:solidFill>
                  <a:srgbClr val="00B050"/>
                </a:solidFill>
              </a:rPr>
              <a:t>英文姓名</a:t>
            </a:r>
            <a:r>
              <a:rPr lang="en-US" altLang="zh-TW" sz="1600" b="1" i="1" dirty="0">
                <a:solidFill>
                  <a:srgbClr val="00B050"/>
                </a:solidFill>
              </a:rPr>
              <a:t>s</a:t>
            </a:r>
            <a:r>
              <a:rPr lang="zh-TW" altLang="en-US" sz="1600" dirty="0"/>
              <a:t>（</a:t>
            </a:r>
            <a:r>
              <a:rPr lang="en-US" altLang="zh-TW" sz="1600" dirty="0"/>
              <a:t>1≤ |</a:t>
            </a:r>
            <a:r>
              <a:rPr lang="en-US" altLang="zh-TW" sz="1600" i="1" dirty="0"/>
              <a:t>s|</a:t>
            </a:r>
            <a:r>
              <a:rPr lang="zh-TW" altLang="en-US" sz="1600" dirty="0"/>
              <a:t>≤ </a:t>
            </a:r>
            <a:r>
              <a:rPr lang="en-US" altLang="zh-TW" sz="1600" dirty="0"/>
              <a:t>10</a:t>
            </a:r>
            <a:r>
              <a:rPr lang="zh-TW" altLang="en-US" sz="1600" dirty="0"/>
              <a:t>，即姓名不超過</a:t>
            </a:r>
            <a:r>
              <a:rPr lang="en-US" altLang="zh-TW" sz="1600" dirty="0"/>
              <a:t>10</a:t>
            </a:r>
            <a:r>
              <a:rPr lang="zh-TW" altLang="en-US" sz="1600" dirty="0"/>
              <a:t>個字元），</a:t>
            </a:r>
            <a:endParaRPr lang="en-US" altLang="zh-TW" sz="1600" dirty="0"/>
          </a:p>
          <a:p>
            <a:r>
              <a:rPr lang="en-US" altLang="zh-TW" sz="1600" i="1" dirty="0"/>
              <a:t>ID</a:t>
            </a:r>
            <a:r>
              <a:rPr lang="zh-TW" altLang="en-US" sz="1600" dirty="0"/>
              <a:t>與</a:t>
            </a:r>
            <a:r>
              <a:rPr lang="en-US" altLang="zh-TW" sz="1600" i="1" dirty="0"/>
              <a:t>s</a:t>
            </a:r>
            <a:r>
              <a:rPr lang="zh-TW" altLang="en-US" sz="1600" dirty="0"/>
              <a:t>中間以空白區隔。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5533" y="2316584"/>
            <a:ext cx="23697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r>
              <a:rPr lang="zh-TW" altLang="en-US" dirty="0"/>
              <a:t> </a:t>
            </a:r>
            <a:r>
              <a:rPr lang="zh-TW" altLang="en-US" sz="1600" dirty="0"/>
              <a:t>共輸出</a:t>
            </a:r>
            <a:r>
              <a:rPr lang="en-US" altLang="zh-TW" sz="1600" i="1" dirty="0"/>
              <a:t>N</a:t>
            </a:r>
            <a:r>
              <a:rPr lang="zh-TW" altLang="en-US" sz="1600" dirty="0"/>
              <a:t>行，每行為「學院代碼</a:t>
            </a:r>
            <a:r>
              <a:rPr lang="en-US" altLang="zh-TW" sz="1600" dirty="0"/>
              <a:t>:</a:t>
            </a:r>
            <a:r>
              <a:rPr lang="zh-TW" altLang="en-US" sz="1600" dirty="0"/>
              <a:t> 英文姓名」。</a:t>
            </a:r>
            <a:endParaRPr lang="en-US" altLang="zh-TW" sz="1600" dirty="0"/>
          </a:p>
          <a:p>
            <a:r>
              <a:rPr lang="zh-TW" altLang="en-US" sz="1600" dirty="0"/>
              <a:t>冒號和姓名中間有一個空白。</a:t>
            </a:r>
            <a:endParaRPr lang="zh-TW" altLang="zh-TW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72107"/>
              </p:ext>
            </p:extLst>
          </p:nvPr>
        </p:nvGraphicFramePr>
        <p:xfrm>
          <a:off x="4310864" y="2209697"/>
          <a:ext cx="3694166" cy="19202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2106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altLang="en-US" sz="14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60547020S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Wayne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40547036S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Lisa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40707001A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 err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</a:t>
                      </a:r>
                      <a:endParaRPr lang="en-US" altLang="zh-TW" sz="1600" b="0" i="0" u="none" strike="noStrike" cap="none" baseline="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80652135E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Frank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40923313A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Roger</a:t>
                      </a:r>
                      <a:endParaRPr lang="en-US" altLang="zh-TW" sz="1400" b="0" i="0" u="none" strike="noStrike" cap="none" baseline="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US" altLang="zh-TW" sz="14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A: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Alber</a:t>
                      </a:r>
                      <a:endParaRPr lang="en-US" altLang="zh-TW" sz="16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A: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Roger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E: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Frank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S: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Lisa</a:t>
                      </a:r>
                    </a:p>
                    <a:p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S:</a:t>
                      </a:r>
                      <a:r>
                        <a:rPr lang="zh-TW" altLang="en-US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zh-TW" sz="16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Wayne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80" y="1248282"/>
            <a:ext cx="2614613" cy="2614613"/>
          </a:xfrm>
        </p:spPr>
      </p:pic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[author link] from </a:t>
            </a:r>
            <a:r>
              <a:rPr lang="en-US" altLang="zh-TW" dirty="0">
                <a:hlinkClick r:id="rId4"/>
              </a:rPr>
              <a:t>www.flaticon.com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402" y="679843"/>
            <a:ext cx="6616800" cy="699900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字串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3363F4-36E7-4D3A-A32C-BF7A03E60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8" t="15852" r="34064" b="80800"/>
          <a:stretch/>
        </p:blipFill>
        <p:spPr>
          <a:xfrm>
            <a:off x="3067044" y="2991243"/>
            <a:ext cx="3943356" cy="199347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C05FB93-0459-4C16-ACD1-CAF5C20E3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75696"/>
              </p:ext>
            </p:extLst>
          </p:nvPr>
        </p:nvGraphicFramePr>
        <p:xfrm>
          <a:off x="2557598" y="2238717"/>
          <a:ext cx="2319204" cy="370840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386534">
                  <a:extLst>
                    <a:ext uri="{9D8B030D-6E8A-4147-A177-3AD203B41FA5}">
                      <a16:colId xmlns:a16="http://schemas.microsoft.com/office/drawing/2014/main" val="93405737"/>
                    </a:ext>
                  </a:extLst>
                </a:gridCol>
                <a:gridCol w="386534">
                  <a:extLst>
                    <a:ext uri="{9D8B030D-6E8A-4147-A177-3AD203B41FA5}">
                      <a16:colId xmlns:a16="http://schemas.microsoft.com/office/drawing/2014/main" val="4209354874"/>
                    </a:ext>
                  </a:extLst>
                </a:gridCol>
                <a:gridCol w="386534">
                  <a:extLst>
                    <a:ext uri="{9D8B030D-6E8A-4147-A177-3AD203B41FA5}">
                      <a16:colId xmlns:a16="http://schemas.microsoft.com/office/drawing/2014/main" val="4045630433"/>
                    </a:ext>
                  </a:extLst>
                </a:gridCol>
                <a:gridCol w="386534">
                  <a:extLst>
                    <a:ext uri="{9D8B030D-6E8A-4147-A177-3AD203B41FA5}">
                      <a16:colId xmlns:a16="http://schemas.microsoft.com/office/drawing/2014/main" val="2873121621"/>
                    </a:ext>
                  </a:extLst>
                </a:gridCol>
                <a:gridCol w="386534">
                  <a:extLst>
                    <a:ext uri="{9D8B030D-6E8A-4147-A177-3AD203B41FA5}">
                      <a16:colId xmlns:a16="http://schemas.microsoft.com/office/drawing/2014/main" val="663797312"/>
                    </a:ext>
                  </a:extLst>
                </a:gridCol>
                <a:gridCol w="386534">
                  <a:extLst>
                    <a:ext uri="{9D8B030D-6E8A-4147-A177-3AD203B41FA5}">
                      <a16:colId xmlns:a16="http://schemas.microsoft.com/office/drawing/2014/main" val="3958199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W</a:t>
                      </a:r>
                      <a:endParaRPr lang="zh-TW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a</a:t>
                      </a:r>
                      <a:endParaRPr lang="zh-TW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y</a:t>
                      </a:r>
                      <a:endParaRPr lang="zh-TW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n</a:t>
                      </a:r>
                      <a:endParaRPr lang="zh-TW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e</a:t>
                      </a:r>
                      <a:endParaRPr lang="zh-TW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77465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F09D0EC-6C02-4B77-BB1D-5007715FD03E}"/>
              </a:ext>
            </a:extLst>
          </p:cNvPr>
          <p:cNvSpPr txBox="1"/>
          <p:nvPr/>
        </p:nvSpPr>
        <p:spPr>
          <a:xfrm>
            <a:off x="1904999" y="1790700"/>
            <a:ext cx="2179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/>
              <a:t>輸入：</a:t>
            </a:r>
            <a:r>
              <a:rPr lang="en-US" altLang="zh-TW" sz="1600" b="1" dirty="0"/>
              <a:t>Wayne</a:t>
            </a:r>
            <a:endParaRPr lang="zh-TW" altLang="en-US" sz="1600" b="1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DC14A1C6-17FD-4FC7-9C48-E91B71072C5C}"/>
              </a:ext>
            </a:extLst>
          </p:cNvPr>
          <p:cNvSpPr/>
          <p:nvPr/>
        </p:nvSpPr>
        <p:spPr>
          <a:xfrm rot="16200000">
            <a:off x="2260961" y="2262480"/>
            <a:ext cx="213360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E0F7E1-4EFB-4F2E-B1D7-EFC8FCBAC55F}"/>
              </a:ext>
            </a:extLst>
          </p:cNvPr>
          <p:cNvSpPr txBox="1"/>
          <p:nvPr/>
        </p:nvSpPr>
        <p:spPr>
          <a:xfrm>
            <a:off x="5199290" y="2081489"/>
            <a:ext cx="291601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字串結尾有終結符號 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</a:rPr>
              <a:t>”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</a:rPr>
              <a:t>\0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</a:rPr>
              <a:t>”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 ，</a:t>
            </a:r>
            <a:endParaRPr lang="en-US" altLang="zh-TW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若最大位數有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</a:rPr>
              <a:t>N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，則陣列需開</a:t>
            </a: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</a:rPr>
              <a:t>N+1</a:t>
            </a:r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4205363-72D1-4130-B4E3-CA9022764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8" t="22114" r="34064" b="65630"/>
          <a:stretch/>
        </p:blipFill>
        <p:spPr>
          <a:xfrm>
            <a:off x="3067044" y="3190590"/>
            <a:ext cx="3943356" cy="72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泡沫排序法</a:t>
            </a:r>
            <a:r>
              <a:rPr kumimoji="1" lang="en-US" altLang="zh-TW" sz="2400" dirty="0"/>
              <a:t>(Bubble Sort)</a:t>
            </a:r>
            <a:endParaRPr kumimoji="1"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6883FF-B71F-4F52-96EE-579C0BE87721}"/>
              </a:ext>
            </a:extLst>
          </p:cNvPr>
          <p:cNvSpPr txBox="1"/>
          <p:nvPr/>
        </p:nvSpPr>
        <p:spPr>
          <a:xfrm>
            <a:off x="1828800" y="1419275"/>
            <a:ext cx="6522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比較相鄰的兩個元素，若</a:t>
            </a:r>
            <a:r>
              <a:rPr lang="zh-TW" altLang="en-US" b="1" dirty="0"/>
              <a:t>前面的元素 </a:t>
            </a:r>
            <a:r>
              <a:rPr lang="en-US" altLang="zh-TW" b="1" dirty="0"/>
              <a:t>&gt;</a:t>
            </a:r>
            <a:r>
              <a:rPr lang="zh-TW" altLang="en-US" b="1" dirty="0"/>
              <a:t> 後一個元素</a:t>
            </a:r>
            <a:r>
              <a:rPr lang="zh-TW" altLang="en-US" dirty="0"/>
              <a:t>就進行交換。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重複進行此動作直到最後面，</a:t>
            </a:r>
            <a:r>
              <a:rPr lang="zh-TW" altLang="en-US" b="1" dirty="0">
                <a:solidFill>
                  <a:schemeClr val="accent6"/>
                </a:solidFill>
              </a:rPr>
              <a:t>最後一個元素將會是最大值</a:t>
            </a:r>
            <a:r>
              <a:rPr lang="zh-TW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每次比較到上一輪的最後一個元素。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重複進行以上動作直到沒有元素需要比較。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F0A795-1A6E-45F6-B0FA-2F9E9376F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83537"/>
              </p:ext>
            </p:extLst>
          </p:nvPr>
        </p:nvGraphicFramePr>
        <p:xfrm>
          <a:off x="1760220" y="2442872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EDF136B-1A9A-4981-B7F2-AAA0E49B6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37448"/>
              </p:ext>
            </p:extLst>
          </p:nvPr>
        </p:nvGraphicFramePr>
        <p:xfrm>
          <a:off x="1760220" y="2856443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0F8FC9C-1D34-453D-A300-9C952BB8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94197"/>
              </p:ext>
            </p:extLst>
          </p:nvPr>
        </p:nvGraphicFramePr>
        <p:xfrm>
          <a:off x="1760220" y="3270014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42E2315-DB4F-4204-9372-861F10610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49205"/>
              </p:ext>
            </p:extLst>
          </p:nvPr>
        </p:nvGraphicFramePr>
        <p:xfrm>
          <a:off x="1760220" y="3683585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CA94D4D-62D7-4407-BAB6-31EBECA4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56629"/>
              </p:ext>
            </p:extLst>
          </p:nvPr>
        </p:nvGraphicFramePr>
        <p:xfrm>
          <a:off x="1760220" y="4097156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E6699CD-62B2-4E62-8E52-70A3DEF67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0240"/>
              </p:ext>
            </p:extLst>
          </p:nvPr>
        </p:nvGraphicFramePr>
        <p:xfrm>
          <a:off x="3451860" y="2442872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5B4EDCD-41AD-464D-83A5-34C3DD5A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25246"/>
              </p:ext>
            </p:extLst>
          </p:nvPr>
        </p:nvGraphicFramePr>
        <p:xfrm>
          <a:off x="3451860" y="2856443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270AC9A-F50D-4CAF-ABA6-C17092EF6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42088"/>
              </p:ext>
            </p:extLst>
          </p:nvPr>
        </p:nvGraphicFramePr>
        <p:xfrm>
          <a:off x="3451860" y="3270014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70F729B-8D60-437B-AE21-104D6505B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5006"/>
              </p:ext>
            </p:extLst>
          </p:nvPr>
        </p:nvGraphicFramePr>
        <p:xfrm>
          <a:off x="3451860" y="3683585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BE3D7E0-E987-474B-B350-9EFE8E1BA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91993"/>
              </p:ext>
            </p:extLst>
          </p:nvPr>
        </p:nvGraphicFramePr>
        <p:xfrm>
          <a:off x="5143500" y="2442872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38E2C50-17F4-4838-A770-11562FC14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76741"/>
              </p:ext>
            </p:extLst>
          </p:nvPr>
        </p:nvGraphicFramePr>
        <p:xfrm>
          <a:off x="5143500" y="2856443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DB20E15-471D-401E-8714-06D6FCBD4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53371"/>
              </p:ext>
            </p:extLst>
          </p:nvPr>
        </p:nvGraphicFramePr>
        <p:xfrm>
          <a:off x="5143500" y="3270014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9199401-735D-43FF-BA81-5020C5A43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08821"/>
              </p:ext>
            </p:extLst>
          </p:nvPr>
        </p:nvGraphicFramePr>
        <p:xfrm>
          <a:off x="6835140" y="2442872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7BBBA2E-74DA-4580-907B-FFBA01972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93634"/>
              </p:ext>
            </p:extLst>
          </p:nvPr>
        </p:nvGraphicFramePr>
        <p:xfrm>
          <a:off x="6835140" y="2856443"/>
          <a:ext cx="1455420" cy="304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91084">
                  <a:extLst>
                    <a:ext uri="{9D8B030D-6E8A-4147-A177-3AD203B41FA5}">
                      <a16:colId xmlns:a16="http://schemas.microsoft.com/office/drawing/2014/main" val="338549535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309623668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88166263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2111150816"/>
                    </a:ext>
                  </a:extLst>
                </a:gridCol>
                <a:gridCol w="291084">
                  <a:extLst>
                    <a:ext uri="{9D8B030D-6E8A-4147-A177-3AD203B41FA5}">
                      <a16:colId xmlns:a16="http://schemas.microsoft.com/office/drawing/2014/main" val="320576833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4838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65F0A12A-1956-467D-A3DB-CCC5BB0BD8E7}"/>
              </a:ext>
            </a:extLst>
          </p:cNvPr>
          <p:cNvSpPr/>
          <p:nvPr/>
        </p:nvSpPr>
        <p:spPr>
          <a:xfrm>
            <a:off x="7383780" y="3950991"/>
            <a:ext cx="167640" cy="19812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39EC73-33F6-4ED7-BD65-E2CABC939285}"/>
              </a:ext>
            </a:extLst>
          </p:cNvPr>
          <p:cNvSpPr txBox="1"/>
          <p:nvPr/>
        </p:nvSpPr>
        <p:spPr>
          <a:xfrm>
            <a:off x="7551420" y="3896162"/>
            <a:ext cx="89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比較的值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3A2CF0-914B-4736-AB13-61DFA96D45F5}"/>
              </a:ext>
            </a:extLst>
          </p:cNvPr>
          <p:cNvSpPr/>
          <p:nvPr/>
        </p:nvSpPr>
        <p:spPr>
          <a:xfrm>
            <a:off x="7383780" y="4233477"/>
            <a:ext cx="167640" cy="198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044CF4B-DEAD-4C80-99DE-513CC5A37A13}"/>
              </a:ext>
            </a:extLst>
          </p:cNvPr>
          <p:cNvSpPr txBox="1"/>
          <p:nvPr/>
        </p:nvSpPr>
        <p:spPr>
          <a:xfrm>
            <a:off x="7551420" y="4178648"/>
            <a:ext cx="89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確定的值</a:t>
            </a:r>
          </a:p>
        </p:txBody>
      </p:sp>
    </p:spTree>
    <p:extLst>
      <p:ext uri="{BB962C8B-B14F-4D97-AF65-F5344CB8AC3E}">
        <p14:creationId xmlns:p14="http://schemas.microsoft.com/office/powerpoint/2010/main" val="14605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也可以</a:t>
            </a:r>
            <a:r>
              <a:rPr kumimoji="1" lang="en-US" altLang="zh-TW" sz="2400" dirty="0"/>
              <a:t>     </a:t>
            </a:r>
            <a:r>
              <a:rPr kumimoji="1" lang="zh-TW" altLang="en-US" sz="2400" dirty="0"/>
              <a:t>每次都找出最小的直接印出來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82BCA4F-B066-45D8-8659-A60445380D9D}"/>
              </a:ext>
            </a:extLst>
          </p:cNvPr>
          <p:cNvSpPr/>
          <p:nvPr/>
        </p:nvSpPr>
        <p:spPr>
          <a:xfrm>
            <a:off x="2941320" y="970265"/>
            <a:ext cx="312420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91714F-C43A-43F4-BF08-97A5166A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04484"/>
              </p:ext>
            </p:extLst>
          </p:nvPr>
        </p:nvGraphicFramePr>
        <p:xfrm>
          <a:off x="1950720" y="1708149"/>
          <a:ext cx="3878577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0953">
                  <a:extLst>
                    <a:ext uri="{9D8B030D-6E8A-4147-A177-3AD203B41FA5}">
                      <a16:colId xmlns:a16="http://schemas.microsoft.com/office/drawing/2014/main" val="4048349515"/>
                    </a:ext>
                  </a:extLst>
                </a:gridCol>
                <a:gridCol w="430953">
                  <a:extLst>
                    <a:ext uri="{9D8B030D-6E8A-4147-A177-3AD203B41FA5}">
                      <a16:colId xmlns:a16="http://schemas.microsoft.com/office/drawing/2014/main" val="3793047750"/>
                    </a:ext>
                  </a:extLst>
                </a:gridCol>
                <a:gridCol w="430953">
                  <a:extLst>
                    <a:ext uri="{9D8B030D-6E8A-4147-A177-3AD203B41FA5}">
                      <a16:colId xmlns:a16="http://schemas.microsoft.com/office/drawing/2014/main" val="2798968500"/>
                    </a:ext>
                  </a:extLst>
                </a:gridCol>
                <a:gridCol w="430953">
                  <a:extLst>
                    <a:ext uri="{9D8B030D-6E8A-4147-A177-3AD203B41FA5}">
                      <a16:colId xmlns:a16="http://schemas.microsoft.com/office/drawing/2014/main" val="3822178456"/>
                    </a:ext>
                  </a:extLst>
                </a:gridCol>
                <a:gridCol w="430953">
                  <a:extLst>
                    <a:ext uri="{9D8B030D-6E8A-4147-A177-3AD203B41FA5}">
                      <a16:colId xmlns:a16="http://schemas.microsoft.com/office/drawing/2014/main" val="3216419486"/>
                    </a:ext>
                  </a:extLst>
                </a:gridCol>
                <a:gridCol w="430953">
                  <a:extLst>
                    <a:ext uri="{9D8B030D-6E8A-4147-A177-3AD203B41FA5}">
                      <a16:colId xmlns:a16="http://schemas.microsoft.com/office/drawing/2014/main" val="1510501504"/>
                    </a:ext>
                  </a:extLst>
                </a:gridCol>
                <a:gridCol w="430953">
                  <a:extLst>
                    <a:ext uri="{9D8B030D-6E8A-4147-A177-3AD203B41FA5}">
                      <a16:colId xmlns:a16="http://schemas.microsoft.com/office/drawing/2014/main" val="4230570450"/>
                    </a:ext>
                  </a:extLst>
                </a:gridCol>
                <a:gridCol w="430953">
                  <a:extLst>
                    <a:ext uri="{9D8B030D-6E8A-4147-A177-3AD203B41FA5}">
                      <a16:colId xmlns:a16="http://schemas.microsoft.com/office/drawing/2014/main" val="505262932"/>
                    </a:ext>
                  </a:extLst>
                </a:gridCol>
                <a:gridCol w="430953">
                  <a:extLst>
                    <a:ext uri="{9D8B030D-6E8A-4147-A177-3AD203B41FA5}">
                      <a16:colId xmlns:a16="http://schemas.microsoft.com/office/drawing/2014/main" val="220487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H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M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S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3931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1EDA66C-29B4-494D-A09D-9D8CE1F1C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06782"/>
              </p:ext>
            </p:extLst>
          </p:nvPr>
        </p:nvGraphicFramePr>
        <p:xfrm>
          <a:off x="6316981" y="1700529"/>
          <a:ext cx="1292859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0953">
                  <a:extLst>
                    <a:ext uri="{9D8B030D-6E8A-4147-A177-3AD203B41FA5}">
                      <a16:colId xmlns:a16="http://schemas.microsoft.com/office/drawing/2014/main" val="4048349515"/>
                    </a:ext>
                  </a:extLst>
                </a:gridCol>
                <a:gridCol w="430953">
                  <a:extLst>
                    <a:ext uri="{9D8B030D-6E8A-4147-A177-3AD203B41FA5}">
                      <a16:colId xmlns:a16="http://schemas.microsoft.com/office/drawing/2014/main" val="3793047750"/>
                    </a:ext>
                  </a:extLst>
                </a:gridCol>
                <a:gridCol w="430953">
                  <a:extLst>
                    <a:ext uri="{9D8B030D-6E8A-4147-A177-3AD203B41FA5}">
                      <a16:colId xmlns:a16="http://schemas.microsoft.com/office/drawing/2014/main" val="2798968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3931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11BFD5F-3B02-4107-A5F0-19EE518E4A91}"/>
              </a:ext>
            </a:extLst>
          </p:cNvPr>
          <p:cNvSpPr txBox="1"/>
          <p:nvPr/>
        </p:nvSpPr>
        <p:spPr>
          <a:xfrm>
            <a:off x="1950720" y="2781577"/>
            <a:ext cx="649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A4 </a:t>
            </a:r>
            <a:r>
              <a:rPr lang="zh-TW" altLang="en-US" sz="1600" b="1" dirty="0"/>
              <a:t>→ </a:t>
            </a:r>
            <a:r>
              <a:rPr lang="en-US" altLang="zh-TW" sz="1600" b="1" dirty="0"/>
              <a:t>A6 </a:t>
            </a:r>
            <a:r>
              <a:rPr lang="zh-TW" altLang="en-US" sz="1600" b="1" dirty="0"/>
              <a:t>→ </a:t>
            </a:r>
            <a:r>
              <a:rPr lang="en-US" altLang="zh-TW" sz="1600" b="1" dirty="0"/>
              <a:t>A8 </a:t>
            </a:r>
            <a:r>
              <a:rPr lang="zh-TW" altLang="en-US" sz="1600" b="1" dirty="0"/>
              <a:t>→ </a:t>
            </a:r>
            <a:r>
              <a:rPr lang="en-US" altLang="zh-TW" sz="1600" b="1" dirty="0"/>
              <a:t>E4 </a:t>
            </a:r>
            <a:r>
              <a:rPr lang="zh-TW" altLang="en-US" sz="1600" b="1" dirty="0"/>
              <a:t>→ </a:t>
            </a:r>
            <a:r>
              <a:rPr lang="en-US" altLang="zh-TW" sz="1600" b="1" dirty="0"/>
              <a:t>E6 </a:t>
            </a:r>
            <a:r>
              <a:rPr lang="zh-TW" altLang="en-US" sz="1600" b="1" dirty="0"/>
              <a:t>→ </a:t>
            </a:r>
            <a:r>
              <a:rPr lang="en-US" altLang="zh-TW" sz="1600" b="1" dirty="0"/>
              <a:t>E8 </a:t>
            </a:r>
            <a:r>
              <a:rPr lang="zh-TW" altLang="en-US" sz="1600" b="1" dirty="0"/>
              <a:t>→ </a:t>
            </a:r>
            <a:r>
              <a:rPr lang="en-US" altLang="zh-TW" sz="1600" b="1" dirty="0"/>
              <a:t>H4 </a:t>
            </a:r>
            <a:r>
              <a:rPr lang="zh-TW" altLang="en-US" sz="1600" b="1" dirty="0"/>
              <a:t>→ </a:t>
            </a:r>
            <a:r>
              <a:rPr lang="en-US" altLang="zh-TW" sz="1600" b="1" dirty="0"/>
              <a:t>H6 </a:t>
            </a:r>
            <a:r>
              <a:rPr lang="zh-TW" altLang="en-US" sz="1600" b="1" dirty="0"/>
              <a:t>→ </a:t>
            </a:r>
            <a:r>
              <a:rPr lang="en-US" altLang="zh-TW" sz="1600" b="1" dirty="0"/>
              <a:t>H8 </a:t>
            </a:r>
            <a:r>
              <a:rPr lang="zh-TW" altLang="en-US" sz="1600" b="1" dirty="0"/>
              <a:t>→ </a:t>
            </a:r>
            <a:r>
              <a:rPr lang="en-US" altLang="zh-TW" sz="1600" b="1" dirty="0"/>
              <a:t>…………</a:t>
            </a:r>
            <a:endParaRPr lang="zh-TW" altLang="en-US" sz="16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618E36-0AF1-47E9-84C5-D101EECC3D45}"/>
              </a:ext>
            </a:extLst>
          </p:cNvPr>
          <p:cNvSpPr txBox="1"/>
          <p:nvPr/>
        </p:nvSpPr>
        <p:spPr>
          <a:xfrm>
            <a:off x="1679885" y="2381526"/>
            <a:ext cx="153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※</a:t>
            </a:r>
            <a:r>
              <a:rPr lang="zh-TW" altLang="en-US" sz="1600" b="1" dirty="0"/>
              <a:t>順序規則：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306B70-5ACD-4315-97B4-A6DEA80BDF90}"/>
              </a:ext>
            </a:extLst>
          </p:cNvPr>
          <p:cNvSpPr txBox="1"/>
          <p:nvPr/>
        </p:nvSpPr>
        <p:spPr>
          <a:xfrm>
            <a:off x="3482340" y="1396562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學院代碼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6D7ECE-F351-468D-8462-821D225FC5DD}"/>
              </a:ext>
            </a:extLst>
          </p:cNvPr>
          <p:cNvSpPr txBox="1"/>
          <p:nvPr/>
        </p:nvSpPr>
        <p:spPr>
          <a:xfrm>
            <a:off x="6499858" y="1419275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學制編號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AACAA40-EEE5-4EA1-93C1-7EA9C8BEA49E}"/>
              </a:ext>
            </a:extLst>
          </p:cNvPr>
          <p:cNvSpPr txBox="1"/>
          <p:nvPr/>
        </p:nvSpPr>
        <p:spPr>
          <a:xfrm>
            <a:off x="1679884" y="3272014"/>
            <a:ext cx="6492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 b="1"/>
            </a:lvl1pPr>
          </a:lstStyle>
          <a:p>
            <a:r>
              <a:rPr lang="en-US" altLang="zh-TW" dirty="0"/>
              <a:t>※</a:t>
            </a:r>
            <a:r>
              <a:rPr lang="zh-TW" altLang="en-US" dirty="0"/>
              <a:t>想法：</a:t>
            </a:r>
            <a:endParaRPr lang="en-US" altLang="zh-TW" dirty="0"/>
          </a:p>
          <a:p>
            <a:r>
              <a:rPr lang="zh-TW" altLang="en-US" dirty="0"/>
              <a:t>    每次都將所有學生從頭到尾看一遍，</a:t>
            </a:r>
            <a:endParaRPr lang="en-US" altLang="zh-TW" dirty="0"/>
          </a:p>
          <a:p>
            <a:r>
              <a:rPr lang="zh-TW" altLang="en-US" dirty="0"/>
              <a:t>    把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學號開頭為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，學院代碼為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zh-TW" altLang="en-US" dirty="0"/>
              <a:t>的依序印出。</a:t>
            </a:r>
            <a:endParaRPr lang="en-US" altLang="zh-TW" dirty="0"/>
          </a:p>
          <a:p>
            <a:r>
              <a:rPr lang="zh-TW" altLang="en-US" dirty="0"/>
              <a:t>    接著印出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學號開頭為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，學院代碼為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的</a:t>
            </a:r>
            <a:r>
              <a:rPr lang="en-US" altLang="zh-TW" dirty="0">
                <a:solidFill>
                  <a:schemeClr val="tx1"/>
                </a:solidFill>
              </a:rPr>
              <a:t>…….</a:t>
            </a:r>
            <a:r>
              <a:rPr lang="zh-TW" altLang="en-US" dirty="0">
                <a:solidFill>
                  <a:schemeClr val="tx1"/>
                </a:solidFill>
              </a:rPr>
              <a:t>，以此類推。</a:t>
            </a:r>
          </a:p>
        </p:txBody>
      </p:sp>
    </p:spTree>
    <p:extLst>
      <p:ext uri="{BB962C8B-B14F-4D97-AF65-F5344CB8AC3E}">
        <p14:creationId xmlns:p14="http://schemas.microsoft.com/office/powerpoint/2010/main" val="2996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366CDA02-D0F7-4600-AA1B-C5DABA5D3DA5}"/>
              </a:ext>
            </a:extLst>
          </p:cNvPr>
          <p:cNvGrpSpPr/>
          <p:nvPr/>
        </p:nvGrpSpPr>
        <p:grpSpPr>
          <a:xfrm>
            <a:off x="1837783" y="1323454"/>
            <a:ext cx="6335192" cy="3202826"/>
            <a:chOff x="1837783" y="1323454"/>
            <a:chExt cx="6335192" cy="3202826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832C4577-6523-4076-AF9E-10B526AA2A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0593" b="1075"/>
            <a:stretch/>
          </p:blipFill>
          <p:spPr>
            <a:xfrm>
              <a:off x="1837783" y="1525955"/>
              <a:ext cx="6335192" cy="300032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AD9767D6-6C65-4CA7-A483-68B4DD4EB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4" t="13038" r="-345" b="82667"/>
            <a:stretch/>
          </p:blipFill>
          <p:spPr>
            <a:xfrm>
              <a:off x="1837783" y="1323454"/>
              <a:ext cx="6335192" cy="220981"/>
            </a:xfrm>
            <a:prstGeom prst="rect">
              <a:avLst/>
            </a:prstGeom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A7CACAA-711E-47F7-9CA9-412EB9082FD3}"/>
                </a:ext>
              </a:extLst>
            </p:cNvPr>
            <p:cNvSpPr/>
            <p:nvPr/>
          </p:nvSpPr>
          <p:spPr>
            <a:xfrm>
              <a:off x="7734300" y="1335083"/>
              <a:ext cx="438675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也可以</a:t>
            </a:r>
            <a:r>
              <a:rPr kumimoji="1" lang="en-US" altLang="zh-TW" sz="2400" dirty="0"/>
              <a:t>     </a:t>
            </a:r>
            <a:r>
              <a:rPr kumimoji="1" lang="zh-TW" altLang="en-US" sz="2400" dirty="0"/>
              <a:t>找出最小的直接印出來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82BCA4F-B066-45D8-8659-A60445380D9D}"/>
              </a:ext>
            </a:extLst>
          </p:cNvPr>
          <p:cNvSpPr/>
          <p:nvPr/>
        </p:nvSpPr>
        <p:spPr>
          <a:xfrm>
            <a:off x="2941320" y="970265"/>
            <a:ext cx="312420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134233-DE3C-439A-81A0-77B950F7AC7B}"/>
              </a:ext>
            </a:extLst>
          </p:cNvPr>
          <p:cNvSpPr/>
          <p:nvPr/>
        </p:nvSpPr>
        <p:spPr>
          <a:xfrm>
            <a:off x="3672840" y="2587325"/>
            <a:ext cx="4381500" cy="2209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6B5F9B9-7477-4706-A1C7-30152CCBE826}"/>
              </a:ext>
            </a:extLst>
          </p:cNvPr>
          <p:cNvCxnSpPr/>
          <p:nvPr/>
        </p:nvCxnSpPr>
        <p:spPr>
          <a:xfrm flipH="1">
            <a:off x="5471160" y="2339340"/>
            <a:ext cx="17526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CA2A7EB-065A-4D4F-AEB9-180CC71B7B3C}"/>
              </a:ext>
            </a:extLst>
          </p:cNvPr>
          <p:cNvCxnSpPr/>
          <p:nvPr/>
        </p:nvCxnSpPr>
        <p:spPr>
          <a:xfrm>
            <a:off x="7306217" y="2314865"/>
            <a:ext cx="123283" cy="25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72EC4A5-1644-46A7-87C3-6EBA53FCD593}"/>
              </a:ext>
            </a:extLst>
          </p:cNvPr>
          <p:cNvSpPr txBox="1"/>
          <p:nvPr/>
        </p:nvSpPr>
        <p:spPr>
          <a:xfrm>
            <a:off x="6888480" y="2043700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學院代碼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6BF5A08-2D4A-4D52-B696-B2251EF31F8F}"/>
              </a:ext>
            </a:extLst>
          </p:cNvPr>
          <p:cNvSpPr txBox="1"/>
          <p:nvPr/>
        </p:nvSpPr>
        <p:spPr>
          <a:xfrm>
            <a:off x="5322570" y="2069611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學制編號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8688881-7221-4616-B79A-6DDDA9B64C5D}"/>
              </a:ext>
            </a:extLst>
          </p:cNvPr>
          <p:cNvSpPr/>
          <p:nvPr/>
        </p:nvSpPr>
        <p:spPr>
          <a:xfrm>
            <a:off x="7589520" y="1323454"/>
            <a:ext cx="583455" cy="284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85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111807-523F-4A4C-A6DC-A9061D51C6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9FDEB1E3-F6F2-4C45-BA41-FC5963CD1107}"/>
              </a:ext>
            </a:extLst>
          </p:cNvPr>
          <p:cNvSpPr txBox="1">
            <a:spLocks/>
          </p:cNvSpPr>
          <p:nvPr/>
        </p:nvSpPr>
        <p:spPr>
          <a:xfrm>
            <a:off x="167379" y="909827"/>
            <a:ext cx="839229" cy="3203582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u"/>
              <a:defRPr sz="2000" b="1" i="0" u="none" strike="noStrike" cap="none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/>
                <a:sym typeface="Arial"/>
              </a:defRPr>
            </a:lvl1pPr>
          </a:lstStyle>
          <a:p>
            <a:pPr marL="0" indent="0">
              <a:buFont typeface="Wingdings" pitchFamily="2" charset="2"/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參考解答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30D1D7-D21A-44A3-9B97-D695682F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03" y="0"/>
            <a:ext cx="6335193" cy="51435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4B87D7-7CDD-40FC-8E58-D6D5BBA89D82}"/>
              </a:ext>
            </a:extLst>
          </p:cNvPr>
          <p:cNvSpPr txBox="1"/>
          <p:nvPr/>
        </p:nvSpPr>
        <p:spPr>
          <a:xfrm>
            <a:off x="1202529" y="1623888"/>
            <a:ext cx="615553" cy="1775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無排序版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9EB244-C508-4E24-8BE4-214D9B1AFAAD}"/>
              </a:ext>
            </a:extLst>
          </p:cNvPr>
          <p:cNvSpPr/>
          <p:nvPr/>
        </p:nvSpPr>
        <p:spPr>
          <a:xfrm>
            <a:off x="3086100" y="2804160"/>
            <a:ext cx="2133600" cy="20574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411AE23-956B-429B-B20B-D31E72632A7D}"/>
              </a:ext>
            </a:extLst>
          </p:cNvPr>
          <p:cNvSpPr txBox="1"/>
          <p:nvPr/>
        </p:nvSpPr>
        <p:spPr>
          <a:xfrm>
            <a:off x="4363937" y="4208036"/>
            <a:ext cx="335280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4"/>
                </a:solidFill>
              </a:rPr>
              <a:t>從頭到尾依序往下跑，在</a:t>
            </a:r>
            <a:r>
              <a:rPr lang="zh-TW" altLang="en-US" b="1" dirty="0">
                <a:solidFill>
                  <a:schemeClr val="accent6"/>
                </a:solidFill>
              </a:rPr>
              <a:t>同一個條件下</a:t>
            </a:r>
            <a:endParaRPr lang="en-US" altLang="zh-TW" b="1" dirty="0">
              <a:solidFill>
                <a:schemeClr val="accent6"/>
              </a:solidFill>
            </a:endParaRPr>
          </a:p>
          <a:p>
            <a:r>
              <a:rPr lang="en-US" altLang="zh-TW" b="1" dirty="0">
                <a:solidFill>
                  <a:schemeClr val="accent4"/>
                </a:solidFill>
              </a:rPr>
              <a:t>(EX:</a:t>
            </a:r>
            <a:r>
              <a:rPr lang="zh-TW" altLang="en-US" b="1" dirty="0">
                <a:solidFill>
                  <a:schemeClr val="accent4"/>
                </a:solidFill>
              </a:rPr>
              <a:t>學制編號都為</a:t>
            </a:r>
            <a:r>
              <a:rPr lang="en-US" altLang="zh-TW" b="1" dirty="0">
                <a:solidFill>
                  <a:schemeClr val="accent4"/>
                </a:solidFill>
              </a:rPr>
              <a:t>4</a:t>
            </a:r>
            <a:r>
              <a:rPr lang="zh-TW" altLang="en-US" b="1" dirty="0">
                <a:solidFill>
                  <a:schemeClr val="accent4"/>
                </a:solidFill>
              </a:rPr>
              <a:t>，學院代碼都為</a:t>
            </a:r>
            <a:r>
              <a:rPr lang="en-US" altLang="zh-TW" b="1" dirty="0">
                <a:solidFill>
                  <a:schemeClr val="accent4"/>
                </a:solidFill>
              </a:rPr>
              <a:t>A)</a:t>
            </a:r>
          </a:p>
          <a:p>
            <a:r>
              <a:rPr lang="zh-TW" altLang="en-US" b="1" dirty="0">
                <a:solidFill>
                  <a:schemeClr val="accent4"/>
                </a:solidFill>
              </a:rPr>
              <a:t>之學生將</a:t>
            </a:r>
            <a:r>
              <a:rPr lang="zh-TW" altLang="en-US" b="1" dirty="0">
                <a:solidFill>
                  <a:schemeClr val="accent6"/>
                </a:solidFill>
              </a:rPr>
              <a:t>按照報名順序印出</a:t>
            </a:r>
            <a:r>
              <a:rPr lang="zh-TW" altLang="en-US" b="1" dirty="0">
                <a:solidFill>
                  <a:schemeClr val="accent4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4623260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586</Words>
  <Application>Microsoft Office PowerPoint</Application>
  <PresentationFormat>如螢幕大小 (16:9)</PresentationFormat>
  <Paragraphs>106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Tinos</vt:lpstr>
      <vt:lpstr>Microsoft JhengHei</vt:lpstr>
      <vt:lpstr>Microsoft JhengHei</vt:lpstr>
      <vt:lpstr>新細明體</vt:lpstr>
      <vt:lpstr>Arial</vt:lpstr>
      <vt:lpstr>Times New Roman</vt:lpstr>
      <vt:lpstr>Wingdings</vt:lpstr>
      <vt:lpstr>Quintus template</vt:lpstr>
      <vt:lpstr>TOI推廣計畫 解題-畢業典禮</vt:lpstr>
      <vt:lpstr>題 目</vt:lpstr>
      <vt:lpstr>PowerPoint 簡報</vt:lpstr>
      <vt:lpstr>解題重點:</vt:lpstr>
      <vt:lpstr>字串</vt:lpstr>
      <vt:lpstr>泡沫排序法(Bubble Sort)</vt:lpstr>
      <vt:lpstr>也可以     每次都找出最小的直接印出來</vt:lpstr>
      <vt:lpstr>也可以     找出最小的直接印出來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雅雯 胡</cp:lastModifiedBy>
  <cp:revision>115</cp:revision>
  <cp:lastPrinted>2019-04-10T12:19:35Z</cp:lastPrinted>
  <dcterms:modified xsi:type="dcterms:W3CDTF">2019-12-31T07:23:20Z</dcterms:modified>
</cp:coreProperties>
</file>