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63" r:id="rId6"/>
    <p:sldId id="290" r:id="rId7"/>
    <p:sldId id="291" r:id="rId8"/>
    <p:sldId id="271" r:id="rId9"/>
    <p:sldId id="292" r:id="rId10"/>
    <p:sldId id="266" r:id="rId11"/>
    <p:sldId id="293" r:id="rId12"/>
    <p:sldId id="267" r:id="rId13"/>
    <p:sldId id="294" r:id="rId14"/>
    <p:sldId id="284" r:id="rId15"/>
    <p:sldId id="295" r:id="rId16"/>
    <p:sldId id="287" r:id="rId17"/>
    <p:sldId id="296" r:id="rId18"/>
    <p:sldId id="29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DED"/>
    <a:srgbClr val="E2E2E2"/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5" autoAdjust="0"/>
    <p:restoredTop sz="96314" autoAdjust="0"/>
  </p:normalViewPr>
  <p:slideViewPr>
    <p:cSldViewPr snapToGrid="0">
      <p:cViewPr varScale="1">
        <p:scale>
          <a:sx n="64" d="100"/>
          <a:sy n="64" d="100"/>
        </p:scale>
        <p:origin x="708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  <a:pPr/>
              <a:t>2020/7/28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0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1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6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5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6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3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7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5E97-9CA9-4861-A1E4-423378A96E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4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 userDrawn="1"/>
        </p:nvSpPr>
        <p:spPr>
          <a:xfrm rot="10800000">
            <a:off x="-969717" y="-2545081"/>
            <a:ext cx="14154634" cy="3338047"/>
          </a:xfrm>
          <a:prstGeom prst="arc">
            <a:avLst>
              <a:gd name="adj1" fmla="val 11282205"/>
              <a:gd name="adj2" fmla="val 21132520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31640" y="1038761"/>
            <a:ext cx="5925034" cy="237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Open Sans" panose="020B0606030504020204" pitchFamily="34" charset="0"/>
              </a:rPr>
              <a:t>Summary and report of atmospheric simple creative work ppt template of microsomal Business ReportSummary and report</a:t>
            </a:r>
            <a:endParaRPr lang="pt-BR" altLang="zh-CN" sz="800" dirty="0">
              <a:solidFill>
                <a:schemeClr val="bg1">
                  <a:lumMod val="6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" name="弧形 17"/>
          <p:cNvSpPr/>
          <p:nvPr userDrawn="1"/>
        </p:nvSpPr>
        <p:spPr>
          <a:xfrm rot="10800000">
            <a:off x="-969717" y="-6379029"/>
            <a:ext cx="14154634" cy="7111231"/>
          </a:xfrm>
          <a:prstGeom prst="arc">
            <a:avLst>
              <a:gd name="adj1" fmla="val 12701879"/>
              <a:gd name="adj2" fmla="val 1966925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6637610"/>
            <a:ext cx="12192000" cy="0"/>
          </a:xfrm>
          <a:prstGeom prst="line">
            <a:avLst/>
          </a:prstGeom>
          <a:ln w="12700">
            <a:solidFill>
              <a:srgbClr val="238DE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397926" y="6553624"/>
            <a:ext cx="422628" cy="159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1"/>
          </a:gradFill>
          <a:ln>
            <a:noFill/>
          </a:ln>
          <a:effectLst>
            <a:outerShdw blurRad="762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 userDrawn="1"/>
        </p:nvSpPr>
        <p:spPr>
          <a:xfrm>
            <a:off x="11367964" y="6494619"/>
            <a:ext cx="49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0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6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3969" y="2814873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数</a:t>
            </a:r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据科学大作业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4348" y="5445470"/>
            <a:ext cx="365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汇报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项目介绍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0177" y="1990287"/>
            <a:ext cx="2367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 err="1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BigCode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374348" y="4074963"/>
            <a:ext cx="3061258" cy="7999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组员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181250083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林希澄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181250168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薛人玮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181250119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任一丁</a:t>
            </a:r>
            <a:endParaRPr lang="zh-CN" altLang="en-US" sz="1400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2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34" grpId="0" animBg="1"/>
      <p:bldP spid="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2" y="2070198"/>
            <a:ext cx="2738385" cy="3874147"/>
          </a:xfrm>
          <a:prstGeom prst="rect">
            <a:avLst/>
          </a:prstGeom>
        </p:spPr>
      </p:pic>
      <p:pic>
        <p:nvPicPr>
          <p:cNvPr id="17" name="图片占位符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r="13278"/>
          <a:stretch>
            <a:fillRect/>
          </a:stretch>
        </p:blipFill>
        <p:spPr>
          <a:xfrm>
            <a:off x="1556203" y="2606957"/>
            <a:ext cx="2056963" cy="2800629"/>
          </a:xfrm>
          <a:prstGeom prst="rect">
            <a:avLst/>
          </a:prstGeom>
        </p:spPr>
      </p:pic>
      <p:sp>
        <p:nvSpPr>
          <p:cNvPr id="18" name="Freeform 19"/>
          <p:cNvSpPr/>
          <p:nvPr/>
        </p:nvSpPr>
        <p:spPr bwMode="auto">
          <a:xfrm>
            <a:off x="5774736" y="2316971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2472" y="2412999"/>
            <a:ext cx="2099129" cy="619654"/>
            <a:chOff x="2343189" y="1779247"/>
            <a:chExt cx="2099675" cy="619816"/>
          </a:xfrm>
        </p:grpSpPr>
        <p:sp>
          <p:nvSpPr>
            <p:cNvPr id="20" name="圆角矩形 19"/>
            <p:cNvSpPr/>
            <p:nvPr/>
          </p:nvSpPr>
          <p:spPr>
            <a:xfrm>
              <a:off x="2343189" y="1779247"/>
              <a:ext cx="2099675" cy="61981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2391393" y="1890730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5147349" y="2515576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希澄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503"/>
          <p:cNvSpPr txBox="1"/>
          <p:nvPr/>
        </p:nvSpPr>
        <p:spPr>
          <a:xfrm>
            <a:off x="6519779" y="2316971"/>
            <a:ext cx="3996924" cy="7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负责前端页面，后端代码架构和代码相似度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面向用例程度的代码编</a:t>
            </a:r>
            <a:r>
              <a:rPr lang="zh-CN" altLang="zh-TW" sz="1600" dirty="0" smtClean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772060" y="3576782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37094" y="3670299"/>
            <a:ext cx="2114507" cy="624676"/>
            <a:chOff x="2330484" y="1776735"/>
            <a:chExt cx="2115058" cy="624839"/>
          </a:xfrm>
        </p:grpSpPr>
        <p:sp>
          <p:nvSpPr>
            <p:cNvPr id="28" name="圆角矩形 27"/>
            <p:cNvSpPr/>
            <p:nvPr/>
          </p:nvSpPr>
          <p:spPr>
            <a:xfrm>
              <a:off x="2330484" y="1776735"/>
              <a:ext cx="2115058" cy="62483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2"/>
            <p:cNvSpPr txBox="1"/>
            <p:nvPr/>
          </p:nvSpPr>
          <p:spPr>
            <a:xfrm>
              <a:off x="2388165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5144673" y="3775387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薛人玮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503"/>
          <p:cNvSpPr txBox="1"/>
          <p:nvPr/>
        </p:nvSpPr>
        <p:spPr>
          <a:xfrm>
            <a:off x="6519779" y="3559641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负责数据提取和代码风格评价的代码编写；负责前后端连接件的编写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5772060" y="4800600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37096" y="4914900"/>
            <a:ext cx="2114506" cy="588957"/>
            <a:chOff x="2330488" y="1797521"/>
            <a:chExt cx="2115057" cy="589110"/>
          </a:xfrm>
        </p:grpSpPr>
        <p:sp>
          <p:nvSpPr>
            <p:cNvPr id="36" name="圆角矩形 35"/>
            <p:cNvSpPr/>
            <p:nvPr/>
          </p:nvSpPr>
          <p:spPr>
            <a:xfrm>
              <a:off x="2330488" y="1797521"/>
              <a:ext cx="2115057" cy="583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402351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5144673" y="4999204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任一丁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519779" y="4725058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负责对代码的时间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空间复杂度判定的代码编写；负责人工测试和数据统计调查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8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 animBg="1"/>
      <p:bldP spid="32" grpId="0"/>
      <p:bldP spid="33" grpId="0"/>
      <p:bldP spid="34" grpId="0" animBg="1"/>
      <p:bldP spid="40" grpId="0"/>
      <p:bldP spid="41" grpId="0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工作不足之处</a:t>
            </a:r>
            <a:endParaRPr lang="zh-CN" altLang="en-US" sz="32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2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 noEditPoints="1"/>
          </p:cNvSpPr>
          <p:nvPr/>
        </p:nvSpPr>
        <p:spPr bwMode="auto">
          <a:xfrm>
            <a:off x="2614028" y="3453390"/>
            <a:ext cx="1360134" cy="1641048"/>
          </a:xfrm>
          <a:custGeom>
            <a:avLst/>
            <a:gdLst>
              <a:gd name="T0" fmla="*/ 870 w 1809"/>
              <a:gd name="T1" fmla="*/ 879 h 2152"/>
              <a:gd name="T2" fmla="*/ 870 w 1809"/>
              <a:gd name="T3" fmla="*/ 2152 h 2152"/>
              <a:gd name="T4" fmla="*/ 1809 w 1809"/>
              <a:gd name="T5" fmla="*/ 1820 h 2152"/>
              <a:gd name="T6" fmla="*/ 1809 w 1809"/>
              <a:gd name="T7" fmla="*/ 547 h 2152"/>
              <a:gd name="T8" fmla="*/ 870 w 1809"/>
              <a:gd name="T9" fmla="*/ 879 h 2152"/>
              <a:gd name="T10" fmla="*/ 785 w 1809"/>
              <a:gd name="T11" fmla="*/ 961 h 2152"/>
              <a:gd name="T12" fmla="*/ 785 w 1809"/>
              <a:gd name="T13" fmla="*/ 1138 h 2152"/>
              <a:gd name="T14" fmla="*/ 613 w 1809"/>
              <a:gd name="T15" fmla="*/ 1053 h 2152"/>
              <a:gd name="T16" fmla="*/ 613 w 1809"/>
              <a:gd name="T17" fmla="*/ 864 h 2152"/>
              <a:gd name="T18" fmla="*/ 785 w 1809"/>
              <a:gd name="T19" fmla="*/ 961 h 2152"/>
              <a:gd name="T20" fmla="*/ 1555 w 1809"/>
              <a:gd name="T21" fmla="*/ 410 h 2152"/>
              <a:gd name="T22" fmla="*/ 1507 w 1809"/>
              <a:gd name="T23" fmla="*/ 386 h 2152"/>
              <a:gd name="T24" fmla="*/ 602 w 1809"/>
              <a:gd name="T25" fmla="*/ 700 h 2152"/>
              <a:gd name="T26" fmla="*/ 576 w 1809"/>
              <a:gd name="T27" fmla="*/ 724 h 2152"/>
              <a:gd name="T28" fmla="*/ 576 w 1809"/>
              <a:gd name="T29" fmla="*/ 2017 h 2152"/>
              <a:gd name="T30" fmla="*/ 822 w 1809"/>
              <a:gd name="T31" fmla="*/ 2149 h 2152"/>
              <a:gd name="T32" fmla="*/ 822 w 1809"/>
              <a:gd name="T33" fmla="*/ 879 h 2152"/>
              <a:gd name="T34" fmla="*/ 622 w 1809"/>
              <a:gd name="T35" fmla="*/ 772 h 2152"/>
              <a:gd name="T36" fmla="*/ 625 w 1809"/>
              <a:gd name="T37" fmla="*/ 772 h 2152"/>
              <a:gd name="T38" fmla="*/ 1531 w 1809"/>
              <a:gd name="T39" fmla="*/ 457 h 2152"/>
              <a:gd name="T40" fmla="*/ 1555 w 1809"/>
              <a:gd name="T41" fmla="*/ 410 h 2152"/>
              <a:gd name="T42" fmla="*/ 209 w 1809"/>
              <a:gd name="T43" fmla="*/ 581 h 2152"/>
              <a:gd name="T44" fmla="*/ 209 w 1809"/>
              <a:gd name="T45" fmla="*/ 758 h 2152"/>
              <a:gd name="T46" fmla="*/ 37 w 1809"/>
              <a:gd name="T47" fmla="*/ 673 h 2152"/>
              <a:gd name="T48" fmla="*/ 37 w 1809"/>
              <a:gd name="T49" fmla="*/ 484 h 2152"/>
              <a:gd name="T50" fmla="*/ 209 w 1809"/>
              <a:gd name="T51" fmla="*/ 581 h 2152"/>
              <a:gd name="T52" fmla="*/ 978 w 1809"/>
              <a:gd name="T53" fmla="*/ 30 h 2152"/>
              <a:gd name="T54" fmla="*/ 931 w 1809"/>
              <a:gd name="T55" fmla="*/ 6 h 2152"/>
              <a:gd name="T56" fmla="*/ 25 w 1809"/>
              <a:gd name="T57" fmla="*/ 321 h 2152"/>
              <a:gd name="T58" fmla="*/ 0 w 1809"/>
              <a:gd name="T59" fmla="*/ 344 h 2152"/>
              <a:gd name="T60" fmla="*/ 0 w 1809"/>
              <a:gd name="T61" fmla="*/ 1638 h 2152"/>
              <a:gd name="T62" fmla="*/ 246 w 1809"/>
              <a:gd name="T63" fmla="*/ 1770 h 2152"/>
              <a:gd name="T64" fmla="*/ 246 w 1809"/>
              <a:gd name="T65" fmla="*/ 500 h 2152"/>
              <a:gd name="T66" fmla="*/ 46 w 1809"/>
              <a:gd name="T67" fmla="*/ 393 h 2152"/>
              <a:gd name="T68" fmla="*/ 49 w 1809"/>
              <a:gd name="T69" fmla="*/ 392 h 2152"/>
              <a:gd name="T70" fmla="*/ 954 w 1809"/>
              <a:gd name="T71" fmla="*/ 77 h 2152"/>
              <a:gd name="T72" fmla="*/ 978 w 1809"/>
              <a:gd name="T73" fmla="*/ 30 h 2152"/>
              <a:gd name="T74" fmla="*/ 497 w 1809"/>
              <a:gd name="T75" fmla="*/ 781 h 2152"/>
              <a:gd name="T76" fmla="*/ 497 w 1809"/>
              <a:gd name="T77" fmla="*/ 958 h 2152"/>
              <a:gd name="T78" fmla="*/ 325 w 1809"/>
              <a:gd name="T79" fmla="*/ 873 h 2152"/>
              <a:gd name="T80" fmla="*/ 325 w 1809"/>
              <a:gd name="T81" fmla="*/ 684 h 2152"/>
              <a:gd name="T82" fmla="*/ 497 w 1809"/>
              <a:gd name="T83" fmla="*/ 781 h 2152"/>
              <a:gd name="T84" fmla="*/ 1266 w 1809"/>
              <a:gd name="T85" fmla="*/ 230 h 2152"/>
              <a:gd name="T86" fmla="*/ 1219 w 1809"/>
              <a:gd name="T87" fmla="*/ 206 h 2152"/>
              <a:gd name="T88" fmla="*/ 313 w 1809"/>
              <a:gd name="T89" fmla="*/ 520 h 2152"/>
              <a:gd name="T90" fmla="*/ 288 w 1809"/>
              <a:gd name="T91" fmla="*/ 544 h 2152"/>
              <a:gd name="T92" fmla="*/ 288 w 1809"/>
              <a:gd name="T93" fmla="*/ 1837 h 2152"/>
              <a:gd name="T94" fmla="*/ 534 w 1809"/>
              <a:gd name="T95" fmla="*/ 1969 h 2152"/>
              <a:gd name="T96" fmla="*/ 534 w 1809"/>
              <a:gd name="T97" fmla="*/ 699 h 2152"/>
              <a:gd name="T98" fmla="*/ 334 w 1809"/>
              <a:gd name="T99" fmla="*/ 592 h 2152"/>
              <a:gd name="T100" fmla="*/ 337 w 1809"/>
              <a:gd name="T101" fmla="*/ 592 h 2152"/>
              <a:gd name="T102" fmla="*/ 1243 w 1809"/>
              <a:gd name="T103" fmla="*/ 277 h 2152"/>
              <a:gd name="T104" fmla="*/ 1266 w 1809"/>
              <a:gd name="T105" fmla="*/ 23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9" h="2152">
                <a:moveTo>
                  <a:pt x="870" y="879"/>
                </a:moveTo>
                <a:lnTo>
                  <a:pt x="870" y="2152"/>
                </a:lnTo>
                <a:lnTo>
                  <a:pt x="1809" y="1820"/>
                </a:lnTo>
                <a:lnTo>
                  <a:pt x="1809" y="547"/>
                </a:lnTo>
                <a:lnTo>
                  <a:pt x="870" y="879"/>
                </a:lnTo>
                <a:close/>
                <a:moveTo>
                  <a:pt x="785" y="961"/>
                </a:moveTo>
                <a:lnTo>
                  <a:pt x="785" y="1138"/>
                </a:lnTo>
                <a:cubicBezTo>
                  <a:pt x="699" y="1121"/>
                  <a:pt x="613" y="1053"/>
                  <a:pt x="613" y="1053"/>
                </a:cubicBezTo>
                <a:lnTo>
                  <a:pt x="613" y="864"/>
                </a:lnTo>
                <a:cubicBezTo>
                  <a:pt x="719" y="950"/>
                  <a:pt x="785" y="961"/>
                  <a:pt x="785" y="961"/>
                </a:cubicBezTo>
                <a:close/>
                <a:moveTo>
                  <a:pt x="1555" y="410"/>
                </a:moveTo>
                <a:cubicBezTo>
                  <a:pt x="1548" y="390"/>
                  <a:pt x="1527" y="379"/>
                  <a:pt x="1507" y="386"/>
                </a:cubicBezTo>
                <a:lnTo>
                  <a:pt x="602" y="700"/>
                </a:lnTo>
                <a:cubicBezTo>
                  <a:pt x="590" y="704"/>
                  <a:pt x="580" y="713"/>
                  <a:pt x="576" y="724"/>
                </a:cubicBezTo>
                <a:lnTo>
                  <a:pt x="576" y="2017"/>
                </a:lnTo>
                <a:cubicBezTo>
                  <a:pt x="608" y="2080"/>
                  <a:pt x="741" y="2149"/>
                  <a:pt x="822" y="2149"/>
                </a:cubicBezTo>
                <a:lnTo>
                  <a:pt x="822" y="879"/>
                </a:lnTo>
                <a:cubicBezTo>
                  <a:pt x="779" y="873"/>
                  <a:pt x="682" y="822"/>
                  <a:pt x="622" y="772"/>
                </a:cubicBezTo>
                <a:cubicBezTo>
                  <a:pt x="623" y="772"/>
                  <a:pt x="624" y="772"/>
                  <a:pt x="625" y="772"/>
                </a:cubicBezTo>
                <a:lnTo>
                  <a:pt x="1531" y="457"/>
                </a:lnTo>
                <a:cubicBezTo>
                  <a:pt x="1550" y="450"/>
                  <a:pt x="1561" y="429"/>
                  <a:pt x="1555" y="410"/>
                </a:cubicBezTo>
                <a:close/>
                <a:moveTo>
                  <a:pt x="209" y="581"/>
                </a:moveTo>
                <a:lnTo>
                  <a:pt x="209" y="758"/>
                </a:lnTo>
                <a:cubicBezTo>
                  <a:pt x="123" y="742"/>
                  <a:pt x="37" y="673"/>
                  <a:pt x="37" y="673"/>
                </a:cubicBezTo>
                <a:lnTo>
                  <a:pt x="37" y="484"/>
                </a:lnTo>
                <a:cubicBezTo>
                  <a:pt x="143" y="570"/>
                  <a:pt x="209" y="581"/>
                  <a:pt x="209" y="581"/>
                </a:cubicBezTo>
                <a:close/>
                <a:moveTo>
                  <a:pt x="978" y="30"/>
                </a:moveTo>
                <a:cubicBezTo>
                  <a:pt x="972" y="11"/>
                  <a:pt x="951" y="0"/>
                  <a:pt x="931" y="6"/>
                </a:cubicBezTo>
                <a:lnTo>
                  <a:pt x="25" y="321"/>
                </a:lnTo>
                <a:cubicBezTo>
                  <a:pt x="14" y="325"/>
                  <a:pt x="3" y="334"/>
                  <a:pt x="0" y="344"/>
                </a:cubicBezTo>
                <a:lnTo>
                  <a:pt x="0" y="1638"/>
                </a:lnTo>
                <a:cubicBezTo>
                  <a:pt x="32" y="1700"/>
                  <a:pt x="165" y="1770"/>
                  <a:pt x="246" y="1770"/>
                </a:cubicBezTo>
                <a:lnTo>
                  <a:pt x="246" y="500"/>
                </a:lnTo>
                <a:cubicBezTo>
                  <a:pt x="203" y="493"/>
                  <a:pt x="106" y="443"/>
                  <a:pt x="46" y="393"/>
                </a:cubicBezTo>
                <a:cubicBezTo>
                  <a:pt x="47" y="393"/>
                  <a:pt x="48" y="392"/>
                  <a:pt x="49" y="392"/>
                </a:cubicBezTo>
                <a:lnTo>
                  <a:pt x="954" y="77"/>
                </a:lnTo>
                <a:cubicBezTo>
                  <a:pt x="974" y="71"/>
                  <a:pt x="985" y="50"/>
                  <a:pt x="978" y="30"/>
                </a:cubicBezTo>
                <a:close/>
                <a:moveTo>
                  <a:pt x="497" y="781"/>
                </a:moveTo>
                <a:lnTo>
                  <a:pt x="497" y="958"/>
                </a:lnTo>
                <a:cubicBezTo>
                  <a:pt x="411" y="941"/>
                  <a:pt x="325" y="873"/>
                  <a:pt x="325" y="873"/>
                </a:cubicBezTo>
                <a:lnTo>
                  <a:pt x="325" y="684"/>
                </a:lnTo>
                <a:cubicBezTo>
                  <a:pt x="431" y="770"/>
                  <a:pt x="497" y="781"/>
                  <a:pt x="497" y="781"/>
                </a:cubicBezTo>
                <a:close/>
                <a:moveTo>
                  <a:pt x="1266" y="230"/>
                </a:moveTo>
                <a:cubicBezTo>
                  <a:pt x="1260" y="210"/>
                  <a:pt x="1239" y="199"/>
                  <a:pt x="1219" y="206"/>
                </a:cubicBezTo>
                <a:lnTo>
                  <a:pt x="313" y="520"/>
                </a:lnTo>
                <a:cubicBezTo>
                  <a:pt x="302" y="524"/>
                  <a:pt x="291" y="533"/>
                  <a:pt x="288" y="544"/>
                </a:cubicBezTo>
                <a:lnTo>
                  <a:pt x="288" y="1837"/>
                </a:lnTo>
                <a:cubicBezTo>
                  <a:pt x="320" y="1900"/>
                  <a:pt x="453" y="1969"/>
                  <a:pt x="534" y="1969"/>
                </a:cubicBezTo>
                <a:lnTo>
                  <a:pt x="534" y="699"/>
                </a:lnTo>
                <a:cubicBezTo>
                  <a:pt x="491" y="693"/>
                  <a:pt x="394" y="642"/>
                  <a:pt x="334" y="592"/>
                </a:cubicBezTo>
                <a:cubicBezTo>
                  <a:pt x="335" y="592"/>
                  <a:pt x="336" y="592"/>
                  <a:pt x="337" y="592"/>
                </a:cubicBezTo>
                <a:lnTo>
                  <a:pt x="1243" y="277"/>
                </a:lnTo>
                <a:cubicBezTo>
                  <a:pt x="1262" y="270"/>
                  <a:pt x="1273" y="249"/>
                  <a:pt x="1266" y="23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1"/>
          </a:gra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9795823">
            <a:off x="2042676" y="2956736"/>
            <a:ext cx="2634354" cy="2634354"/>
          </a:xfrm>
          <a:prstGeom prst="arc">
            <a:avLst>
              <a:gd name="adj1" fmla="val 13884233"/>
              <a:gd name="adj2" fmla="val 9625823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280544" y="3685448"/>
            <a:ext cx="1061539" cy="117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</a:t>
            </a:r>
            <a:endParaRPr lang="en-US" altLang="zh-CN" sz="3599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心得</a:t>
            </a:r>
            <a:endParaRPr lang="zh-CN" altLang="en-US" sz="35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57143" y="2487435"/>
            <a:ext cx="4408834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9932" y="2589224"/>
            <a:ext cx="3416044" cy="338522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项目运行速度有待优化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33516" y="3674908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9710" y="3810433"/>
            <a:ext cx="2236443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目数据前置准备繁琐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57143" y="4862381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16781" y="5055065"/>
            <a:ext cx="902745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压</a:t>
            </a:r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线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ddl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项目不足</a:t>
            </a:r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之处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 animBg="1"/>
      <p:bldP spid="23" grpId="0"/>
      <p:bldP spid="25" grpId="0" animBg="1"/>
      <p:bldP spid="28" grpId="0"/>
      <p:bldP spid="30" grpId="0" animBg="1"/>
      <p:bldP spid="33" grpId="0"/>
      <p:bldP spid="39" grpId="0" animBg="1"/>
      <p:bldP spid="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04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  <a:endParaRPr lang="zh-CN" altLang="en-US" sz="32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8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5518078" y="1895294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18078" y="3032158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7213673" y="3388020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5400000">
            <a:off x="6313323" y="3624534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10800000">
            <a:off x="5477355" y="4841444"/>
            <a:ext cx="925754" cy="1394014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0800000">
            <a:off x="5477355" y="4177609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 rot="16200000">
            <a:off x="3785588" y="3328265"/>
            <a:ext cx="925758" cy="1394018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200000">
            <a:off x="4685940" y="3564781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90876" y="384545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9865" y="3343734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02765" y="3924452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56358" y="448789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43207" y="3729895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0537" y="216531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3683" y="382286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72687" y="5407884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49284" y="488295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46928" y="4877870"/>
            <a:ext cx="3085395" cy="1060027"/>
            <a:chOff x="6798184" y="1678126"/>
            <a:chExt cx="4176921" cy="1060027"/>
          </a:xfrm>
        </p:grpSpPr>
        <p:sp>
          <p:nvSpPr>
            <p:cNvPr id="26" name="矩形 25"/>
            <p:cNvSpPr/>
            <p:nvPr/>
          </p:nvSpPr>
          <p:spPr>
            <a:xfrm>
              <a:off x="6798184" y="1946526"/>
              <a:ext cx="4176921" cy="791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提供了对用户友善的 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UI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界面，使用方便简单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71689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方便的 </a:t>
              </a:r>
              <a:r>
                <a:rPr lang="en-US" altLang="zh-CN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UI 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界面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27243" y="4487896"/>
            <a:ext cx="3085395" cy="1880987"/>
            <a:chOff x="7132249" y="1194844"/>
            <a:chExt cx="4176921" cy="1880987"/>
          </a:xfrm>
        </p:grpSpPr>
        <p:sp>
          <p:nvSpPr>
            <p:cNvPr id="29" name="矩形 28"/>
            <p:cNvSpPr/>
            <p:nvPr/>
          </p:nvSpPr>
          <p:spPr>
            <a:xfrm>
              <a:off x="7132249" y="1506171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将代码相似度，代码时  空复杂度，代码风格三个维度都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作为评判学生编程能力依据，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涵盖面向完整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010423" y="1194844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多维度分析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4592" y="2048980"/>
            <a:ext cx="3085395" cy="1899616"/>
            <a:chOff x="6798184" y="1616570"/>
            <a:chExt cx="4176921" cy="1899616"/>
          </a:xfrm>
        </p:grpSpPr>
        <p:sp>
          <p:nvSpPr>
            <p:cNvPr id="32" name="矩形 31"/>
            <p:cNvSpPr/>
            <p:nvPr/>
          </p:nvSpPr>
          <p:spPr>
            <a:xfrm>
              <a:off x="6798184" y="1946526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工具不仅面向软院学生，也可服务于其他学院学生的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代码作业。仅需提供相关数据集。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98184" y="1616570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应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用场景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6284" y="2163902"/>
            <a:ext cx="3085395" cy="1441732"/>
            <a:chOff x="7510008" y="1731492"/>
            <a:chExt cx="4176921" cy="1441732"/>
          </a:xfrm>
        </p:grpSpPr>
        <p:sp>
          <p:nvSpPr>
            <p:cNvPr id="35" name="矩形 34"/>
            <p:cNvSpPr/>
            <p:nvPr/>
          </p:nvSpPr>
          <p:spPr>
            <a:xfrm>
              <a:off x="7510008" y="2012265"/>
              <a:ext cx="4176921" cy="11609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提供多面向编程能力指标，方便老师了解学生学习情况，提升学习效率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010425" y="1731492"/>
              <a:ext cx="257604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方便老师教学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0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05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sz="32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0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林希澄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181250083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薛人玮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181250168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任一丁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181250119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7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弧形 23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弧形 26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弧形 27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弧形 28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弧形 31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弧形 38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23447" y="2666769"/>
            <a:ext cx="614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演示完毕  谢谢观看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03095" y="1918095"/>
            <a:ext cx="398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-15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THANK YOU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4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9" grpId="0" animBg="1"/>
      <p:bldP spid="40" grpId="0" animBg="1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10800000">
            <a:off x="-987274" y="-11984560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7007610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5219857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303006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3253060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2306391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1413507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-660467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-33131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638295"/>
            <a:ext cx="14154634" cy="1247962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28895" y="1540045"/>
            <a:ext cx="1921610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CONTENTS</a:t>
            </a:r>
            <a:endParaRPr lang="zh-CN" altLang="en-US" sz="20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5228" y="76152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目录</a:t>
            </a:r>
            <a:endParaRPr lang="zh-CN" altLang="en-US" sz="40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63127" y="250813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01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50439" y="257811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sp>
        <p:nvSpPr>
          <p:cNvPr id="27" name="椭圆 26"/>
          <p:cNvSpPr/>
          <p:nvPr/>
        </p:nvSpPr>
        <p:spPr>
          <a:xfrm>
            <a:off x="6689022" y="2466062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02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776334" y="2529507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3880" y="4260117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88659" y="4444273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不足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之处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1810" y="437544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05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601584" y="452662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6" name="椭圆 29"/>
          <p:cNvSpPr/>
          <p:nvPr/>
        </p:nvSpPr>
        <p:spPr>
          <a:xfrm>
            <a:off x="4622845" y="4427372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8" name="圆角矩形 30"/>
          <p:cNvSpPr/>
          <p:nvPr/>
        </p:nvSpPr>
        <p:spPr>
          <a:xfrm>
            <a:off x="5544100" y="452423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1.85185E-6 L 0.10052 1.85185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1.85185E-6 L 0.09987 1.85185E-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44444E-6 L 0.10755 4.44444E-6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90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30" grpId="0" animBg="1"/>
      <p:bldP spid="31" grpId="0" animBg="1"/>
      <p:bldP spid="31" grpId="1" animBg="1"/>
      <p:bldP spid="33" grpId="0" animBg="1"/>
      <p:bldP spid="34" grpId="0" animBg="1"/>
      <p:bldP spid="34" grpId="1" animBg="1"/>
      <p:bldP spid="36" grpId="0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sz="3200" dirty="0"/>
              <a:t>项目架构介绍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44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1373818" y="2233920"/>
            <a:ext cx="4143023" cy="3428999"/>
          </a:xfrm>
          <a:custGeom>
            <a:avLst/>
            <a:gdLst>
              <a:gd name="connsiteX0" fmla="*/ 206254 w 4143023"/>
              <a:gd name="connsiteY0" fmla="*/ 0 h 3428999"/>
              <a:gd name="connsiteX1" fmla="*/ 4143023 w 4143023"/>
              <a:gd name="connsiteY1" fmla="*/ 0 h 3428999"/>
              <a:gd name="connsiteX2" fmla="*/ 4143023 w 4143023"/>
              <a:gd name="connsiteY2" fmla="*/ 3428999 h 3428999"/>
              <a:gd name="connsiteX3" fmla="*/ 206254 w 4143023"/>
              <a:gd name="connsiteY3" fmla="*/ 3428999 h 3428999"/>
              <a:gd name="connsiteX4" fmla="*/ 0 w 4143023"/>
              <a:gd name="connsiteY4" fmla="*/ 3222745 h 3428999"/>
              <a:gd name="connsiteX5" fmla="*/ 0 w 4143023"/>
              <a:gd name="connsiteY5" fmla="*/ 206254 h 3428999"/>
              <a:gd name="connsiteX6" fmla="*/ 206254 w 4143023"/>
              <a:gd name="connsiteY6" fmla="*/ 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023" h="3428999">
                <a:moveTo>
                  <a:pt x="206254" y="0"/>
                </a:moveTo>
                <a:lnTo>
                  <a:pt x="4143023" y="0"/>
                </a:lnTo>
                <a:lnTo>
                  <a:pt x="4143023" y="3428999"/>
                </a:lnTo>
                <a:lnTo>
                  <a:pt x="206254" y="3428999"/>
                </a:lnTo>
                <a:cubicBezTo>
                  <a:pt x="92343" y="3428999"/>
                  <a:pt x="0" y="3336656"/>
                  <a:pt x="0" y="3222745"/>
                </a:cubicBezTo>
                <a:lnTo>
                  <a:pt x="0" y="206254"/>
                </a:lnTo>
                <a:cubicBezTo>
                  <a:pt x="0" y="92343"/>
                  <a:pt x="92343" y="0"/>
                  <a:pt x="206254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3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24859" y="3019377"/>
            <a:ext cx="3640943" cy="25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项目架构主要分为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三大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模块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的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服务功能。分别为代码相似度比较，代码时空复杂度判别，以及代码风格评分。藉由三个指标，并以</a:t>
            </a:r>
            <a:r>
              <a:rPr lang="en-US" altLang="zh-TW" sz="1600" dirty="0">
                <a:solidFill>
                  <a:srgbClr val="E2E2E2"/>
                </a:solidFill>
                <a:ea typeface="方正黑体简体" panose="02010601030101010101"/>
              </a:rPr>
              <a:t> python 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练习题数据做为数据集，对软院学生的编程能力进行评价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。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最终以 </a:t>
            </a:r>
            <a:r>
              <a:rPr lang="en-US" altLang="zh-CN" sz="1600" dirty="0" smtClean="0">
                <a:solidFill>
                  <a:srgbClr val="E2E2E2"/>
                </a:solidFill>
                <a:ea typeface="方正黑体简体" panose="02010601030101010101"/>
              </a:rPr>
              <a:t>WEB 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呈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现，提升用户体验。</a:t>
            </a:r>
            <a:endParaRPr lang="zh-TW" altLang="zh-TW" sz="1600" dirty="0">
              <a:solidFill>
                <a:srgbClr val="E2E2E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24859" y="246201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目架构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06681" y="1751236"/>
            <a:ext cx="683040" cy="693874"/>
            <a:chOff x="5898887" y="2384703"/>
            <a:chExt cx="683040" cy="693874"/>
          </a:xfrm>
        </p:grpSpPr>
        <p:sp>
          <p:nvSpPr>
            <p:cNvPr id="54" name="椭圆 53"/>
            <p:cNvSpPr/>
            <p:nvPr/>
          </p:nvSpPr>
          <p:spPr>
            <a:xfrm>
              <a:off x="5898887" y="2384703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6062906" y="2556532"/>
              <a:ext cx="409754" cy="297138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0516" tIns="45259" rIns="90516" bIns="45259" numCol="1" anchor="t" anchorCtr="0" compatLnSpc="1"/>
            <a:lstStyle/>
            <a:p>
              <a:endParaRPr lang="zh-CN" altLang="en-US" sz="1933" dirty="0">
                <a:solidFill>
                  <a:srgbClr val="DA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6681" y="2850013"/>
            <a:ext cx="683040" cy="693874"/>
            <a:chOff x="5898888" y="3719988"/>
            <a:chExt cx="683040" cy="693874"/>
          </a:xfrm>
        </p:grpSpPr>
        <p:sp>
          <p:nvSpPr>
            <p:cNvPr id="67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941922" y="2946757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41923" y="1763741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957977" y="3948419"/>
            <a:ext cx="979116" cy="693874"/>
            <a:chOff x="5945695" y="4969045"/>
            <a:chExt cx="979116" cy="693874"/>
          </a:xfrm>
        </p:grpSpPr>
        <p:sp>
          <p:nvSpPr>
            <p:cNvPr id="70" name="椭圆 69"/>
            <p:cNvSpPr/>
            <p:nvPr/>
          </p:nvSpPr>
          <p:spPr>
            <a:xfrm>
              <a:off x="5945695" y="4969045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6103379" y="5167305"/>
              <a:ext cx="348522" cy="308310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6924810" y="5078878"/>
              <a:ext cx="1" cy="4699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"/>
          <p:cNvSpPr txBox="1"/>
          <p:nvPr/>
        </p:nvSpPr>
        <p:spPr>
          <a:xfrm>
            <a:off x="7190076" y="1762176"/>
            <a:ext cx="29303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代码相似度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2"/>
          <p:cNvSpPr txBox="1"/>
          <p:nvPr/>
        </p:nvSpPr>
        <p:spPr>
          <a:xfrm>
            <a:off x="7190076" y="2926801"/>
            <a:ext cx="33155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时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空复杂度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8"/>
          <p:cNvSpPr txBox="1"/>
          <p:nvPr/>
        </p:nvSpPr>
        <p:spPr>
          <a:xfrm>
            <a:off x="7190076" y="4025207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风格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grpSp>
        <p:nvGrpSpPr>
          <p:cNvPr id="25" name="组合 2"/>
          <p:cNvGrpSpPr/>
          <p:nvPr/>
        </p:nvGrpSpPr>
        <p:grpSpPr>
          <a:xfrm>
            <a:off x="5932425" y="5046825"/>
            <a:ext cx="683040" cy="693874"/>
            <a:chOff x="5898888" y="3719988"/>
            <a:chExt cx="683040" cy="693874"/>
          </a:xfrm>
        </p:grpSpPr>
        <p:sp>
          <p:nvSpPr>
            <p:cNvPr id="26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73"/>
          <p:cNvCxnSpPr/>
          <p:nvPr/>
        </p:nvCxnSpPr>
        <p:spPr>
          <a:xfrm>
            <a:off x="6937091" y="5180314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8"/>
          <p:cNvSpPr txBox="1"/>
          <p:nvPr/>
        </p:nvSpPr>
        <p:spPr>
          <a:xfrm>
            <a:off x="7258718" y="5123613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3200" b="1" dirty="0" smtClean="0">
                <a:solidFill>
                  <a:srgbClr val="238DED"/>
                </a:solidFill>
                <a:ea typeface="方正黑体简体" panose="02010601030101010101"/>
              </a:rPr>
              <a:t>WEB 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展示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/>
      <p:bldP spid="49" grpId="0"/>
      <p:bldP spid="77" grpId="0"/>
      <p:bldP spid="80" grpId="0"/>
      <p:bldP spid="83" grpId="0"/>
      <p:bldP spid="33" grpId="0" animBg="1"/>
      <p:bldP spid="33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3007280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85145" y="2565707"/>
            <a:ext cx="207102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K-gram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84867" y="2601176"/>
            <a:ext cx="1859942" cy="5627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代码语法树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754379" y="5276873"/>
            <a:ext cx="187308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代码相似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similarity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Transpiling between any programming languages (Part 1) — Th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86" y="2873227"/>
            <a:ext cx="3051969" cy="22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689921" y="2267270"/>
            <a:ext cx="2071024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逻辑结构</a:t>
            </a:r>
            <a:r>
              <a:rPr lang="zh-CN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保留字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ea typeface="方正黑体简体" panose="02010601030101010101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If, while …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78072" y="2581724"/>
            <a:ext cx="1859942" cy="61170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二分查找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976734" y="5224831"/>
            <a:ext cx="187308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间接递归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简单尾递归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时空复杂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complexity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omplexity and Big-O | TodayPoi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3" y="2683249"/>
            <a:ext cx="3044137" cy="24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1"/>
          <p:cNvSpPr txBox="1"/>
          <p:nvPr/>
        </p:nvSpPr>
        <p:spPr>
          <a:xfrm>
            <a:off x="1073426" y="1749508"/>
            <a:ext cx="10406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码是否只是用一种缩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进时，空格数是否是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的倍数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单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行代码是否没有超过既定长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度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码是否没有尾随空格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操作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符两边是否有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空格   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6.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定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义中的操作符两边是否没有空格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只使用了一种引号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(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特殊情况除外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)                                     8.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码开头是否不是空行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9.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码是否没有行内注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释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10.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以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开头的注释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后是否有空格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之后是否有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                                    12.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class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def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14.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没有在同一行的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导入不同的包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from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是否在其他的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16. 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之间是否没有空行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变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量名命名是否有意义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/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合理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3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429061" y="570177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风格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style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 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– 17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个指标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37001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2400" b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React.js+antd</a:t>
              </a:r>
              <a:endParaRPr 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"/>
          <p:cNvGrpSpPr/>
          <p:nvPr/>
        </p:nvGrpSpPr>
        <p:grpSpPr>
          <a:xfrm>
            <a:off x="4971824" y="2090159"/>
            <a:ext cx="2299410" cy="3830628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0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Title 3"/>
            <p:cNvSpPr txBox="1">
              <a:spLocks/>
            </p:cNvSpPr>
            <p:nvPr/>
          </p:nvSpPr>
          <p:spPr>
            <a:xfrm>
              <a:off x="830555" y="3552066"/>
              <a:ext cx="2388432" cy="129825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4000" b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Axios</a:t>
              </a:r>
              <a:endPara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Title 3"/>
            <p:cNvSpPr txBox="1">
              <a:spLocks/>
            </p:cNvSpPr>
            <p:nvPr/>
          </p:nvSpPr>
          <p:spPr>
            <a:xfrm>
              <a:off x="830555" y="4718300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endParaRPr lang="en-US" sz="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5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3560821" y="557928"/>
            <a:ext cx="5066684" cy="96475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方正黑体简体" panose="02010601030101010101"/>
              </a:rPr>
              <a:t>WEB </a:t>
            </a:r>
            <a:r>
              <a:rPr lang="zh-CN" altLang="en-US" sz="2400" b="1" dirty="0">
                <a:solidFill>
                  <a:schemeClr val="bg1"/>
                </a:solidFill>
                <a:ea typeface="方正黑体简体" panose="02010601030101010101"/>
              </a:rPr>
              <a:t>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31"/>
          <p:cNvGrpSpPr/>
          <p:nvPr/>
        </p:nvGrpSpPr>
        <p:grpSpPr>
          <a:xfrm>
            <a:off x="8627505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Flask</a:t>
              </a:r>
              <a:endParaRPr 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7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21"/>
          <p:cNvCxnSpPr>
            <a:stCxn id="70" idx="1"/>
          </p:cNvCxnSpPr>
          <p:nvPr/>
        </p:nvCxnSpPr>
        <p:spPr>
          <a:xfrm flipH="1">
            <a:off x="3661397" y="4005473"/>
            <a:ext cx="13104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/>
          <p:cNvCxnSpPr>
            <a:stCxn id="43" idx="1"/>
          </p:cNvCxnSpPr>
          <p:nvPr/>
        </p:nvCxnSpPr>
        <p:spPr>
          <a:xfrm flipH="1">
            <a:off x="7354957" y="3998174"/>
            <a:ext cx="1315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  <a:endParaRPr lang="zh-CN" altLang="en-US" sz="32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7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1280</Words>
  <Application>Microsoft Office PowerPoint</Application>
  <PresentationFormat>寬螢幕</PresentationFormat>
  <Paragraphs>149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DIN Mittelschrift Std</vt:lpstr>
      <vt:lpstr>Impact MT Std</vt:lpstr>
      <vt:lpstr>Microsoft YaHei</vt:lpstr>
      <vt:lpstr>Open Sans</vt:lpstr>
      <vt:lpstr>Roboto Thin</vt:lpstr>
      <vt:lpstr>SimSun</vt:lpstr>
      <vt:lpstr>方正兰亭细黑_GBK</vt:lpstr>
      <vt:lpstr>方正黑体简体</vt:lpstr>
      <vt:lpstr>新細明體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105</cp:revision>
  <dcterms:created xsi:type="dcterms:W3CDTF">2020-05-13T03:24:09Z</dcterms:created>
  <dcterms:modified xsi:type="dcterms:W3CDTF">2020-07-28T16:58:59Z</dcterms:modified>
</cp:coreProperties>
</file>