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8" r:id="rId5"/>
    <p:sldId id="263" r:id="rId6"/>
    <p:sldId id="290" r:id="rId7"/>
    <p:sldId id="291" r:id="rId8"/>
    <p:sldId id="271" r:id="rId9"/>
    <p:sldId id="292" r:id="rId10"/>
    <p:sldId id="266" r:id="rId11"/>
    <p:sldId id="293" r:id="rId12"/>
    <p:sldId id="267" r:id="rId13"/>
    <p:sldId id="294" r:id="rId14"/>
    <p:sldId id="284" r:id="rId15"/>
    <p:sldId id="295" r:id="rId16"/>
    <p:sldId id="287" r:id="rId17"/>
    <p:sldId id="296" r:id="rId18"/>
    <p:sldId id="297" r:id="rId19"/>
    <p:sldId id="28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DED"/>
    <a:srgbClr val="E2E2E2"/>
    <a:srgbClr val="184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5" autoAdjust="0"/>
    <p:restoredTop sz="96314" autoAdjust="0"/>
  </p:normalViewPr>
  <p:slideViewPr>
    <p:cSldViewPr snapToGrid="0">
      <p:cViewPr varScale="1">
        <p:scale>
          <a:sx n="82" d="100"/>
          <a:sy n="82" d="100"/>
        </p:scale>
        <p:origin x="667" y="-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8" d="100"/>
        <a:sy n="13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4EDEE6A-9D62-4247-8CF9-7784EA346A54}" type="datetimeFigureOut">
              <a:rPr lang="zh-CN" altLang="en-US" smtClean="0"/>
              <a:pPr/>
              <a:t>2020/7/30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045634E-706A-4B84-AA1C-111029EEACC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67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603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217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95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4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62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892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59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38619-31E4-4D17-95D0-5E6F081F29A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89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38619-31E4-4D17-95D0-5E6F081F29A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65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38619-31E4-4D17-95D0-5E6F081F29A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159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36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974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5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E24B5-153F-49DD-8DC2-609C5B5A81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3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023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28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B6740-E7EF-437B-89C2-729EA5E4DD7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81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D5E97-9CA9-4861-A1E4-423378A96E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43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5634E-706A-4B84-AA1C-111029EEAC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50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79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弧形 15"/>
          <p:cNvSpPr/>
          <p:nvPr userDrawn="1"/>
        </p:nvSpPr>
        <p:spPr>
          <a:xfrm rot="10800000">
            <a:off x="-969717" y="-2545081"/>
            <a:ext cx="14154634" cy="3338047"/>
          </a:xfrm>
          <a:prstGeom prst="arc">
            <a:avLst>
              <a:gd name="adj1" fmla="val 11282205"/>
              <a:gd name="adj2" fmla="val 21132520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3131640" y="1038761"/>
            <a:ext cx="5925034" cy="2371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Open Sans" panose="020B0606030504020204" pitchFamily="34" charset="0"/>
              </a:rPr>
              <a:t>Summary and report of atmospheric simple creative work ppt template of microsomal Business ReportSummary and report</a:t>
            </a:r>
            <a:endParaRPr lang="pt-BR" altLang="zh-CN" sz="800" dirty="0">
              <a:solidFill>
                <a:schemeClr val="bg1">
                  <a:lumMod val="6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18" name="弧形 17"/>
          <p:cNvSpPr/>
          <p:nvPr userDrawn="1"/>
        </p:nvSpPr>
        <p:spPr>
          <a:xfrm rot="10800000">
            <a:off x="-969717" y="-6379029"/>
            <a:ext cx="14154634" cy="7111231"/>
          </a:xfrm>
          <a:prstGeom prst="arc">
            <a:avLst>
              <a:gd name="adj1" fmla="val 12701879"/>
              <a:gd name="adj2" fmla="val 1966925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 userDrawn="1"/>
        </p:nvCxnSpPr>
        <p:spPr>
          <a:xfrm>
            <a:off x="0" y="6637610"/>
            <a:ext cx="12192000" cy="0"/>
          </a:xfrm>
          <a:prstGeom prst="line">
            <a:avLst/>
          </a:prstGeom>
          <a:ln w="12700">
            <a:solidFill>
              <a:srgbClr val="238DED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11397926" y="6553624"/>
            <a:ext cx="422628" cy="159863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1"/>
          </a:gradFill>
          <a:ln>
            <a:noFill/>
          </a:ln>
          <a:effectLst>
            <a:outerShdw blurRad="76200" dist="381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19"/>
          <p:cNvSpPr txBox="1"/>
          <p:nvPr userDrawn="1"/>
        </p:nvSpPr>
        <p:spPr>
          <a:xfrm>
            <a:off x="11367964" y="6494619"/>
            <a:ext cx="493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33E7C02-82D1-42DA-AA8B-2AEC9E450366}" type="slidenum">
              <a:rPr lang="zh-CN" altLang="en-US" sz="1000" smtClean="0">
                <a:solidFill>
                  <a:srgbClr val="F8F8F8"/>
                </a:solidFill>
                <a:latin typeface="+mj-ea"/>
                <a:ea typeface="+mj-ea"/>
              </a:rPr>
              <a:t>‹#›</a:t>
            </a:fld>
            <a:endParaRPr lang="zh-CN" altLang="en-US" sz="1000" dirty="0">
              <a:solidFill>
                <a:srgbClr val="F8F8F8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764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21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70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弧形 4"/>
          <p:cNvSpPr/>
          <p:nvPr/>
        </p:nvSpPr>
        <p:spPr>
          <a:xfrm rot="10800000">
            <a:off x="985089" y="-3859307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9506051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4529101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2741348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1824497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-774551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172118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065002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818042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>
            <a:off x="-987274" y="2445378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>
            <a:off x="-987274" y="3442444"/>
            <a:ext cx="14154634" cy="1030607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4601844"/>
            <a:ext cx="14154634" cy="90607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" name="弧形 16"/>
          <p:cNvSpPr/>
          <p:nvPr/>
        </p:nvSpPr>
        <p:spPr>
          <a:xfrm rot="10800000" flipV="1">
            <a:off x="-901213" y="4682441"/>
            <a:ext cx="14154634" cy="2185043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弧形 17"/>
          <p:cNvSpPr/>
          <p:nvPr/>
        </p:nvSpPr>
        <p:spPr>
          <a:xfrm rot="10800000" flipV="1">
            <a:off x="-901213" y="4747685"/>
            <a:ext cx="14154634" cy="4148889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73969" y="2814873"/>
            <a:ext cx="5032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数据科学大作业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374348" y="5445470"/>
            <a:ext cx="365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工作汇报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|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工作总结 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| 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项目介绍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| 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10177" y="1990287"/>
            <a:ext cx="2367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spc="-150" dirty="0" err="1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BigCode</a:t>
            </a:r>
            <a:endParaRPr lang="zh-CN" altLang="en-US" sz="4400" spc="-15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4374348" y="4074963"/>
            <a:ext cx="3061258" cy="79994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组员：</a:t>
            </a:r>
            <a:r>
              <a:rPr lang="en-US" altLang="zh-CN" sz="1400" dirty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181250083 </a:t>
            </a:r>
            <a:r>
              <a:rPr lang="zh-CN" altLang="en-US" sz="1400" dirty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林希澄</a:t>
            </a:r>
            <a:endParaRPr lang="en-US" altLang="zh-CN" sz="1400" dirty="0">
              <a:solidFill>
                <a:srgbClr val="18478F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  <a:p>
            <a:pPr algn="ctr"/>
            <a:r>
              <a:rPr lang="en-US" altLang="zh-CN" sz="1400" dirty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        181250168 </a:t>
            </a:r>
            <a:r>
              <a:rPr lang="zh-CN" altLang="en-US" sz="1400" dirty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薛人玮</a:t>
            </a:r>
            <a:endParaRPr lang="en-US" altLang="zh-CN" sz="1400" dirty="0">
              <a:solidFill>
                <a:srgbClr val="18478F"/>
              </a:solidFill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  <a:p>
            <a:pPr algn="ctr"/>
            <a:r>
              <a:rPr lang="en-US" altLang="zh-CN" sz="1400" dirty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         181250119 </a:t>
            </a:r>
            <a:r>
              <a:rPr lang="zh-CN" altLang="en-US" sz="1400" dirty="0">
                <a:solidFill>
                  <a:srgbClr val="18478F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</a:rPr>
              <a:t>任一丁</a:t>
            </a:r>
          </a:p>
        </p:txBody>
      </p:sp>
    </p:spTree>
    <p:extLst>
      <p:ext uri="{BB962C8B-B14F-4D97-AF65-F5344CB8AC3E}">
        <p14:creationId xmlns:p14="http://schemas.microsoft.com/office/powerpoint/2010/main" val="31592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5" presetClass="path" presetSubtype="0" decel="100000" fill="hold" grpId="1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4.375E-6 -1.48148E-6 L -0.14362 -1.48148E-6 " pathEditMode="relative" rAng="0" ptsTypes="AA">
                                      <p:cBhvr>
                                        <p:cTn id="63" dur="15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/>
      <p:bldP spid="21" grpId="0"/>
      <p:bldP spid="22" grpId="0"/>
      <p:bldP spid="34" grpId="0" animBg="1"/>
      <p:bldP spid="34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52" y="2070198"/>
            <a:ext cx="2738385" cy="3874147"/>
          </a:xfrm>
          <a:prstGeom prst="rect">
            <a:avLst/>
          </a:prstGeom>
        </p:spPr>
      </p:pic>
      <p:pic>
        <p:nvPicPr>
          <p:cNvPr id="17" name="图片占位符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78" r="13278"/>
          <a:stretch>
            <a:fillRect/>
          </a:stretch>
        </p:blipFill>
        <p:spPr>
          <a:xfrm>
            <a:off x="1556203" y="2606957"/>
            <a:ext cx="2056963" cy="2800629"/>
          </a:xfrm>
          <a:prstGeom prst="rect">
            <a:avLst/>
          </a:prstGeom>
        </p:spPr>
      </p:pic>
      <p:sp>
        <p:nvSpPr>
          <p:cNvPr id="18" name="Freeform 19"/>
          <p:cNvSpPr/>
          <p:nvPr/>
        </p:nvSpPr>
        <p:spPr bwMode="auto">
          <a:xfrm>
            <a:off x="5774736" y="2316971"/>
            <a:ext cx="4973816" cy="837110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352472" y="2412999"/>
            <a:ext cx="2099129" cy="619654"/>
            <a:chOff x="2343189" y="1779247"/>
            <a:chExt cx="2099675" cy="619816"/>
          </a:xfrm>
        </p:grpSpPr>
        <p:sp>
          <p:nvSpPr>
            <p:cNvPr id="20" name="圆角矩形 19"/>
            <p:cNvSpPr/>
            <p:nvPr/>
          </p:nvSpPr>
          <p:spPr>
            <a:xfrm>
              <a:off x="2343189" y="1779247"/>
              <a:ext cx="2099675" cy="619816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5400000" scaled="0"/>
            </a:gradFill>
            <a:ln w="28575" cap="flat">
              <a:noFill/>
              <a:prstDash val="solid"/>
              <a:miter lim="800000"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799">
                <a:solidFill>
                  <a:prstClr val="black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368263" y="1797613"/>
              <a:ext cx="589017" cy="589018"/>
            </a:xfrm>
            <a:prstGeom prst="ellipse">
              <a:avLst/>
            </a:prstGeom>
            <a:gradFill>
              <a:gsLst>
                <a:gs pos="100000">
                  <a:srgbClr val="E2E2E2"/>
                </a:gs>
                <a:gs pos="0">
                  <a:schemeClr val="bg1"/>
                </a:gs>
              </a:gsLst>
              <a:lin ang="5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prstClr val="white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12"/>
            <p:cNvSpPr txBox="1"/>
            <p:nvPr/>
          </p:nvSpPr>
          <p:spPr>
            <a:xfrm>
              <a:off x="2391393" y="1890730"/>
              <a:ext cx="547087" cy="461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5147349" y="2515576"/>
            <a:ext cx="877097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林希澄</a:t>
            </a:r>
          </a:p>
        </p:txBody>
      </p:sp>
      <p:sp>
        <p:nvSpPr>
          <p:cNvPr id="25" name="TextBox 503"/>
          <p:cNvSpPr txBox="1"/>
          <p:nvPr/>
        </p:nvSpPr>
        <p:spPr>
          <a:xfrm>
            <a:off x="6519779" y="2316971"/>
            <a:ext cx="3996924" cy="79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负责前端页面，后端代码架构和代码相似度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/</a:t>
            </a: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面向用例程度的代码编写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方正黑体简体" panose="02010601030101010101"/>
            </a:endParaRPr>
          </a:p>
        </p:txBody>
      </p:sp>
      <p:sp>
        <p:nvSpPr>
          <p:cNvPr id="26" name="Freeform 19"/>
          <p:cNvSpPr/>
          <p:nvPr/>
        </p:nvSpPr>
        <p:spPr bwMode="auto">
          <a:xfrm>
            <a:off x="5772060" y="3576782"/>
            <a:ext cx="4973816" cy="837110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337094" y="3670299"/>
            <a:ext cx="2114507" cy="624676"/>
            <a:chOff x="2330484" y="1776735"/>
            <a:chExt cx="2115058" cy="624839"/>
          </a:xfrm>
        </p:grpSpPr>
        <p:sp>
          <p:nvSpPr>
            <p:cNvPr id="28" name="圆角矩形 27"/>
            <p:cNvSpPr/>
            <p:nvPr/>
          </p:nvSpPr>
          <p:spPr>
            <a:xfrm>
              <a:off x="2330484" y="1776735"/>
              <a:ext cx="2115058" cy="624839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5400000" scaled="0"/>
            </a:gradFill>
            <a:ln w="28575" cap="flat">
              <a:noFill/>
              <a:prstDash val="solid"/>
              <a:miter lim="800000"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799">
                <a:solidFill>
                  <a:prstClr val="black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368263" y="1797613"/>
              <a:ext cx="589017" cy="589018"/>
            </a:xfrm>
            <a:prstGeom prst="ellipse">
              <a:avLst/>
            </a:prstGeom>
            <a:gradFill>
              <a:gsLst>
                <a:gs pos="100000">
                  <a:srgbClr val="E2E2E2"/>
                </a:gs>
                <a:gs pos="0">
                  <a:schemeClr val="bg1"/>
                </a:gs>
              </a:gsLst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prstClr val="white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12"/>
            <p:cNvSpPr txBox="1"/>
            <p:nvPr/>
          </p:nvSpPr>
          <p:spPr>
            <a:xfrm>
              <a:off x="2388165" y="1871969"/>
              <a:ext cx="547087" cy="461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5144673" y="3775387"/>
            <a:ext cx="877097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薛人玮</a:t>
            </a:r>
          </a:p>
        </p:txBody>
      </p:sp>
      <p:sp>
        <p:nvSpPr>
          <p:cNvPr id="33" name="TextBox 503"/>
          <p:cNvSpPr txBox="1"/>
          <p:nvPr/>
        </p:nvSpPr>
        <p:spPr>
          <a:xfrm>
            <a:off x="6519779" y="3559641"/>
            <a:ext cx="3996924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负责数据提取和代码风格评价的代码编写；负责前后端连接件的编写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方正黑体简体" panose="02010601030101010101"/>
            </a:endParaRPr>
          </a:p>
        </p:txBody>
      </p:sp>
      <p:sp>
        <p:nvSpPr>
          <p:cNvPr id="34" name="Freeform 19"/>
          <p:cNvSpPr/>
          <p:nvPr/>
        </p:nvSpPr>
        <p:spPr bwMode="auto">
          <a:xfrm>
            <a:off x="5772060" y="4800600"/>
            <a:ext cx="4973816" cy="837110"/>
          </a:xfrm>
          <a:custGeom>
            <a:avLst/>
            <a:gdLst>
              <a:gd name="T0" fmla="*/ 3200 w 3200"/>
              <a:gd name="T1" fmla="*/ 320 h 640"/>
              <a:gd name="T2" fmla="*/ 2880 w 3200"/>
              <a:gd name="T3" fmla="*/ 640 h 640"/>
              <a:gd name="T4" fmla="*/ 320 w 3200"/>
              <a:gd name="T5" fmla="*/ 640 h 640"/>
              <a:gd name="T6" fmla="*/ 0 w 3200"/>
              <a:gd name="T7" fmla="*/ 320 h 640"/>
              <a:gd name="T8" fmla="*/ 320 w 3200"/>
              <a:gd name="T9" fmla="*/ 0 h 640"/>
              <a:gd name="T10" fmla="*/ 2880 w 3200"/>
              <a:gd name="T11" fmla="*/ 0 h 640"/>
              <a:gd name="T12" fmla="*/ 3200 w 3200"/>
              <a:gd name="T13" fmla="*/ 32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00" h="640">
                <a:moveTo>
                  <a:pt x="3200" y="320"/>
                </a:moveTo>
                <a:cubicBezTo>
                  <a:pt x="3200" y="496"/>
                  <a:pt x="3056" y="640"/>
                  <a:pt x="2880" y="640"/>
                </a:cubicBezTo>
                <a:cubicBezTo>
                  <a:pt x="320" y="640"/>
                  <a:pt x="320" y="640"/>
                  <a:pt x="320" y="640"/>
                </a:cubicBezTo>
                <a:cubicBezTo>
                  <a:pt x="144" y="640"/>
                  <a:pt x="0" y="496"/>
                  <a:pt x="0" y="320"/>
                </a:cubicBezTo>
                <a:cubicBezTo>
                  <a:pt x="0" y="144"/>
                  <a:pt x="144" y="0"/>
                  <a:pt x="320" y="0"/>
                </a:cubicBezTo>
                <a:cubicBezTo>
                  <a:pt x="2880" y="0"/>
                  <a:pt x="2880" y="0"/>
                  <a:pt x="2880" y="0"/>
                </a:cubicBezTo>
                <a:cubicBezTo>
                  <a:pt x="3056" y="0"/>
                  <a:pt x="3200" y="144"/>
                  <a:pt x="3200" y="32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31750" cap="flat">
            <a:gradFill>
              <a:gsLst>
                <a:gs pos="0">
                  <a:schemeClr val="bg1"/>
                </a:gs>
                <a:gs pos="100000">
                  <a:srgbClr val="DDDDDD"/>
                </a:gs>
              </a:gsLst>
              <a:lin ang="5400000" scaled="1"/>
            </a:gra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 b="1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337096" y="4914900"/>
            <a:ext cx="2114506" cy="588957"/>
            <a:chOff x="2330488" y="1797521"/>
            <a:chExt cx="2115057" cy="589110"/>
          </a:xfrm>
        </p:grpSpPr>
        <p:sp>
          <p:nvSpPr>
            <p:cNvPr id="36" name="圆角矩形 35"/>
            <p:cNvSpPr/>
            <p:nvPr/>
          </p:nvSpPr>
          <p:spPr>
            <a:xfrm>
              <a:off x="2330488" y="1797521"/>
              <a:ext cx="2115057" cy="583264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rgbClr val="18478F"/>
                </a:gs>
                <a:gs pos="0">
                  <a:srgbClr val="238DED"/>
                </a:gs>
              </a:gsLst>
              <a:lin ang="5400000" scaled="0"/>
            </a:gradFill>
            <a:ln w="28575" cap="flat">
              <a:noFill/>
              <a:prstDash val="solid"/>
              <a:miter lim="800000"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1799">
                <a:solidFill>
                  <a:prstClr val="black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368263" y="1797613"/>
              <a:ext cx="589017" cy="589018"/>
            </a:xfrm>
            <a:prstGeom prst="ellipse">
              <a:avLst/>
            </a:prstGeom>
            <a:gradFill>
              <a:gsLst>
                <a:gs pos="100000">
                  <a:srgbClr val="E2E2E2"/>
                </a:gs>
                <a:gs pos="0">
                  <a:schemeClr val="bg1"/>
                </a:gs>
              </a:gsLst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 dirty="0">
                <a:solidFill>
                  <a:prstClr val="white"/>
                </a:solidFill>
                <a:latin typeface="Impact MT Std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文本框 12"/>
            <p:cNvSpPr txBox="1"/>
            <p:nvPr/>
          </p:nvSpPr>
          <p:spPr>
            <a:xfrm>
              <a:off x="2402351" y="1871969"/>
              <a:ext cx="547087" cy="461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"/>
          <p:cNvSpPr>
            <a:spLocks noChangeArrowheads="1"/>
          </p:cNvSpPr>
          <p:nvPr/>
        </p:nvSpPr>
        <p:spPr bwMode="auto">
          <a:xfrm>
            <a:off x="5144673" y="4999204"/>
            <a:ext cx="877097" cy="36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91407" tIns="45704" rIns="91407" bIns="4570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任一丁</a:t>
            </a:r>
          </a:p>
        </p:txBody>
      </p:sp>
      <p:sp>
        <p:nvSpPr>
          <p:cNvPr id="41" name="TextBox 503"/>
          <p:cNvSpPr txBox="1"/>
          <p:nvPr/>
        </p:nvSpPr>
        <p:spPr>
          <a:xfrm>
            <a:off x="6519779" y="4725058"/>
            <a:ext cx="3996924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负责对代码的时间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/</a:t>
            </a:r>
            <a:r>
              <a:rPr lang="zh-CN" altLang="zh-TW" sz="1600" dirty="0">
                <a:solidFill>
                  <a:schemeClr val="bg2">
                    <a:lumMod val="50000"/>
                  </a:schemeClr>
                </a:solidFill>
                <a:ea typeface="方正黑体简体" panose="02010601030101010101"/>
              </a:rPr>
              <a:t>空间复杂度判定的代码编写；负责人工测试和数据统计调查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方正黑体简体" panose="02010601030101010101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岗位工作概述</a:t>
            </a:r>
          </a:p>
        </p:txBody>
      </p:sp>
    </p:spTree>
    <p:extLst>
      <p:ext uri="{BB962C8B-B14F-4D97-AF65-F5344CB8AC3E}">
        <p14:creationId xmlns:p14="http://schemas.microsoft.com/office/powerpoint/2010/main" val="391988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75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250"/>
                            </p:stCondLst>
                            <p:childTnLst>
                              <p:par>
                                <p:cTn id="52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75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" presetClass="entr" presetSubtype="8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25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25" grpId="0"/>
      <p:bldP spid="26" grpId="0" animBg="1"/>
      <p:bldP spid="32" grpId="0"/>
      <p:bldP spid="33" grpId="0"/>
      <p:bldP spid="34" grpId="0" animBg="1"/>
      <p:bldP spid="40" grpId="0"/>
      <p:bldP spid="41" grpId="0"/>
      <p:bldP spid="42" grpId="0" animBg="1"/>
      <p:bldP spid="4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03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工作不足之处</a:t>
            </a:r>
          </a:p>
        </p:txBody>
      </p:sp>
    </p:spTree>
    <p:extLst>
      <p:ext uri="{BB962C8B-B14F-4D97-AF65-F5344CB8AC3E}">
        <p14:creationId xmlns:p14="http://schemas.microsoft.com/office/powerpoint/2010/main" val="397326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7"/>
          <p:cNvSpPr>
            <a:spLocks noEditPoints="1"/>
          </p:cNvSpPr>
          <p:nvPr/>
        </p:nvSpPr>
        <p:spPr bwMode="auto">
          <a:xfrm>
            <a:off x="2614028" y="3453390"/>
            <a:ext cx="1360134" cy="1641048"/>
          </a:xfrm>
          <a:custGeom>
            <a:avLst/>
            <a:gdLst>
              <a:gd name="T0" fmla="*/ 870 w 1809"/>
              <a:gd name="T1" fmla="*/ 879 h 2152"/>
              <a:gd name="T2" fmla="*/ 870 w 1809"/>
              <a:gd name="T3" fmla="*/ 2152 h 2152"/>
              <a:gd name="T4" fmla="*/ 1809 w 1809"/>
              <a:gd name="T5" fmla="*/ 1820 h 2152"/>
              <a:gd name="T6" fmla="*/ 1809 w 1809"/>
              <a:gd name="T7" fmla="*/ 547 h 2152"/>
              <a:gd name="T8" fmla="*/ 870 w 1809"/>
              <a:gd name="T9" fmla="*/ 879 h 2152"/>
              <a:gd name="T10" fmla="*/ 785 w 1809"/>
              <a:gd name="T11" fmla="*/ 961 h 2152"/>
              <a:gd name="T12" fmla="*/ 785 w 1809"/>
              <a:gd name="T13" fmla="*/ 1138 h 2152"/>
              <a:gd name="T14" fmla="*/ 613 w 1809"/>
              <a:gd name="T15" fmla="*/ 1053 h 2152"/>
              <a:gd name="T16" fmla="*/ 613 w 1809"/>
              <a:gd name="T17" fmla="*/ 864 h 2152"/>
              <a:gd name="T18" fmla="*/ 785 w 1809"/>
              <a:gd name="T19" fmla="*/ 961 h 2152"/>
              <a:gd name="T20" fmla="*/ 1555 w 1809"/>
              <a:gd name="T21" fmla="*/ 410 h 2152"/>
              <a:gd name="T22" fmla="*/ 1507 w 1809"/>
              <a:gd name="T23" fmla="*/ 386 h 2152"/>
              <a:gd name="T24" fmla="*/ 602 w 1809"/>
              <a:gd name="T25" fmla="*/ 700 h 2152"/>
              <a:gd name="T26" fmla="*/ 576 w 1809"/>
              <a:gd name="T27" fmla="*/ 724 h 2152"/>
              <a:gd name="T28" fmla="*/ 576 w 1809"/>
              <a:gd name="T29" fmla="*/ 2017 h 2152"/>
              <a:gd name="T30" fmla="*/ 822 w 1809"/>
              <a:gd name="T31" fmla="*/ 2149 h 2152"/>
              <a:gd name="T32" fmla="*/ 822 w 1809"/>
              <a:gd name="T33" fmla="*/ 879 h 2152"/>
              <a:gd name="T34" fmla="*/ 622 w 1809"/>
              <a:gd name="T35" fmla="*/ 772 h 2152"/>
              <a:gd name="T36" fmla="*/ 625 w 1809"/>
              <a:gd name="T37" fmla="*/ 772 h 2152"/>
              <a:gd name="T38" fmla="*/ 1531 w 1809"/>
              <a:gd name="T39" fmla="*/ 457 h 2152"/>
              <a:gd name="T40" fmla="*/ 1555 w 1809"/>
              <a:gd name="T41" fmla="*/ 410 h 2152"/>
              <a:gd name="T42" fmla="*/ 209 w 1809"/>
              <a:gd name="T43" fmla="*/ 581 h 2152"/>
              <a:gd name="T44" fmla="*/ 209 w 1809"/>
              <a:gd name="T45" fmla="*/ 758 h 2152"/>
              <a:gd name="T46" fmla="*/ 37 w 1809"/>
              <a:gd name="T47" fmla="*/ 673 h 2152"/>
              <a:gd name="T48" fmla="*/ 37 w 1809"/>
              <a:gd name="T49" fmla="*/ 484 h 2152"/>
              <a:gd name="T50" fmla="*/ 209 w 1809"/>
              <a:gd name="T51" fmla="*/ 581 h 2152"/>
              <a:gd name="T52" fmla="*/ 978 w 1809"/>
              <a:gd name="T53" fmla="*/ 30 h 2152"/>
              <a:gd name="T54" fmla="*/ 931 w 1809"/>
              <a:gd name="T55" fmla="*/ 6 h 2152"/>
              <a:gd name="T56" fmla="*/ 25 w 1809"/>
              <a:gd name="T57" fmla="*/ 321 h 2152"/>
              <a:gd name="T58" fmla="*/ 0 w 1809"/>
              <a:gd name="T59" fmla="*/ 344 h 2152"/>
              <a:gd name="T60" fmla="*/ 0 w 1809"/>
              <a:gd name="T61" fmla="*/ 1638 h 2152"/>
              <a:gd name="T62" fmla="*/ 246 w 1809"/>
              <a:gd name="T63" fmla="*/ 1770 h 2152"/>
              <a:gd name="T64" fmla="*/ 246 w 1809"/>
              <a:gd name="T65" fmla="*/ 500 h 2152"/>
              <a:gd name="T66" fmla="*/ 46 w 1809"/>
              <a:gd name="T67" fmla="*/ 393 h 2152"/>
              <a:gd name="T68" fmla="*/ 49 w 1809"/>
              <a:gd name="T69" fmla="*/ 392 h 2152"/>
              <a:gd name="T70" fmla="*/ 954 w 1809"/>
              <a:gd name="T71" fmla="*/ 77 h 2152"/>
              <a:gd name="T72" fmla="*/ 978 w 1809"/>
              <a:gd name="T73" fmla="*/ 30 h 2152"/>
              <a:gd name="T74" fmla="*/ 497 w 1809"/>
              <a:gd name="T75" fmla="*/ 781 h 2152"/>
              <a:gd name="T76" fmla="*/ 497 w 1809"/>
              <a:gd name="T77" fmla="*/ 958 h 2152"/>
              <a:gd name="T78" fmla="*/ 325 w 1809"/>
              <a:gd name="T79" fmla="*/ 873 h 2152"/>
              <a:gd name="T80" fmla="*/ 325 w 1809"/>
              <a:gd name="T81" fmla="*/ 684 h 2152"/>
              <a:gd name="T82" fmla="*/ 497 w 1809"/>
              <a:gd name="T83" fmla="*/ 781 h 2152"/>
              <a:gd name="T84" fmla="*/ 1266 w 1809"/>
              <a:gd name="T85" fmla="*/ 230 h 2152"/>
              <a:gd name="T86" fmla="*/ 1219 w 1809"/>
              <a:gd name="T87" fmla="*/ 206 h 2152"/>
              <a:gd name="T88" fmla="*/ 313 w 1809"/>
              <a:gd name="T89" fmla="*/ 520 h 2152"/>
              <a:gd name="T90" fmla="*/ 288 w 1809"/>
              <a:gd name="T91" fmla="*/ 544 h 2152"/>
              <a:gd name="T92" fmla="*/ 288 w 1809"/>
              <a:gd name="T93" fmla="*/ 1837 h 2152"/>
              <a:gd name="T94" fmla="*/ 534 w 1809"/>
              <a:gd name="T95" fmla="*/ 1969 h 2152"/>
              <a:gd name="T96" fmla="*/ 534 w 1809"/>
              <a:gd name="T97" fmla="*/ 699 h 2152"/>
              <a:gd name="T98" fmla="*/ 334 w 1809"/>
              <a:gd name="T99" fmla="*/ 592 h 2152"/>
              <a:gd name="T100" fmla="*/ 337 w 1809"/>
              <a:gd name="T101" fmla="*/ 592 h 2152"/>
              <a:gd name="T102" fmla="*/ 1243 w 1809"/>
              <a:gd name="T103" fmla="*/ 277 h 2152"/>
              <a:gd name="T104" fmla="*/ 1266 w 1809"/>
              <a:gd name="T105" fmla="*/ 230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09" h="2152">
                <a:moveTo>
                  <a:pt x="870" y="879"/>
                </a:moveTo>
                <a:lnTo>
                  <a:pt x="870" y="2152"/>
                </a:lnTo>
                <a:lnTo>
                  <a:pt x="1809" y="1820"/>
                </a:lnTo>
                <a:lnTo>
                  <a:pt x="1809" y="547"/>
                </a:lnTo>
                <a:lnTo>
                  <a:pt x="870" y="879"/>
                </a:lnTo>
                <a:close/>
                <a:moveTo>
                  <a:pt x="785" y="961"/>
                </a:moveTo>
                <a:lnTo>
                  <a:pt x="785" y="1138"/>
                </a:lnTo>
                <a:cubicBezTo>
                  <a:pt x="699" y="1121"/>
                  <a:pt x="613" y="1053"/>
                  <a:pt x="613" y="1053"/>
                </a:cubicBezTo>
                <a:lnTo>
                  <a:pt x="613" y="864"/>
                </a:lnTo>
                <a:cubicBezTo>
                  <a:pt x="719" y="950"/>
                  <a:pt x="785" y="961"/>
                  <a:pt x="785" y="961"/>
                </a:cubicBezTo>
                <a:close/>
                <a:moveTo>
                  <a:pt x="1555" y="410"/>
                </a:moveTo>
                <a:cubicBezTo>
                  <a:pt x="1548" y="390"/>
                  <a:pt x="1527" y="379"/>
                  <a:pt x="1507" y="386"/>
                </a:cubicBezTo>
                <a:lnTo>
                  <a:pt x="602" y="700"/>
                </a:lnTo>
                <a:cubicBezTo>
                  <a:pt x="590" y="704"/>
                  <a:pt x="580" y="713"/>
                  <a:pt x="576" y="724"/>
                </a:cubicBezTo>
                <a:lnTo>
                  <a:pt x="576" y="2017"/>
                </a:lnTo>
                <a:cubicBezTo>
                  <a:pt x="608" y="2080"/>
                  <a:pt x="741" y="2149"/>
                  <a:pt x="822" y="2149"/>
                </a:cubicBezTo>
                <a:lnTo>
                  <a:pt x="822" y="879"/>
                </a:lnTo>
                <a:cubicBezTo>
                  <a:pt x="779" y="873"/>
                  <a:pt x="682" y="822"/>
                  <a:pt x="622" y="772"/>
                </a:cubicBezTo>
                <a:cubicBezTo>
                  <a:pt x="623" y="772"/>
                  <a:pt x="624" y="772"/>
                  <a:pt x="625" y="772"/>
                </a:cubicBezTo>
                <a:lnTo>
                  <a:pt x="1531" y="457"/>
                </a:lnTo>
                <a:cubicBezTo>
                  <a:pt x="1550" y="450"/>
                  <a:pt x="1561" y="429"/>
                  <a:pt x="1555" y="410"/>
                </a:cubicBezTo>
                <a:close/>
                <a:moveTo>
                  <a:pt x="209" y="581"/>
                </a:moveTo>
                <a:lnTo>
                  <a:pt x="209" y="758"/>
                </a:lnTo>
                <a:cubicBezTo>
                  <a:pt x="123" y="742"/>
                  <a:pt x="37" y="673"/>
                  <a:pt x="37" y="673"/>
                </a:cubicBezTo>
                <a:lnTo>
                  <a:pt x="37" y="484"/>
                </a:lnTo>
                <a:cubicBezTo>
                  <a:pt x="143" y="570"/>
                  <a:pt x="209" y="581"/>
                  <a:pt x="209" y="581"/>
                </a:cubicBezTo>
                <a:close/>
                <a:moveTo>
                  <a:pt x="978" y="30"/>
                </a:moveTo>
                <a:cubicBezTo>
                  <a:pt x="972" y="11"/>
                  <a:pt x="951" y="0"/>
                  <a:pt x="931" y="6"/>
                </a:cubicBezTo>
                <a:lnTo>
                  <a:pt x="25" y="321"/>
                </a:lnTo>
                <a:cubicBezTo>
                  <a:pt x="14" y="325"/>
                  <a:pt x="3" y="334"/>
                  <a:pt x="0" y="344"/>
                </a:cubicBezTo>
                <a:lnTo>
                  <a:pt x="0" y="1638"/>
                </a:lnTo>
                <a:cubicBezTo>
                  <a:pt x="32" y="1700"/>
                  <a:pt x="165" y="1770"/>
                  <a:pt x="246" y="1770"/>
                </a:cubicBezTo>
                <a:lnTo>
                  <a:pt x="246" y="500"/>
                </a:lnTo>
                <a:cubicBezTo>
                  <a:pt x="203" y="493"/>
                  <a:pt x="106" y="443"/>
                  <a:pt x="46" y="393"/>
                </a:cubicBezTo>
                <a:cubicBezTo>
                  <a:pt x="47" y="393"/>
                  <a:pt x="48" y="392"/>
                  <a:pt x="49" y="392"/>
                </a:cubicBezTo>
                <a:lnTo>
                  <a:pt x="954" y="77"/>
                </a:lnTo>
                <a:cubicBezTo>
                  <a:pt x="974" y="71"/>
                  <a:pt x="985" y="50"/>
                  <a:pt x="978" y="30"/>
                </a:cubicBezTo>
                <a:close/>
                <a:moveTo>
                  <a:pt x="497" y="781"/>
                </a:moveTo>
                <a:lnTo>
                  <a:pt x="497" y="958"/>
                </a:lnTo>
                <a:cubicBezTo>
                  <a:pt x="411" y="941"/>
                  <a:pt x="325" y="873"/>
                  <a:pt x="325" y="873"/>
                </a:cubicBezTo>
                <a:lnTo>
                  <a:pt x="325" y="684"/>
                </a:lnTo>
                <a:cubicBezTo>
                  <a:pt x="431" y="770"/>
                  <a:pt x="497" y="781"/>
                  <a:pt x="497" y="781"/>
                </a:cubicBezTo>
                <a:close/>
                <a:moveTo>
                  <a:pt x="1266" y="230"/>
                </a:moveTo>
                <a:cubicBezTo>
                  <a:pt x="1260" y="210"/>
                  <a:pt x="1239" y="199"/>
                  <a:pt x="1219" y="206"/>
                </a:cubicBezTo>
                <a:lnTo>
                  <a:pt x="313" y="520"/>
                </a:lnTo>
                <a:cubicBezTo>
                  <a:pt x="302" y="524"/>
                  <a:pt x="291" y="533"/>
                  <a:pt x="288" y="544"/>
                </a:cubicBezTo>
                <a:lnTo>
                  <a:pt x="288" y="1837"/>
                </a:lnTo>
                <a:cubicBezTo>
                  <a:pt x="320" y="1900"/>
                  <a:pt x="453" y="1969"/>
                  <a:pt x="534" y="1969"/>
                </a:cubicBezTo>
                <a:lnTo>
                  <a:pt x="534" y="699"/>
                </a:lnTo>
                <a:cubicBezTo>
                  <a:pt x="491" y="693"/>
                  <a:pt x="394" y="642"/>
                  <a:pt x="334" y="592"/>
                </a:cubicBezTo>
                <a:cubicBezTo>
                  <a:pt x="335" y="592"/>
                  <a:pt x="336" y="592"/>
                  <a:pt x="337" y="592"/>
                </a:cubicBezTo>
                <a:lnTo>
                  <a:pt x="1243" y="277"/>
                </a:lnTo>
                <a:cubicBezTo>
                  <a:pt x="1262" y="270"/>
                  <a:pt x="1273" y="249"/>
                  <a:pt x="1266" y="230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1"/>
          </a:gra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799" dirty="0">
              <a:ea typeface="微软雅黑" panose="020B0503020204020204" pitchFamily="34" charset="-122"/>
            </a:endParaRPr>
          </a:p>
        </p:txBody>
      </p:sp>
      <p:sp>
        <p:nvSpPr>
          <p:cNvPr id="17" name="弧形 16"/>
          <p:cNvSpPr/>
          <p:nvPr/>
        </p:nvSpPr>
        <p:spPr>
          <a:xfrm rot="9795823">
            <a:off x="2042676" y="2956736"/>
            <a:ext cx="2634354" cy="2634354"/>
          </a:xfrm>
          <a:prstGeom prst="arc">
            <a:avLst>
              <a:gd name="adj1" fmla="val 13884233"/>
              <a:gd name="adj2" fmla="val 9625823"/>
            </a:avLst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799" dirty="0">
              <a:ea typeface="微软雅黑" panose="020B0503020204020204" pitchFamily="34" charset="-122"/>
            </a:endParaRPr>
          </a:p>
        </p:txBody>
      </p:sp>
      <p:sp>
        <p:nvSpPr>
          <p:cNvPr id="18" name="矩形 3"/>
          <p:cNvSpPr>
            <a:spLocks noChangeArrowheads="1"/>
          </p:cNvSpPr>
          <p:nvPr/>
        </p:nvSpPr>
        <p:spPr bwMode="auto">
          <a:xfrm>
            <a:off x="4280544" y="3685448"/>
            <a:ext cx="1061539" cy="117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5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</a:t>
            </a:r>
            <a:endParaRPr lang="en-US" altLang="zh-CN" sz="3599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5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心得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5357143" y="2487435"/>
            <a:ext cx="4408834" cy="60957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49932" y="2589224"/>
            <a:ext cx="3416044" cy="338522"/>
          </a:xfrm>
          <a:prstGeom prst="rect">
            <a:avLst/>
          </a:prstGeom>
        </p:spPr>
        <p:txBody>
          <a:bodyPr wrap="square" lIns="91407" tIns="45704" rIns="91407" bIns="45704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项目运行速度有待优化</a:t>
            </a:r>
            <a:endParaRPr lang="en-US" altLang="zh-CN" sz="1600" b="1" dirty="0">
              <a:solidFill>
                <a:schemeClr val="bg1"/>
              </a:solidFill>
              <a:latin typeface="Impact MT Std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533516" y="3674908"/>
            <a:ext cx="4408833" cy="60957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19710" y="3810433"/>
            <a:ext cx="2236443" cy="338522"/>
          </a:xfrm>
          <a:prstGeom prst="rect">
            <a:avLst/>
          </a:prstGeom>
        </p:spPr>
        <p:txBody>
          <a:bodyPr wrap="none" lIns="91407" tIns="45704" rIns="91407" bIns="45704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项目数据前置准备繁琐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Impact MT Std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5357143" y="4862381"/>
            <a:ext cx="4408833" cy="60957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1"/>
          </a:gradFill>
          <a:ln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  <a:tileRect/>
            </a:gradFill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016781" y="5055065"/>
            <a:ext cx="902745" cy="338522"/>
          </a:xfrm>
          <a:prstGeom prst="rect">
            <a:avLst/>
          </a:prstGeom>
        </p:spPr>
        <p:txBody>
          <a:bodyPr wrap="none" lIns="91407" tIns="45704" rIns="91407" bIns="45704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压线 </a:t>
            </a:r>
            <a:r>
              <a:rPr lang="en-US" altLang="zh-CN" sz="1600" b="1" dirty="0" err="1">
                <a:solidFill>
                  <a:schemeClr val="bg1"/>
                </a:solidFill>
                <a:latin typeface="Impact MT Std" panose="020B0806030902050204" pitchFamily="34" charset="0"/>
                <a:ea typeface="微软雅黑" panose="020B0503020204020204" pitchFamily="34" charset="-122"/>
              </a:rPr>
              <a:t>ddl</a:t>
            </a:r>
            <a:endParaRPr lang="en-US" altLang="zh-CN" sz="1600" b="1" dirty="0">
              <a:solidFill>
                <a:schemeClr val="bg1"/>
              </a:solidFill>
              <a:latin typeface="Impact MT Std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项目不足之处</a:t>
            </a:r>
          </a:p>
        </p:txBody>
      </p:sp>
    </p:spTree>
    <p:extLst>
      <p:ext uri="{BB962C8B-B14F-4D97-AF65-F5344CB8AC3E}">
        <p14:creationId xmlns:p14="http://schemas.microsoft.com/office/powerpoint/2010/main" val="360591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4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9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3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8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/>
      <p:bldP spid="20" grpId="0" animBg="1"/>
      <p:bldP spid="23" grpId="0"/>
      <p:bldP spid="25" grpId="0" animBg="1"/>
      <p:bldP spid="28" grpId="0"/>
      <p:bldP spid="30" grpId="0" animBg="1"/>
      <p:bldP spid="33" grpId="0"/>
      <p:bldP spid="39" grpId="0" animBg="1"/>
      <p:bldP spid="3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04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项目优势</a:t>
            </a:r>
          </a:p>
        </p:txBody>
      </p:sp>
    </p:spTree>
    <p:extLst>
      <p:ext uri="{BB962C8B-B14F-4D97-AF65-F5344CB8AC3E}">
        <p14:creationId xmlns:p14="http://schemas.microsoft.com/office/powerpoint/2010/main" val="243583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任意多边形 55"/>
          <p:cNvSpPr/>
          <p:nvPr/>
        </p:nvSpPr>
        <p:spPr>
          <a:xfrm>
            <a:off x="5518078" y="1895294"/>
            <a:ext cx="925754" cy="1394012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5518078" y="3032158"/>
            <a:ext cx="925754" cy="9209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 rot="5400000">
            <a:off x="7213673" y="3388020"/>
            <a:ext cx="925754" cy="1394012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椭圆 58"/>
          <p:cNvSpPr/>
          <p:nvPr/>
        </p:nvSpPr>
        <p:spPr>
          <a:xfrm rot="5400000">
            <a:off x="6313323" y="3624534"/>
            <a:ext cx="925754" cy="9209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任意多边形 59"/>
          <p:cNvSpPr/>
          <p:nvPr/>
        </p:nvSpPr>
        <p:spPr>
          <a:xfrm rot="10800000">
            <a:off x="5477355" y="4841444"/>
            <a:ext cx="925754" cy="1394014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椭圆 60"/>
          <p:cNvSpPr/>
          <p:nvPr/>
        </p:nvSpPr>
        <p:spPr>
          <a:xfrm rot="10800000">
            <a:off x="5477355" y="4177609"/>
            <a:ext cx="925754" cy="9209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任意多边形 61"/>
          <p:cNvSpPr/>
          <p:nvPr/>
        </p:nvSpPr>
        <p:spPr>
          <a:xfrm rot="16200000">
            <a:off x="3785588" y="3328265"/>
            <a:ext cx="925758" cy="1394018"/>
          </a:xfrm>
          <a:custGeom>
            <a:avLst/>
            <a:gdLst>
              <a:gd name="connsiteX0" fmla="*/ 0 w 980075"/>
              <a:gd name="connsiteY0" fmla="*/ 378895 h 1409489"/>
              <a:gd name="connsiteX1" fmla="*/ 378895 w 980075"/>
              <a:gd name="connsiteY1" fmla="*/ 0 h 1409489"/>
              <a:gd name="connsiteX2" fmla="*/ 601180 w 980075"/>
              <a:gd name="connsiteY2" fmla="*/ 0 h 1409489"/>
              <a:gd name="connsiteX3" fmla="*/ 980075 w 980075"/>
              <a:gd name="connsiteY3" fmla="*/ 378895 h 1409489"/>
              <a:gd name="connsiteX4" fmla="*/ 980075 w 980075"/>
              <a:gd name="connsiteY4" fmla="*/ 1409489 h 1409489"/>
              <a:gd name="connsiteX5" fmla="*/ 5051 w 980075"/>
              <a:gd name="connsiteY5" fmla="*/ 1409489 h 1409489"/>
              <a:gd name="connsiteX6" fmla="*/ 0 w 980075"/>
              <a:gd name="connsiteY6" fmla="*/ 378895 h 1409489"/>
              <a:gd name="connsiteX0" fmla="*/ 0 w 980075"/>
              <a:gd name="connsiteY0" fmla="*/ 417065 h 1447659"/>
              <a:gd name="connsiteX1" fmla="*/ 378895 w 980075"/>
              <a:gd name="connsiteY1" fmla="*/ 38170 h 1447659"/>
              <a:gd name="connsiteX2" fmla="*/ 601180 w 980075"/>
              <a:gd name="connsiteY2" fmla="*/ 38170 h 1447659"/>
              <a:gd name="connsiteX3" fmla="*/ 980075 w 980075"/>
              <a:gd name="connsiteY3" fmla="*/ 417065 h 1447659"/>
              <a:gd name="connsiteX4" fmla="*/ 980075 w 980075"/>
              <a:gd name="connsiteY4" fmla="*/ 1447659 h 1447659"/>
              <a:gd name="connsiteX5" fmla="*/ 5051 w 980075"/>
              <a:gd name="connsiteY5" fmla="*/ 1447659 h 1447659"/>
              <a:gd name="connsiteX6" fmla="*/ 0 w 980075"/>
              <a:gd name="connsiteY6" fmla="*/ 417065 h 1447659"/>
              <a:gd name="connsiteX0" fmla="*/ 0 w 980075"/>
              <a:gd name="connsiteY0" fmla="*/ 437760 h 1468354"/>
              <a:gd name="connsiteX1" fmla="*/ 378895 w 980075"/>
              <a:gd name="connsiteY1" fmla="*/ 58865 h 1468354"/>
              <a:gd name="connsiteX2" fmla="*/ 601180 w 980075"/>
              <a:gd name="connsiteY2" fmla="*/ 58865 h 1468354"/>
              <a:gd name="connsiteX3" fmla="*/ 980075 w 980075"/>
              <a:gd name="connsiteY3" fmla="*/ 437760 h 1468354"/>
              <a:gd name="connsiteX4" fmla="*/ 980075 w 980075"/>
              <a:gd name="connsiteY4" fmla="*/ 1468354 h 1468354"/>
              <a:gd name="connsiteX5" fmla="*/ 5051 w 980075"/>
              <a:gd name="connsiteY5" fmla="*/ 1468354 h 1468354"/>
              <a:gd name="connsiteX6" fmla="*/ 0 w 980075"/>
              <a:gd name="connsiteY6" fmla="*/ 437760 h 1468354"/>
              <a:gd name="connsiteX0" fmla="*/ 0 w 980075"/>
              <a:gd name="connsiteY0" fmla="*/ 439753 h 1470347"/>
              <a:gd name="connsiteX1" fmla="*/ 378895 w 980075"/>
              <a:gd name="connsiteY1" fmla="*/ 60858 h 1470347"/>
              <a:gd name="connsiteX2" fmla="*/ 601180 w 980075"/>
              <a:gd name="connsiteY2" fmla="*/ 60858 h 1470347"/>
              <a:gd name="connsiteX3" fmla="*/ 980075 w 980075"/>
              <a:gd name="connsiteY3" fmla="*/ 439753 h 1470347"/>
              <a:gd name="connsiteX4" fmla="*/ 980075 w 980075"/>
              <a:gd name="connsiteY4" fmla="*/ 1470347 h 1470347"/>
              <a:gd name="connsiteX5" fmla="*/ 5051 w 980075"/>
              <a:gd name="connsiteY5" fmla="*/ 1470347 h 1470347"/>
              <a:gd name="connsiteX6" fmla="*/ 0 w 980075"/>
              <a:gd name="connsiteY6" fmla="*/ 439753 h 1470347"/>
              <a:gd name="connsiteX0" fmla="*/ 0 w 980075"/>
              <a:gd name="connsiteY0" fmla="*/ 445215 h 1475809"/>
              <a:gd name="connsiteX1" fmla="*/ 378895 w 980075"/>
              <a:gd name="connsiteY1" fmla="*/ 66320 h 1475809"/>
              <a:gd name="connsiteX2" fmla="*/ 601180 w 980075"/>
              <a:gd name="connsiteY2" fmla="*/ 66320 h 1475809"/>
              <a:gd name="connsiteX3" fmla="*/ 980075 w 980075"/>
              <a:gd name="connsiteY3" fmla="*/ 445215 h 1475809"/>
              <a:gd name="connsiteX4" fmla="*/ 980075 w 980075"/>
              <a:gd name="connsiteY4" fmla="*/ 1475809 h 1475809"/>
              <a:gd name="connsiteX5" fmla="*/ 5051 w 980075"/>
              <a:gd name="connsiteY5" fmla="*/ 1475809 h 1475809"/>
              <a:gd name="connsiteX6" fmla="*/ 0 w 980075"/>
              <a:gd name="connsiteY6" fmla="*/ 445215 h 147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0075" h="1475809">
                <a:moveTo>
                  <a:pt x="0" y="445215"/>
                </a:moveTo>
                <a:lnTo>
                  <a:pt x="378895" y="66320"/>
                </a:lnTo>
                <a:cubicBezTo>
                  <a:pt x="458042" y="-24615"/>
                  <a:pt x="511929" y="-19563"/>
                  <a:pt x="601180" y="66320"/>
                </a:cubicBezTo>
                <a:lnTo>
                  <a:pt x="980075" y="445215"/>
                </a:lnTo>
                <a:lnTo>
                  <a:pt x="980075" y="1475809"/>
                </a:lnTo>
                <a:lnTo>
                  <a:pt x="5051" y="1475809"/>
                </a:lnTo>
                <a:cubicBezTo>
                  <a:pt x="3367" y="1132278"/>
                  <a:pt x="1684" y="788746"/>
                  <a:pt x="0" y="445215"/>
                </a:cubicBezTo>
                <a:close/>
              </a:path>
            </a:pathLst>
          </a:cu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72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 rot="16200000">
            <a:off x="4685940" y="3564781"/>
            <a:ext cx="925754" cy="92098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890876" y="3845456"/>
            <a:ext cx="51356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729865" y="3343734"/>
            <a:ext cx="51356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02765" y="3924452"/>
            <a:ext cx="51356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656358" y="4487896"/>
            <a:ext cx="513560" cy="40011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04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843207" y="3729895"/>
            <a:ext cx="51356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730537" y="2165316"/>
            <a:ext cx="51356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W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513683" y="3822866"/>
            <a:ext cx="51356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O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672687" y="5407884"/>
            <a:ext cx="513560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T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749284" y="488295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项目优势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946928" y="4877870"/>
            <a:ext cx="3085395" cy="1060027"/>
            <a:chOff x="6798184" y="1678126"/>
            <a:chExt cx="4176921" cy="1060027"/>
          </a:xfrm>
        </p:grpSpPr>
        <p:sp>
          <p:nvSpPr>
            <p:cNvPr id="26" name="矩形 25"/>
            <p:cNvSpPr/>
            <p:nvPr/>
          </p:nvSpPr>
          <p:spPr>
            <a:xfrm>
              <a:off x="6798184" y="1946526"/>
              <a:ext cx="4176921" cy="79162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BigCode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提供了对用户友善的 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UI 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界面，使用方便简单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798184" y="1678126"/>
              <a:ext cx="2716890" cy="400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189">
                <a:buClr>
                  <a:srgbClr val="151314"/>
                </a:buClr>
                <a:buSzPct val="25000"/>
              </a:pP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方便的 </a:t>
              </a:r>
              <a:r>
                <a:rPr lang="en-US" altLang="zh-CN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UI </a:t>
              </a: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界面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027243" y="4487896"/>
            <a:ext cx="3085395" cy="1880987"/>
            <a:chOff x="7132249" y="1194844"/>
            <a:chExt cx="4176921" cy="1880987"/>
          </a:xfrm>
        </p:grpSpPr>
        <p:sp>
          <p:nvSpPr>
            <p:cNvPr id="29" name="矩形 28"/>
            <p:cNvSpPr/>
            <p:nvPr/>
          </p:nvSpPr>
          <p:spPr>
            <a:xfrm>
              <a:off x="7132249" y="1506171"/>
              <a:ext cx="4176921" cy="15696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BigCode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将代码相似度，代码时  空复杂度，代码风格三个维度都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作为评判学生编程能力依据，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涵盖面向完整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9010423" y="1194844"/>
              <a:ext cx="2241973" cy="400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189">
                <a:buClr>
                  <a:srgbClr val="151314"/>
                </a:buClr>
                <a:buSzPct val="25000"/>
              </a:pP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多维度分析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14592" y="2048980"/>
            <a:ext cx="3085395" cy="1899616"/>
            <a:chOff x="6798184" y="1616570"/>
            <a:chExt cx="4176921" cy="1899616"/>
          </a:xfrm>
        </p:grpSpPr>
        <p:sp>
          <p:nvSpPr>
            <p:cNvPr id="32" name="矩形 31"/>
            <p:cNvSpPr/>
            <p:nvPr/>
          </p:nvSpPr>
          <p:spPr>
            <a:xfrm>
              <a:off x="6798184" y="1946526"/>
              <a:ext cx="4176921" cy="156966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BigCode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工具不仅面向软院学生，也可服务于其他学院学生的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python 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代码作业。仅需提供相关数据集。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798184" y="1616570"/>
              <a:ext cx="2241973" cy="400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189">
                <a:buClr>
                  <a:srgbClr val="151314"/>
                </a:buClr>
                <a:buSzPct val="25000"/>
              </a:pP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应用场景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306284" y="2163902"/>
            <a:ext cx="3085395" cy="1441732"/>
            <a:chOff x="7510008" y="1731492"/>
            <a:chExt cx="4176921" cy="1441732"/>
          </a:xfrm>
        </p:grpSpPr>
        <p:sp>
          <p:nvSpPr>
            <p:cNvPr id="35" name="矩形 34"/>
            <p:cNvSpPr/>
            <p:nvPr/>
          </p:nvSpPr>
          <p:spPr>
            <a:xfrm>
              <a:off x="7510008" y="2012265"/>
              <a:ext cx="4176921" cy="116095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BigCode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ea typeface="微软雅黑" panose="020B0503020204020204" pitchFamily="34" charset="-122"/>
                  <a:sym typeface="微软雅黑" panose="020B0503020204020204" pitchFamily="34" charset="-122"/>
                </a:rPr>
                <a:t>提供多面向编程能力指标，方便老师了解学生学习情况，提升学习效率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9010425" y="1731492"/>
              <a:ext cx="2576040" cy="40011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189">
                <a:buClr>
                  <a:srgbClr val="151314"/>
                </a:buClr>
                <a:buSzPct val="25000"/>
              </a:pPr>
              <a:r>
                <a:rPr lang="zh-CN" altLang="en-US" sz="20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方便老师教学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03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48148E-6 L 8.33333E-7 -0.18125 " pathEditMode="relative" rAng="0" ptsTypes="AA">
                                          <p:cBhvr>
                                            <p:cTn id="9" dur="1500" spd="-100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50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9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4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9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94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9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9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81" grpId="0"/>
          <p:bldP spid="82" grpId="0"/>
          <p:bldP spid="83" grpId="0"/>
          <p:bldP spid="84" grpId="0"/>
          <p:bldP spid="23" grpId="0" animBg="1"/>
          <p:bldP spid="23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4" presetClass="path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1.48148E-6 L 8.33333E-7 -0.18125 " pathEditMode="relative" rAng="0" ptsTypes="AA">
                                          <p:cBhvr>
                                            <p:cTn id="9" dur="1500" spd="-100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90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2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1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8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7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9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6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7" dur="1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  <p:bldP spid="63" grpId="0" animBg="1"/>
          <p:bldP spid="64" grpId="0"/>
          <p:bldP spid="65" grpId="0"/>
          <p:bldP spid="66" grpId="0"/>
          <p:bldP spid="67" grpId="0"/>
          <p:bldP spid="81" grpId="0"/>
          <p:bldP spid="82" grpId="0"/>
          <p:bldP spid="83" grpId="0"/>
          <p:bldP spid="84" grpId="0"/>
          <p:bldP spid="23" grpId="0" animBg="1"/>
          <p:bldP spid="23" grpId="1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05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心路历程</a:t>
            </a:r>
          </a:p>
        </p:txBody>
      </p:sp>
    </p:spTree>
    <p:extLst>
      <p:ext uri="{BB962C8B-B14F-4D97-AF65-F5344CB8AC3E}">
        <p14:creationId xmlns:p14="http://schemas.microsoft.com/office/powerpoint/2010/main" val="423804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70"/>
          <p:cNvSpPr txBox="1"/>
          <p:nvPr/>
        </p:nvSpPr>
        <p:spPr>
          <a:xfrm>
            <a:off x="6971678" y="2451388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林希澄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181250083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72"/>
          <p:cNvSpPr txBox="1"/>
          <p:nvPr/>
        </p:nvSpPr>
        <p:spPr>
          <a:xfrm>
            <a:off x="1743293" y="24290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诚实敬业</a:t>
            </a:r>
          </a:p>
        </p:txBody>
      </p:sp>
      <p:sp>
        <p:nvSpPr>
          <p:cNvPr id="7" name="TextBox 373"/>
          <p:cNvSpPr txBox="1"/>
          <p:nvPr/>
        </p:nvSpPr>
        <p:spPr>
          <a:xfrm>
            <a:off x="2829501" y="47197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追逐梦想</a:t>
            </a:r>
          </a:p>
        </p:txBody>
      </p:sp>
      <p:sp>
        <p:nvSpPr>
          <p:cNvPr id="8" name="TextBox 374"/>
          <p:cNvSpPr txBox="1"/>
          <p:nvPr/>
        </p:nvSpPr>
        <p:spPr>
          <a:xfrm>
            <a:off x="4957705" y="46728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敢想敢做</a:t>
            </a:r>
          </a:p>
        </p:txBody>
      </p:sp>
      <p:sp>
        <p:nvSpPr>
          <p:cNvPr id="9" name="TextBox 375"/>
          <p:cNvSpPr txBox="1"/>
          <p:nvPr/>
        </p:nvSpPr>
        <p:spPr>
          <a:xfrm>
            <a:off x="4463891" y="2883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卓越创新</a:t>
            </a:r>
          </a:p>
        </p:txBody>
      </p:sp>
      <p:sp>
        <p:nvSpPr>
          <p:cNvPr id="11" name="TextBox 376"/>
          <p:cNvSpPr txBox="1"/>
          <p:nvPr/>
        </p:nvSpPr>
        <p:spPr>
          <a:xfrm>
            <a:off x="1152443" y="41818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拼搏精神</a:t>
            </a:r>
          </a:p>
        </p:txBody>
      </p:sp>
      <p:sp>
        <p:nvSpPr>
          <p:cNvPr id="14" name="椭圆 13"/>
          <p:cNvSpPr/>
          <p:nvPr/>
        </p:nvSpPr>
        <p:spPr>
          <a:xfrm>
            <a:off x="2868315" y="2948895"/>
            <a:ext cx="1245622" cy="124562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15" r="-47763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71736" y="4377523"/>
            <a:ext cx="969388" cy="96938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117" r="-25117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79658" y="3350926"/>
            <a:ext cx="366369" cy="36636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02964" y="3202337"/>
            <a:ext cx="795559" cy="79555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744" r="-24744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96200" y="5353992"/>
            <a:ext cx="293036" cy="293036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4636225" y="3732860"/>
            <a:ext cx="350378" cy="35037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653112" y="2334049"/>
            <a:ext cx="366369" cy="366369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82020" y="5115804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74414" y="4476227"/>
            <a:ext cx="813848" cy="813848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5" r="-47285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56222" y="2345659"/>
            <a:ext cx="366369" cy="36636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820689" y="4374647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554232" y="3042388"/>
            <a:ext cx="446115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最初在设计代码相似度的功能点时，碰到非常多困难。查阅诸多数据后才慢慢有了思路。最复杂的部份还是在于分析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 AST </a:t>
            </a:r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语法树的部分，消磨了许多精力。所幸最后还是圆满的完成这个功能点，准确度也挺好的。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方正黑体简体" panose="02010601030101010101"/>
            </a:endParaRPr>
          </a:p>
          <a:p>
            <a:endParaRPr lang="zh-TW" altLang="zh-TW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后期我还搭建了网页，为的就是希望可以将项目展示的更加到位。使用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 React </a:t>
            </a:r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作为前端框架，倒是没有遇到太多困难。不过后端因为使用的是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 Flask </a:t>
            </a:r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框架，碰到一些跨域，设计后端接口等等开发上的问题，也花了时间去学习了解，也算是多多增广见识。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a typeface="方正黑体简体" panose="02010601030101010101"/>
            </a:endParaRPr>
          </a:p>
          <a:p>
            <a:endParaRPr lang="zh-TW" altLang="zh-TW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对于这个项目还是觉得挺有意义的，也感谢队友们的配合和合作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!</a:t>
            </a:r>
            <a:endParaRPr lang="zh-TW" altLang="zh-TW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36184" y="2345659"/>
            <a:ext cx="242748" cy="24274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615102" y="5567505"/>
            <a:ext cx="313268" cy="31326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结题感想</a:t>
            </a:r>
          </a:p>
        </p:txBody>
      </p:sp>
    </p:spTree>
    <p:extLst>
      <p:ext uri="{BB962C8B-B14F-4D97-AF65-F5344CB8AC3E}">
        <p14:creationId xmlns:p14="http://schemas.microsoft.com/office/powerpoint/2010/main" val="366467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4" grpId="0" animBg="1"/>
      <p:bldP spid="15" grpId="0" animBg="1"/>
      <p:bldP spid="16" grpId="0" animBg="1"/>
      <p:bldP spid="19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37" grpId="0" animBg="1"/>
      <p:bldP spid="40" grpId="0" animBg="1"/>
      <p:bldP spid="41" grpId="0" animBg="1"/>
      <p:bldP spid="4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70"/>
          <p:cNvSpPr txBox="1"/>
          <p:nvPr/>
        </p:nvSpPr>
        <p:spPr>
          <a:xfrm>
            <a:off x="6951800" y="2609650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薛人玮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181250168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72"/>
          <p:cNvSpPr txBox="1"/>
          <p:nvPr/>
        </p:nvSpPr>
        <p:spPr>
          <a:xfrm>
            <a:off x="1743293" y="24290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诚实敬业</a:t>
            </a:r>
          </a:p>
        </p:txBody>
      </p:sp>
      <p:sp>
        <p:nvSpPr>
          <p:cNvPr id="7" name="TextBox 373"/>
          <p:cNvSpPr txBox="1"/>
          <p:nvPr/>
        </p:nvSpPr>
        <p:spPr>
          <a:xfrm>
            <a:off x="2829501" y="47197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追逐梦想</a:t>
            </a:r>
          </a:p>
        </p:txBody>
      </p:sp>
      <p:sp>
        <p:nvSpPr>
          <p:cNvPr id="8" name="TextBox 374"/>
          <p:cNvSpPr txBox="1"/>
          <p:nvPr/>
        </p:nvSpPr>
        <p:spPr>
          <a:xfrm>
            <a:off x="4957705" y="46728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敢想敢做</a:t>
            </a:r>
          </a:p>
        </p:txBody>
      </p:sp>
      <p:sp>
        <p:nvSpPr>
          <p:cNvPr id="9" name="TextBox 375"/>
          <p:cNvSpPr txBox="1"/>
          <p:nvPr/>
        </p:nvSpPr>
        <p:spPr>
          <a:xfrm>
            <a:off x="4463891" y="2883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卓越创新</a:t>
            </a:r>
          </a:p>
        </p:txBody>
      </p:sp>
      <p:sp>
        <p:nvSpPr>
          <p:cNvPr id="11" name="TextBox 376"/>
          <p:cNvSpPr txBox="1"/>
          <p:nvPr/>
        </p:nvSpPr>
        <p:spPr>
          <a:xfrm>
            <a:off x="1152443" y="41818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拼搏精神</a:t>
            </a:r>
          </a:p>
        </p:txBody>
      </p:sp>
      <p:sp>
        <p:nvSpPr>
          <p:cNvPr id="14" name="椭圆 13"/>
          <p:cNvSpPr/>
          <p:nvPr/>
        </p:nvSpPr>
        <p:spPr>
          <a:xfrm>
            <a:off x="2868315" y="2948895"/>
            <a:ext cx="1245622" cy="124562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15" r="-47763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71736" y="4377523"/>
            <a:ext cx="969388" cy="96938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117" r="-25117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79658" y="3350926"/>
            <a:ext cx="366369" cy="36636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02964" y="3202337"/>
            <a:ext cx="795559" cy="79555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744" r="-24744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96200" y="5353992"/>
            <a:ext cx="293036" cy="293036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4636225" y="3732860"/>
            <a:ext cx="350378" cy="35037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653112" y="2334049"/>
            <a:ext cx="366369" cy="366369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82020" y="5115804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74414" y="4476227"/>
            <a:ext cx="813848" cy="813848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5" r="-47285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56222" y="2345659"/>
            <a:ext cx="366369" cy="36636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820689" y="4374647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678414" y="3009760"/>
            <a:ext cx="4122881" cy="4147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在设计代码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风格</a:t>
            </a:r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的功能点时，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没有</a:t>
            </a:r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碰到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什么</a:t>
            </a:r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困难。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但在处理数据的时候遇到了诸多困难。一是出现了一些超出我们预想的情况，如编程语言不是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Python3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等。二是在处理统计数据的时候，寻找不到合理的算法去评估各项指标与阈值。三是数据集较为庞大，编写时要时刻注意时空复杂度。在测试过程中，运行时间一直限制了工作的效率。同时也不止一次出现电脑运行内存被挤爆的情况。不过最后在队友的帮助下，也算是成功的完成了项目任务</a:t>
            </a:r>
            <a:endParaRPr lang="zh-TW" altLang="zh-TW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后期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由于对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Flask </a:t>
            </a:r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框架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的不熟悉</a:t>
            </a:r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，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在实现</a:t>
            </a:r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后端接口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是也遇到了</a:t>
            </a:r>
            <a:r>
              <a:rPr lang="zh-CN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问题，也花了时间去学习了解，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最后也算是成功完成任务。</a:t>
            </a:r>
            <a:endParaRPr lang="zh-TW" altLang="zh-TW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方正黑体简体" panose="02010601030101010101"/>
              </a:rPr>
              <a:t>在项目过程中，组员们积极沟通，互帮互助，确实大大增加了攻克问题的效率，增加了全组的热情。所以最后一定要感谢小组大家的共同努力，合作愉快！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36184" y="2345659"/>
            <a:ext cx="242748" cy="24274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615102" y="5567505"/>
            <a:ext cx="313268" cy="31326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结题感想</a:t>
            </a:r>
          </a:p>
        </p:txBody>
      </p:sp>
    </p:spTree>
    <p:extLst>
      <p:ext uri="{BB962C8B-B14F-4D97-AF65-F5344CB8AC3E}">
        <p14:creationId xmlns:p14="http://schemas.microsoft.com/office/powerpoint/2010/main" val="32732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4" grpId="0" animBg="1"/>
      <p:bldP spid="15" grpId="0" animBg="1"/>
      <p:bldP spid="16" grpId="0" animBg="1"/>
      <p:bldP spid="19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37" grpId="0" animBg="1"/>
      <p:bldP spid="40" grpId="0" animBg="1"/>
      <p:bldP spid="41" grpId="0" animBg="1"/>
      <p:bldP spid="4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70"/>
          <p:cNvSpPr txBox="1"/>
          <p:nvPr/>
        </p:nvSpPr>
        <p:spPr>
          <a:xfrm>
            <a:off x="6951800" y="2609650"/>
            <a:ext cx="2459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任一丁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181250119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372"/>
          <p:cNvSpPr txBox="1"/>
          <p:nvPr/>
        </p:nvSpPr>
        <p:spPr>
          <a:xfrm>
            <a:off x="1743293" y="24290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诚实敬业</a:t>
            </a:r>
          </a:p>
        </p:txBody>
      </p:sp>
      <p:sp>
        <p:nvSpPr>
          <p:cNvPr id="7" name="TextBox 373"/>
          <p:cNvSpPr txBox="1"/>
          <p:nvPr/>
        </p:nvSpPr>
        <p:spPr>
          <a:xfrm>
            <a:off x="2829501" y="47197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追逐梦想</a:t>
            </a:r>
          </a:p>
        </p:txBody>
      </p:sp>
      <p:sp>
        <p:nvSpPr>
          <p:cNvPr id="8" name="TextBox 374"/>
          <p:cNvSpPr txBox="1"/>
          <p:nvPr/>
        </p:nvSpPr>
        <p:spPr>
          <a:xfrm>
            <a:off x="4957705" y="46728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敢想敢做</a:t>
            </a:r>
          </a:p>
        </p:txBody>
      </p:sp>
      <p:sp>
        <p:nvSpPr>
          <p:cNvPr id="9" name="TextBox 375"/>
          <p:cNvSpPr txBox="1"/>
          <p:nvPr/>
        </p:nvSpPr>
        <p:spPr>
          <a:xfrm>
            <a:off x="4463891" y="288357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卓越创新</a:t>
            </a:r>
          </a:p>
        </p:txBody>
      </p:sp>
      <p:sp>
        <p:nvSpPr>
          <p:cNvPr id="11" name="TextBox 376"/>
          <p:cNvSpPr txBox="1"/>
          <p:nvPr/>
        </p:nvSpPr>
        <p:spPr>
          <a:xfrm>
            <a:off x="1152443" y="41818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拼搏精神</a:t>
            </a:r>
          </a:p>
        </p:txBody>
      </p:sp>
      <p:sp>
        <p:nvSpPr>
          <p:cNvPr id="14" name="椭圆 13"/>
          <p:cNvSpPr/>
          <p:nvPr/>
        </p:nvSpPr>
        <p:spPr>
          <a:xfrm>
            <a:off x="2868315" y="2948895"/>
            <a:ext cx="1245622" cy="1245622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15" r="-47763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771736" y="4377523"/>
            <a:ext cx="969388" cy="96938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117" r="-25117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979658" y="3350926"/>
            <a:ext cx="366369" cy="366369"/>
          </a:xfrm>
          <a:prstGeom prst="ellipse">
            <a:avLst/>
          </a:pr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302964" y="3202337"/>
            <a:ext cx="795559" cy="795559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744" r="-24744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96200" y="5353992"/>
            <a:ext cx="293036" cy="293036"/>
            <a:chOff x="304800" y="673100"/>
            <a:chExt cx="4000500" cy="4000500"/>
          </a:xfr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4636225" y="3732860"/>
            <a:ext cx="350378" cy="35037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653112" y="2334049"/>
            <a:ext cx="366369" cy="366369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82020" y="5115804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74414" y="4476227"/>
            <a:ext cx="813848" cy="813848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2715" r="-47285"/>
            </a:stretch>
          </a:blipFill>
          <a:ln w="57150"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56222" y="2345659"/>
            <a:ext cx="366369" cy="366369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820689" y="4374647"/>
            <a:ext cx="183185" cy="1831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670671" y="3323482"/>
            <a:ext cx="4122881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设计复杂度计算的过程中，经历过多次重构和抽象，反反复复消磨了很多时间。然而，最后进行人工评测的时候依然漏洞百出，靠着反反复复的测试最终才达到了预期效果。总的来说虽然辛苦，但也并非一事无成。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在此非常感谢活跃的队友给予的灵感和帮助，希望今后能将更多的开发工作做得更好。</a:t>
            </a:r>
          </a:p>
          <a:p>
            <a:pPr algn="just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36184" y="2345659"/>
            <a:ext cx="242748" cy="24274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615102" y="5567505"/>
            <a:ext cx="313268" cy="313268"/>
          </a:xfrm>
          <a:prstGeom prst="ellipse">
            <a:avLst/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结题感想</a:t>
            </a:r>
          </a:p>
        </p:txBody>
      </p:sp>
    </p:spTree>
    <p:extLst>
      <p:ext uri="{BB962C8B-B14F-4D97-AF65-F5344CB8AC3E}">
        <p14:creationId xmlns:p14="http://schemas.microsoft.com/office/powerpoint/2010/main" val="159470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5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4" grpId="0" animBg="1"/>
      <p:bldP spid="15" grpId="0" animBg="1"/>
      <p:bldP spid="16" grpId="0" animBg="1"/>
      <p:bldP spid="19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37" grpId="0" animBg="1"/>
      <p:bldP spid="40" grpId="0" animBg="1"/>
      <p:bldP spid="41" grpId="0" animBg="1"/>
      <p:bldP spid="4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弧形 22"/>
          <p:cNvSpPr/>
          <p:nvPr/>
        </p:nvSpPr>
        <p:spPr>
          <a:xfrm rot="10800000">
            <a:off x="985089" y="-3859307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4" name="弧形 23"/>
          <p:cNvSpPr/>
          <p:nvPr/>
        </p:nvSpPr>
        <p:spPr>
          <a:xfrm rot="10800000">
            <a:off x="-987274" y="-9506051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5" name="弧形 24"/>
          <p:cNvSpPr/>
          <p:nvPr/>
        </p:nvSpPr>
        <p:spPr>
          <a:xfrm rot="10800000">
            <a:off x="-987274" y="-4529101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6" name="弧形 25"/>
          <p:cNvSpPr/>
          <p:nvPr/>
        </p:nvSpPr>
        <p:spPr>
          <a:xfrm rot="10800000">
            <a:off x="-987274" y="-2741348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7" name="弧形 26"/>
          <p:cNvSpPr/>
          <p:nvPr/>
        </p:nvSpPr>
        <p:spPr>
          <a:xfrm rot="10800000">
            <a:off x="-987274" y="-1824497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8" name="弧形 27"/>
          <p:cNvSpPr/>
          <p:nvPr/>
        </p:nvSpPr>
        <p:spPr>
          <a:xfrm rot="10800000">
            <a:off x="-987274" y="-774551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9" name="弧形 28"/>
          <p:cNvSpPr/>
          <p:nvPr/>
        </p:nvSpPr>
        <p:spPr>
          <a:xfrm rot="10800000">
            <a:off x="-987274" y="172118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0" name="弧形 29"/>
          <p:cNvSpPr/>
          <p:nvPr/>
        </p:nvSpPr>
        <p:spPr>
          <a:xfrm rot="10800000">
            <a:off x="-987274" y="1065002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1" name="弧形 30"/>
          <p:cNvSpPr/>
          <p:nvPr/>
        </p:nvSpPr>
        <p:spPr>
          <a:xfrm rot="10800000">
            <a:off x="-987274" y="1818042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2" name="弧形 31"/>
          <p:cNvSpPr/>
          <p:nvPr/>
        </p:nvSpPr>
        <p:spPr>
          <a:xfrm rot="10800000">
            <a:off x="-987274" y="2445378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6" name="弧形 35"/>
          <p:cNvSpPr/>
          <p:nvPr/>
        </p:nvSpPr>
        <p:spPr>
          <a:xfrm rot="10800000">
            <a:off x="-987274" y="3442444"/>
            <a:ext cx="14154634" cy="1030607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7" name="弧形 36"/>
          <p:cNvSpPr/>
          <p:nvPr/>
        </p:nvSpPr>
        <p:spPr>
          <a:xfrm rot="10800000" flipV="1">
            <a:off x="-901213" y="4601844"/>
            <a:ext cx="14154634" cy="90607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9" name="弧形 38"/>
          <p:cNvSpPr/>
          <p:nvPr/>
        </p:nvSpPr>
        <p:spPr>
          <a:xfrm rot="10800000" flipV="1">
            <a:off x="-901213" y="4682441"/>
            <a:ext cx="14154634" cy="2185043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0" name="弧形 39"/>
          <p:cNvSpPr/>
          <p:nvPr/>
        </p:nvSpPr>
        <p:spPr>
          <a:xfrm rot="10800000" flipV="1">
            <a:off x="-901213" y="4747685"/>
            <a:ext cx="14154634" cy="4148889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023447" y="2666769"/>
            <a:ext cx="6141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演示完毕  谢谢观看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4103095" y="1918095"/>
            <a:ext cx="39821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spc="-150" dirty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兰亭细黑_GBK" panose="02000000000000000000" pitchFamily="2" charset="-122"/>
                <a:ea typeface="方正兰亭细黑_GBK" panose="02000000000000000000" pitchFamily="2" charset="-122"/>
              </a:rPr>
              <a:t>THANK YOU</a:t>
            </a:r>
            <a:endParaRPr lang="zh-CN" altLang="en-US" sz="4400" spc="-15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方正兰亭细黑_GBK" panose="02000000000000000000" pitchFamily="2" charset="-122"/>
              <a:ea typeface="方正兰亭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17416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1" presetClass="entr" presetSubtype="0" fill="hold" grpId="0" nodeType="withEffect">
                                  <p:stCondLst>
                                    <p:cond delay="2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9" grpId="0" animBg="1"/>
      <p:bldP spid="40" grpId="0" animBg="1"/>
      <p:bldP spid="41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弧形 3"/>
          <p:cNvSpPr/>
          <p:nvPr/>
        </p:nvSpPr>
        <p:spPr>
          <a:xfrm rot="10800000">
            <a:off x="-987274" y="-11984560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7007610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5219857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4303006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3253060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2306391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-1413507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-660467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-33131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638295"/>
            <a:ext cx="14154634" cy="1247962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128895" y="1540045"/>
            <a:ext cx="1921610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CONTENTS</a:t>
            </a:r>
            <a:endParaRPr lang="zh-CN" altLang="en-US" sz="2000" dirty="0"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75228" y="761521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目录</a:t>
            </a:r>
          </a:p>
        </p:txBody>
      </p:sp>
      <p:sp>
        <p:nvSpPr>
          <p:cNvPr id="24" name="椭圆 23"/>
          <p:cNvSpPr/>
          <p:nvPr/>
        </p:nvSpPr>
        <p:spPr>
          <a:xfrm>
            <a:off x="2063127" y="2508137"/>
            <a:ext cx="706848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01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150439" y="2578115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dirty="0"/>
              <a:t>项目架构介绍</a:t>
            </a:r>
            <a:endParaRPr lang="zh-TW" altLang="zh-TW" dirty="0"/>
          </a:p>
        </p:txBody>
      </p:sp>
      <p:sp>
        <p:nvSpPr>
          <p:cNvPr id="27" name="椭圆 26"/>
          <p:cNvSpPr/>
          <p:nvPr/>
        </p:nvSpPr>
        <p:spPr>
          <a:xfrm>
            <a:off x="6689022" y="2466062"/>
            <a:ext cx="706848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02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7776334" y="2529507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岗位工作概述</a:t>
            </a:r>
          </a:p>
        </p:txBody>
      </p:sp>
      <p:sp>
        <p:nvSpPr>
          <p:cNvPr id="30" name="椭圆 29"/>
          <p:cNvSpPr/>
          <p:nvPr/>
        </p:nvSpPr>
        <p:spPr>
          <a:xfrm>
            <a:off x="643880" y="4260117"/>
            <a:ext cx="628329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03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588659" y="4444273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项目不足之处</a:t>
            </a:r>
          </a:p>
        </p:txBody>
      </p:sp>
      <p:sp>
        <p:nvSpPr>
          <p:cNvPr id="33" name="椭圆 32"/>
          <p:cNvSpPr/>
          <p:nvPr/>
        </p:nvSpPr>
        <p:spPr>
          <a:xfrm>
            <a:off x="8601810" y="4375447"/>
            <a:ext cx="706848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05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9601584" y="4526622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心路历程</a:t>
            </a:r>
          </a:p>
        </p:txBody>
      </p:sp>
      <p:sp>
        <p:nvSpPr>
          <p:cNvPr id="36" name="椭圆 29"/>
          <p:cNvSpPr/>
          <p:nvPr/>
        </p:nvSpPr>
        <p:spPr>
          <a:xfrm>
            <a:off x="4622845" y="4427372"/>
            <a:ext cx="628329" cy="70684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方正黑体简体" panose="02010601030101010101" pitchFamily="2" charset="-122"/>
                <a:ea typeface="方正黑体简体" panose="02010601030101010101" pitchFamily="2" charset="-122"/>
              </a:rPr>
              <a:t>04</a:t>
            </a:r>
            <a:endParaRPr lang="zh-CN" altLang="en-US" sz="28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方正黑体简体" panose="02010601030101010101" pitchFamily="2" charset="-122"/>
              <a:ea typeface="方正黑体简体" panose="02010601030101010101" pitchFamily="2" charset="-122"/>
            </a:endParaRPr>
          </a:p>
        </p:txBody>
      </p:sp>
      <p:sp>
        <p:nvSpPr>
          <p:cNvPr id="38" name="圆角矩形 30"/>
          <p:cNvSpPr/>
          <p:nvPr/>
        </p:nvSpPr>
        <p:spPr>
          <a:xfrm>
            <a:off x="5544100" y="4524232"/>
            <a:ext cx="2232234" cy="43795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项目优势</a:t>
            </a:r>
          </a:p>
        </p:txBody>
      </p:sp>
    </p:spTree>
    <p:extLst>
      <p:ext uri="{BB962C8B-B14F-4D97-AF65-F5344CB8AC3E}">
        <p14:creationId xmlns:p14="http://schemas.microsoft.com/office/powerpoint/2010/main" val="3132398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3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8.33333E-7 1.85185E-6 L 0.10052 1.85185E-6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26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3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4.44444E-6 L 0.10274 4.44444E-6 " pathEditMode="relative" rAng="0" ptsTypes="AA">
                                      <p:cBhvr>
                                        <p:cTn id="77" dur="10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45833E-6 1.85185E-6 L 0.09987 1.85185E-6 " pathEditMode="relative" rAng="0" ptsTypes="AA">
                                      <p:cBhvr>
                                        <p:cTn id="79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7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45833E-6 4.44444E-6 L 0.10755 4.44444E-6 " pathEditMode="relative" rAng="0" ptsTypes="AA">
                                      <p:cBhvr>
                                        <p:cTn id="81" dur="1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2" presetClass="entr" presetSubtype="1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3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4.44444E-6 L 0.10274 4.44444E-6 " pathEditMode="relative" rAng="0" ptsTypes="AA">
                                      <p:cBhvr>
                                        <p:cTn id="90" dur="1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3" grpId="0"/>
      <p:bldP spid="24" grpId="0" animBg="1"/>
      <p:bldP spid="25" grpId="0" animBg="1"/>
      <p:bldP spid="25" grpId="1" animBg="1"/>
      <p:bldP spid="27" grpId="0" animBg="1"/>
      <p:bldP spid="28" grpId="0" animBg="1"/>
      <p:bldP spid="28" grpId="1" animBg="1"/>
      <p:bldP spid="30" grpId="0" animBg="1"/>
      <p:bldP spid="31" grpId="0" animBg="1"/>
      <p:bldP spid="31" grpId="1" animBg="1"/>
      <p:bldP spid="33" grpId="0" animBg="1"/>
      <p:bldP spid="34" grpId="0" animBg="1"/>
      <p:bldP spid="34" grpId="1" animBg="1"/>
      <p:bldP spid="36" grpId="0" animBg="1"/>
      <p:bldP spid="38" grpId="0" animBg="1"/>
      <p:bldP spid="3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01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sz="3200" dirty="0"/>
              <a:t>项目架构介绍</a:t>
            </a:r>
            <a:endParaRPr lang="zh-TW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0440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任意多边形 46"/>
          <p:cNvSpPr/>
          <p:nvPr/>
        </p:nvSpPr>
        <p:spPr>
          <a:xfrm>
            <a:off x="1373818" y="2233920"/>
            <a:ext cx="4143023" cy="3428999"/>
          </a:xfrm>
          <a:custGeom>
            <a:avLst/>
            <a:gdLst>
              <a:gd name="connsiteX0" fmla="*/ 206254 w 4143023"/>
              <a:gd name="connsiteY0" fmla="*/ 0 h 3428999"/>
              <a:gd name="connsiteX1" fmla="*/ 4143023 w 4143023"/>
              <a:gd name="connsiteY1" fmla="*/ 0 h 3428999"/>
              <a:gd name="connsiteX2" fmla="*/ 4143023 w 4143023"/>
              <a:gd name="connsiteY2" fmla="*/ 3428999 h 3428999"/>
              <a:gd name="connsiteX3" fmla="*/ 206254 w 4143023"/>
              <a:gd name="connsiteY3" fmla="*/ 3428999 h 3428999"/>
              <a:gd name="connsiteX4" fmla="*/ 0 w 4143023"/>
              <a:gd name="connsiteY4" fmla="*/ 3222745 h 3428999"/>
              <a:gd name="connsiteX5" fmla="*/ 0 w 4143023"/>
              <a:gd name="connsiteY5" fmla="*/ 206254 h 3428999"/>
              <a:gd name="connsiteX6" fmla="*/ 206254 w 4143023"/>
              <a:gd name="connsiteY6" fmla="*/ 0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3023" h="3428999">
                <a:moveTo>
                  <a:pt x="206254" y="0"/>
                </a:moveTo>
                <a:lnTo>
                  <a:pt x="4143023" y="0"/>
                </a:lnTo>
                <a:lnTo>
                  <a:pt x="4143023" y="3428999"/>
                </a:lnTo>
                <a:lnTo>
                  <a:pt x="206254" y="3428999"/>
                </a:lnTo>
                <a:cubicBezTo>
                  <a:pt x="92343" y="3428999"/>
                  <a:pt x="0" y="3336656"/>
                  <a:pt x="0" y="3222745"/>
                </a:cubicBezTo>
                <a:lnTo>
                  <a:pt x="0" y="206254"/>
                </a:lnTo>
                <a:cubicBezTo>
                  <a:pt x="0" y="92343"/>
                  <a:pt x="92343" y="0"/>
                  <a:pt x="206254" y="0"/>
                </a:cubicBezTo>
                <a:close/>
              </a:path>
            </a:pathLst>
          </a:cu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2700000" scaled="0"/>
          </a:gra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3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624859" y="3019377"/>
            <a:ext cx="3640943" cy="251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TW" sz="1600" dirty="0">
                <a:solidFill>
                  <a:srgbClr val="E2E2E2"/>
                </a:solidFill>
                <a:ea typeface="方正黑体简体" panose="02010601030101010101"/>
              </a:rPr>
              <a:t>项目架构主要分为三大</a:t>
            </a:r>
            <a:r>
              <a:rPr lang="zh-CN" altLang="en-US" sz="1600" dirty="0">
                <a:solidFill>
                  <a:srgbClr val="E2E2E2"/>
                </a:solidFill>
                <a:ea typeface="方正黑体简体" panose="02010601030101010101"/>
              </a:rPr>
              <a:t>模块</a:t>
            </a:r>
            <a:r>
              <a:rPr lang="zh-CN" altLang="zh-TW" sz="1600" dirty="0">
                <a:solidFill>
                  <a:srgbClr val="E2E2E2"/>
                </a:solidFill>
                <a:ea typeface="方正黑体简体" panose="02010601030101010101"/>
              </a:rPr>
              <a:t>的服务功能。分别为代码相似度比较，代码时空复杂度判别，以及代码风格评分。藉由三个指标，并以</a:t>
            </a:r>
            <a:r>
              <a:rPr lang="en-US" altLang="zh-TW" sz="1600" dirty="0">
                <a:solidFill>
                  <a:srgbClr val="E2E2E2"/>
                </a:solidFill>
                <a:ea typeface="方正黑体简体" panose="02010601030101010101"/>
              </a:rPr>
              <a:t> python </a:t>
            </a:r>
            <a:r>
              <a:rPr lang="zh-CN" altLang="zh-TW" sz="1600" dirty="0">
                <a:solidFill>
                  <a:srgbClr val="E2E2E2"/>
                </a:solidFill>
                <a:ea typeface="方正黑体简体" panose="02010601030101010101"/>
              </a:rPr>
              <a:t>练习题数据做为数据集，对软院学生的编程能力进行评价。</a:t>
            </a:r>
            <a:r>
              <a:rPr lang="zh-CN" altLang="en-US" sz="1600" dirty="0">
                <a:solidFill>
                  <a:srgbClr val="E2E2E2"/>
                </a:solidFill>
                <a:ea typeface="方正黑体简体" panose="02010601030101010101"/>
              </a:rPr>
              <a:t>最终以 </a:t>
            </a:r>
            <a:r>
              <a:rPr lang="en-US" altLang="zh-CN" sz="1600" dirty="0">
                <a:solidFill>
                  <a:srgbClr val="E2E2E2"/>
                </a:solidFill>
                <a:ea typeface="方正黑体简体" panose="02010601030101010101"/>
              </a:rPr>
              <a:t>WEB </a:t>
            </a:r>
            <a:r>
              <a:rPr lang="zh-CN" altLang="en-US" sz="1600" dirty="0">
                <a:solidFill>
                  <a:srgbClr val="E2E2E2"/>
                </a:solidFill>
                <a:ea typeface="方正黑体简体" panose="02010601030101010101"/>
              </a:rPr>
              <a:t>呈现，提升用户体验。</a:t>
            </a:r>
            <a:endParaRPr lang="zh-TW" altLang="zh-TW" sz="1600" dirty="0">
              <a:solidFill>
                <a:srgbClr val="E2E2E2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624859" y="2462018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项目架构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906681" y="1751236"/>
            <a:ext cx="683040" cy="693874"/>
            <a:chOff x="5898887" y="2384703"/>
            <a:chExt cx="683040" cy="693874"/>
          </a:xfrm>
        </p:grpSpPr>
        <p:sp>
          <p:nvSpPr>
            <p:cNvPr id="54" name="椭圆 53"/>
            <p:cNvSpPr/>
            <p:nvPr/>
          </p:nvSpPr>
          <p:spPr>
            <a:xfrm>
              <a:off x="5898887" y="2384703"/>
              <a:ext cx="683040" cy="693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 t="-100000" r="-100000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73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6"/>
            <p:cNvSpPr>
              <a:spLocks noEditPoints="1"/>
            </p:cNvSpPr>
            <p:nvPr/>
          </p:nvSpPr>
          <p:spPr bwMode="auto">
            <a:xfrm>
              <a:off x="6062906" y="2556532"/>
              <a:ext cx="409754" cy="297138"/>
            </a:xfrm>
            <a:custGeom>
              <a:avLst/>
              <a:gdLst>
                <a:gd name="T0" fmla="*/ 107 w 165"/>
                <a:gd name="T1" fmla="*/ 104 h 104"/>
                <a:gd name="T2" fmla="*/ 124 w 165"/>
                <a:gd name="T3" fmla="*/ 104 h 104"/>
                <a:gd name="T4" fmla="*/ 124 w 165"/>
                <a:gd name="T5" fmla="*/ 45 h 104"/>
                <a:gd name="T6" fmla="*/ 107 w 165"/>
                <a:gd name="T7" fmla="*/ 61 h 104"/>
                <a:gd name="T8" fmla="*/ 107 w 165"/>
                <a:gd name="T9" fmla="*/ 104 h 104"/>
                <a:gd name="T10" fmla="*/ 132 w 165"/>
                <a:gd name="T11" fmla="*/ 104 h 104"/>
                <a:gd name="T12" fmla="*/ 149 w 165"/>
                <a:gd name="T13" fmla="*/ 104 h 104"/>
                <a:gd name="T14" fmla="*/ 149 w 165"/>
                <a:gd name="T15" fmla="*/ 22 h 104"/>
                <a:gd name="T16" fmla="*/ 132 w 165"/>
                <a:gd name="T17" fmla="*/ 38 h 104"/>
                <a:gd name="T18" fmla="*/ 132 w 165"/>
                <a:gd name="T19" fmla="*/ 104 h 104"/>
                <a:gd name="T20" fmla="*/ 161 w 165"/>
                <a:gd name="T21" fmla="*/ 0 h 104"/>
                <a:gd name="T22" fmla="*/ 164 w 165"/>
                <a:gd name="T23" fmla="*/ 4 h 104"/>
                <a:gd name="T24" fmla="*/ 164 w 165"/>
                <a:gd name="T25" fmla="*/ 5 h 104"/>
                <a:gd name="T26" fmla="*/ 161 w 165"/>
                <a:gd name="T27" fmla="*/ 15 h 104"/>
                <a:gd name="T28" fmla="*/ 161 w 165"/>
                <a:gd name="T29" fmla="*/ 16 h 104"/>
                <a:gd name="T30" fmla="*/ 156 w 165"/>
                <a:gd name="T31" fmla="*/ 17 h 104"/>
                <a:gd name="T32" fmla="*/ 155 w 165"/>
                <a:gd name="T33" fmla="*/ 17 h 104"/>
                <a:gd name="T34" fmla="*/ 153 w 165"/>
                <a:gd name="T35" fmla="*/ 14 h 104"/>
                <a:gd name="T36" fmla="*/ 103 w 165"/>
                <a:gd name="T37" fmla="*/ 61 h 104"/>
                <a:gd name="T38" fmla="*/ 87 w 165"/>
                <a:gd name="T39" fmla="*/ 44 h 104"/>
                <a:gd name="T40" fmla="*/ 74 w 165"/>
                <a:gd name="T41" fmla="*/ 30 h 104"/>
                <a:gd name="T42" fmla="*/ 3 w 165"/>
                <a:gd name="T43" fmla="*/ 96 h 104"/>
                <a:gd name="T44" fmla="*/ 0 w 165"/>
                <a:gd name="T45" fmla="*/ 93 h 104"/>
                <a:gd name="T46" fmla="*/ 74 w 165"/>
                <a:gd name="T47" fmla="*/ 24 h 104"/>
                <a:gd name="T48" fmla="*/ 87 w 165"/>
                <a:gd name="T49" fmla="*/ 37 h 104"/>
                <a:gd name="T50" fmla="*/ 103 w 165"/>
                <a:gd name="T51" fmla="*/ 55 h 104"/>
                <a:gd name="T52" fmla="*/ 150 w 165"/>
                <a:gd name="T53" fmla="*/ 11 h 104"/>
                <a:gd name="T54" fmla="*/ 148 w 165"/>
                <a:gd name="T55" fmla="*/ 9 h 104"/>
                <a:gd name="T56" fmla="*/ 147 w 165"/>
                <a:gd name="T57" fmla="*/ 8 h 104"/>
                <a:gd name="T58" fmla="*/ 149 w 165"/>
                <a:gd name="T59" fmla="*/ 3 h 104"/>
                <a:gd name="T60" fmla="*/ 150 w 165"/>
                <a:gd name="T61" fmla="*/ 3 h 104"/>
                <a:gd name="T62" fmla="*/ 160 w 165"/>
                <a:gd name="T63" fmla="*/ 1 h 104"/>
                <a:gd name="T64" fmla="*/ 161 w 165"/>
                <a:gd name="T65" fmla="*/ 0 h 104"/>
                <a:gd name="T66" fmla="*/ 7 w 165"/>
                <a:gd name="T67" fmla="*/ 104 h 104"/>
                <a:gd name="T68" fmla="*/ 24 w 165"/>
                <a:gd name="T69" fmla="*/ 104 h 104"/>
                <a:gd name="T70" fmla="*/ 24 w 165"/>
                <a:gd name="T71" fmla="*/ 81 h 104"/>
                <a:gd name="T72" fmla="*/ 7 w 165"/>
                <a:gd name="T73" fmla="*/ 97 h 104"/>
                <a:gd name="T74" fmla="*/ 7 w 165"/>
                <a:gd name="T75" fmla="*/ 104 h 104"/>
                <a:gd name="T76" fmla="*/ 32 w 165"/>
                <a:gd name="T77" fmla="*/ 104 h 104"/>
                <a:gd name="T78" fmla="*/ 49 w 165"/>
                <a:gd name="T79" fmla="*/ 104 h 104"/>
                <a:gd name="T80" fmla="*/ 49 w 165"/>
                <a:gd name="T81" fmla="*/ 58 h 104"/>
                <a:gd name="T82" fmla="*/ 32 w 165"/>
                <a:gd name="T83" fmla="*/ 74 h 104"/>
                <a:gd name="T84" fmla="*/ 32 w 165"/>
                <a:gd name="T85" fmla="*/ 104 h 104"/>
                <a:gd name="T86" fmla="*/ 57 w 165"/>
                <a:gd name="T87" fmla="*/ 50 h 104"/>
                <a:gd name="T88" fmla="*/ 57 w 165"/>
                <a:gd name="T89" fmla="*/ 104 h 104"/>
                <a:gd name="T90" fmla="*/ 74 w 165"/>
                <a:gd name="T91" fmla="*/ 104 h 104"/>
                <a:gd name="T92" fmla="*/ 74 w 165"/>
                <a:gd name="T93" fmla="*/ 34 h 104"/>
                <a:gd name="T94" fmla="*/ 74 w 165"/>
                <a:gd name="T95" fmla="*/ 34 h 104"/>
                <a:gd name="T96" fmla="*/ 57 w 165"/>
                <a:gd name="T97" fmla="*/ 50 h 104"/>
                <a:gd name="T98" fmla="*/ 82 w 165"/>
                <a:gd name="T99" fmla="*/ 43 h 104"/>
                <a:gd name="T100" fmla="*/ 82 w 165"/>
                <a:gd name="T101" fmla="*/ 104 h 104"/>
                <a:gd name="T102" fmla="*/ 87 w 165"/>
                <a:gd name="T103" fmla="*/ 104 h 104"/>
                <a:gd name="T104" fmla="*/ 99 w 165"/>
                <a:gd name="T105" fmla="*/ 104 h 104"/>
                <a:gd name="T106" fmla="*/ 99 w 165"/>
                <a:gd name="T107" fmla="*/ 61 h 104"/>
                <a:gd name="T108" fmla="*/ 87 w 165"/>
                <a:gd name="T109" fmla="*/ 48 h 104"/>
                <a:gd name="T110" fmla="*/ 82 w 165"/>
                <a:gd name="T111" fmla="*/ 4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65" h="104">
                  <a:moveTo>
                    <a:pt x="107" y="104"/>
                  </a:moveTo>
                  <a:cubicBezTo>
                    <a:pt x="124" y="104"/>
                    <a:pt x="124" y="104"/>
                    <a:pt x="124" y="104"/>
                  </a:cubicBezTo>
                  <a:cubicBezTo>
                    <a:pt x="124" y="45"/>
                    <a:pt x="124" y="45"/>
                    <a:pt x="124" y="45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104"/>
                    <a:pt x="107" y="104"/>
                    <a:pt x="107" y="104"/>
                  </a:cubicBezTo>
                  <a:close/>
                  <a:moveTo>
                    <a:pt x="132" y="104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2" y="104"/>
                    <a:pt x="132" y="104"/>
                    <a:pt x="132" y="104"/>
                  </a:cubicBezTo>
                  <a:close/>
                  <a:moveTo>
                    <a:pt x="161" y="0"/>
                  </a:moveTo>
                  <a:cubicBezTo>
                    <a:pt x="164" y="0"/>
                    <a:pt x="165" y="2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63" y="8"/>
                    <a:pt x="162" y="12"/>
                    <a:pt x="161" y="15"/>
                  </a:cubicBezTo>
                  <a:cubicBezTo>
                    <a:pt x="161" y="16"/>
                    <a:pt x="161" y="16"/>
                    <a:pt x="161" y="16"/>
                  </a:cubicBezTo>
                  <a:cubicBezTo>
                    <a:pt x="160" y="19"/>
                    <a:pt x="158" y="19"/>
                    <a:pt x="156" y="17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4" y="16"/>
                    <a:pt x="154" y="15"/>
                    <a:pt x="153" y="14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87" y="44"/>
                    <a:pt x="87" y="44"/>
                    <a:pt x="87" y="44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7" y="37"/>
                    <a:pt x="87" y="37"/>
                    <a:pt x="87" y="37"/>
                  </a:cubicBezTo>
                  <a:cubicBezTo>
                    <a:pt x="103" y="55"/>
                    <a:pt x="103" y="55"/>
                    <a:pt x="103" y="55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0"/>
                    <a:pt x="148" y="9"/>
                    <a:pt x="148" y="9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45" y="6"/>
                    <a:pt x="146" y="4"/>
                    <a:pt x="149" y="3"/>
                  </a:cubicBezTo>
                  <a:cubicBezTo>
                    <a:pt x="150" y="3"/>
                    <a:pt x="150" y="3"/>
                    <a:pt x="150" y="3"/>
                  </a:cubicBezTo>
                  <a:cubicBezTo>
                    <a:pt x="152" y="2"/>
                    <a:pt x="157" y="1"/>
                    <a:pt x="160" y="1"/>
                  </a:cubicBezTo>
                  <a:cubicBezTo>
                    <a:pt x="161" y="0"/>
                    <a:pt x="161" y="0"/>
                    <a:pt x="161" y="0"/>
                  </a:cubicBezTo>
                  <a:close/>
                  <a:moveTo>
                    <a:pt x="7" y="104"/>
                  </a:moveTo>
                  <a:cubicBezTo>
                    <a:pt x="24" y="104"/>
                    <a:pt x="24" y="104"/>
                    <a:pt x="24" y="104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7" y="104"/>
                    <a:pt x="7" y="104"/>
                    <a:pt x="7" y="104"/>
                  </a:cubicBezTo>
                  <a:close/>
                  <a:moveTo>
                    <a:pt x="32" y="104"/>
                  </a:moveTo>
                  <a:cubicBezTo>
                    <a:pt x="49" y="104"/>
                    <a:pt x="49" y="104"/>
                    <a:pt x="49" y="104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2" y="104"/>
                    <a:pt x="32" y="104"/>
                    <a:pt x="32" y="104"/>
                  </a:cubicBezTo>
                  <a:close/>
                  <a:moveTo>
                    <a:pt x="57" y="50"/>
                  </a:moveTo>
                  <a:cubicBezTo>
                    <a:pt x="57" y="104"/>
                    <a:pt x="57" y="104"/>
                    <a:pt x="57" y="10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74" y="34"/>
                    <a:pt x="74" y="34"/>
                    <a:pt x="74" y="34"/>
                  </a:cubicBezTo>
                  <a:cubicBezTo>
                    <a:pt x="57" y="50"/>
                    <a:pt x="57" y="50"/>
                    <a:pt x="57" y="50"/>
                  </a:cubicBezTo>
                  <a:close/>
                  <a:moveTo>
                    <a:pt x="82" y="43"/>
                  </a:moveTo>
                  <a:cubicBezTo>
                    <a:pt x="82" y="104"/>
                    <a:pt x="82" y="104"/>
                    <a:pt x="82" y="104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87" y="48"/>
                    <a:pt x="87" y="48"/>
                    <a:pt x="87" y="48"/>
                  </a:cubicBezTo>
                  <a:lnTo>
                    <a:pt x="82" y="43"/>
                  </a:ln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90516" tIns="45259" rIns="90516" bIns="45259" numCol="1" anchor="t" anchorCtr="0" compatLnSpc="1"/>
            <a:lstStyle/>
            <a:p>
              <a:endParaRPr lang="zh-CN" altLang="en-US" sz="1933" dirty="0">
                <a:solidFill>
                  <a:srgbClr val="DA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06681" y="2850013"/>
            <a:ext cx="683040" cy="693874"/>
            <a:chOff x="5898888" y="3719988"/>
            <a:chExt cx="683040" cy="693874"/>
          </a:xfrm>
        </p:grpSpPr>
        <p:sp>
          <p:nvSpPr>
            <p:cNvPr id="67" name="椭圆 66"/>
            <p:cNvSpPr/>
            <p:nvPr/>
          </p:nvSpPr>
          <p:spPr>
            <a:xfrm>
              <a:off x="5898888" y="3719988"/>
              <a:ext cx="683040" cy="693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 t="-100000" r="-100000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73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6063138" y="3835920"/>
              <a:ext cx="406028" cy="458322"/>
            </a:xfrm>
            <a:custGeom>
              <a:avLst/>
              <a:gdLst>
                <a:gd name="T0" fmla="*/ 40 w 46"/>
                <a:gd name="T1" fmla="*/ 28 h 51"/>
                <a:gd name="T2" fmla="*/ 35 w 46"/>
                <a:gd name="T3" fmla="*/ 41 h 51"/>
                <a:gd name="T4" fmla="*/ 34 w 46"/>
                <a:gd name="T5" fmla="*/ 34 h 51"/>
                <a:gd name="T6" fmla="*/ 29 w 46"/>
                <a:gd name="T7" fmla="*/ 30 h 51"/>
                <a:gd name="T8" fmla="*/ 29 w 46"/>
                <a:gd name="T9" fmla="*/ 30 h 51"/>
                <a:gd name="T10" fmla="*/ 27 w 46"/>
                <a:gd name="T11" fmla="*/ 30 h 51"/>
                <a:gd name="T12" fmla="*/ 25 w 46"/>
                <a:gd name="T13" fmla="*/ 35 h 51"/>
                <a:gd name="T14" fmla="*/ 24 w 46"/>
                <a:gd name="T15" fmla="*/ 38 h 51"/>
                <a:gd name="T16" fmla="*/ 24 w 46"/>
                <a:gd name="T17" fmla="*/ 32 h 51"/>
                <a:gd name="T18" fmla="*/ 24 w 46"/>
                <a:gd name="T19" fmla="*/ 31 h 51"/>
                <a:gd name="T20" fmla="*/ 23 w 46"/>
                <a:gd name="T21" fmla="*/ 30 h 51"/>
                <a:gd name="T22" fmla="*/ 22 w 46"/>
                <a:gd name="T23" fmla="*/ 31 h 51"/>
                <a:gd name="T24" fmla="*/ 22 w 46"/>
                <a:gd name="T25" fmla="*/ 32 h 51"/>
                <a:gd name="T26" fmla="*/ 21 w 46"/>
                <a:gd name="T27" fmla="*/ 38 h 51"/>
                <a:gd name="T28" fmla="*/ 20 w 46"/>
                <a:gd name="T29" fmla="*/ 35 h 51"/>
                <a:gd name="T30" fmla="*/ 19 w 46"/>
                <a:gd name="T31" fmla="*/ 30 h 51"/>
                <a:gd name="T32" fmla="*/ 15 w 46"/>
                <a:gd name="T33" fmla="*/ 30 h 51"/>
                <a:gd name="T34" fmla="*/ 15 w 46"/>
                <a:gd name="T35" fmla="*/ 30 h 51"/>
                <a:gd name="T36" fmla="*/ 11 w 46"/>
                <a:gd name="T37" fmla="*/ 34 h 51"/>
                <a:gd name="T38" fmla="*/ 10 w 46"/>
                <a:gd name="T39" fmla="*/ 41 h 51"/>
                <a:gd name="T40" fmla="*/ 5 w 46"/>
                <a:gd name="T41" fmla="*/ 28 h 51"/>
                <a:gd name="T42" fmla="*/ 23 w 46"/>
                <a:gd name="T43" fmla="*/ 11 h 51"/>
                <a:gd name="T44" fmla="*/ 23 w 46"/>
                <a:gd name="T45" fmla="*/ 14 h 51"/>
                <a:gd name="T46" fmla="*/ 25 w 46"/>
                <a:gd name="T47" fmla="*/ 15 h 51"/>
                <a:gd name="T48" fmla="*/ 28 w 46"/>
                <a:gd name="T49" fmla="*/ 13 h 51"/>
                <a:gd name="T50" fmla="*/ 32 w 46"/>
                <a:gd name="T51" fmla="*/ 11 h 51"/>
                <a:gd name="T52" fmla="*/ 34 w 46"/>
                <a:gd name="T53" fmla="*/ 9 h 51"/>
                <a:gd name="T54" fmla="*/ 34 w 46"/>
                <a:gd name="T55" fmla="*/ 7 h 51"/>
                <a:gd name="T56" fmla="*/ 32 w 46"/>
                <a:gd name="T57" fmla="*/ 5 h 51"/>
                <a:gd name="T58" fmla="*/ 28 w 46"/>
                <a:gd name="T59" fmla="*/ 3 h 51"/>
                <a:gd name="T60" fmla="*/ 25 w 46"/>
                <a:gd name="T61" fmla="*/ 1 h 51"/>
                <a:gd name="T62" fmla="*/ 23 w 46"/>
                <a:gd name="T63" fmla="*/ 2 h 51"/>
                <a:gd name="T64" fmla="*/ 23 w 46"/>
                <a:gd name="T65" fmla="*/ 5 h 51"/>
                <a:gd name="T66" fmla="*/ 0 w 46"/>
                <a:gd name="T67" fmla="*/ 28 h 51"/>
                <a:gd name="T68" fmla="*/ 23 w 46"/>
                <a:gd name="T69" fmla="*/ 51 h 51"/>
                <a:gd name="T70" fmla="*/ 46 w 46"/>
                <a:gd name="T71" fmla="*/ 28 h 51"/>
                <a:gd name="T72" fmla="*/ 40 w 46"/>
                <a:gd name="T73" fmla="*/ 28 h 51"/>
                <a:gd name="T74" fmla="*/ 23 w 46"/>
                <a:gd name="T75" fmla="*/ 19 h 51"/>
                <a:gd name="T76" fmla="*/ 28 w 46"/>
                <a:gd name="T77" fmla="*/ 24 h 51"/>
                <a:gd name="T78" fmla="*/ 23 w 46"/>
                <a:gd name="T79" fmla="*/ 29 h 51"/>
                <a:gd name="T80" fmla="*/ 17 w 46"/>
                <a:gd name="T81" fmla="*/ 24 h 51"/>
                <a:gd name="T82" fmla="*/ 23 w 46"/>
                <a:gd name="T83" fmla="*/ 19 h 51"/>
                <a:gd name="T84" fmla="*/ 30 w 46"/>
                <a:gd name="T85" fmla="*/ 37 h 51"/>
                <a:gd name="T86" fmla="*/ 30 w 46"/>
                <a:gd name="T87" fmla="*/ 37 h 51"/>
                <a:gd name="T88" fmla="*/ 30 w 46"/>
                <a:gd name="T89" fmla="*/ 37 h 51"/>
                <a:gd name="T90" fmla="*/ 30 w 46"/>
                <a:gd name="T91" fmla="*/ 44 h 51"/>
                <a:gd name="T92" fmla="*/ 30 w 46"/>
                <a:gd name="T93" fmla="*/ 44 h 51"/>
                <a:gd name="T94" fmla="*/ 29 w 46"/>
                <a:gd name="T95" fmla="*/ 37 h 51"/>
                <a:gd name="T96" fmla="*/ 30 w 46"/>
                <a:gd name="T97" fmla="*/ 37 h 51"/>
                <a:gd name="T98" fmla="*/ 15 w 46"/>
                <a:gd name="T99" fmla="*/ 37 h 51"/>
                <a:gd name="T100" fmla="*/ 15 w 46"/>
                <a:gd name="T101" fmla="*/ 37 h 51"/>
                <a:gd name="T102" fmla="*/ 15 w 46"/>
                <a:gd name="T103" fmla="*/ 44 h 51"/>
                <a:gd name="T104" fmla="*/ 14 w 46"/>
                <a:gd name="T105" fmla="*/ 44 h 51"/>
                <a:gd name="T106" fmla="*/ 14 w 46"/>
                <a:gd name="T107" fmla="*/ 37 h 51"/>
                <a:gd name="T108" fmla="*/ 15 w 46"/>
                <a:gd name="T10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" h="51">
                  <a:moveTo>
                    <a:pt x="40" y="28"/>
                  </a:moveTo>
                  <a:cubicBezTo>
                    <a:pt x="40" y="33"/>
                    <a:pt x="38" y="38"/>
                    <a:pt x="35" y="41"/>
                  </a:cubicBezTo>
                  <a:cubicBezTo>
                    <a:pt x="34" y="38"/>
                    <a:pt x="34" y="35"/>
                    <a:pt x="34" y="34"/>
                  </a:cubicBezTo>
                  <a:cubicBezTo>
                    <a:pt x="33" y="31"/>
                    <a:pt x="30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4" y="31"/>
                    <a:pt x="23" y="30"/>
                    <a:pt x="23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1" y="31"/>
                    <a:pt x="11" y="34"/>
                  </a:cubicBezTo>
                  <a:cubicBezTo>
                    <a:pt x="10" y="35"/>
                    <a:pt x="10" y="37"/>
                    <a:pt x="10" y="41"/>
                  </a:cubicBezTo>
                  <a:cubicBezTo>
                    <a:pt x="7" y="37"/>
                    <a:pt x="5" y="33"/>
                    <a:pt x="5" y="28"/>
                  </a:cubicBezTo>
                  <a:cubicBezTo>
                    <a:pt x="5" y="19"/>
                    <a:pt x="13" y="11"/>
                    <a:pt x="23" y="1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5"/>
                    <a:pt x="24" y="15"/>
                    <a:pt x="25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30" y="11"/>
                    <a:pt x="32" y="11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8"/>
                    <a:pt x="36" y="7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4"/>
                    <a:pt x="29" y="3"/>
                    <a:pt x="28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0" y="5"/>
                    <a:pt x="0" y="16"/>
                    <a:pt x="0" y="28"/>
                  </a:cubicBezTo>
                  <a:cubicBezTo>
                    <a:pt x="0" y="41"/>
                    <a:pt x="10" y="51"/>
                    <a:pt x="23" y="51"/>
                  </a:cubicBezTo>
                  <a:cubicBezTo>
                    <a:pt x="35" y="51"/>
                    <a:pt x="46" y="41"/>
                    <a:pt x="46" y="28"/>
                  </a:cubicBezTo>
                  <a:cubicBezTo>
                    <a:pt x="40" y="28"/>
                    <a:pt x="40" y="28"/>
                    <a:pt x="40" y="28"/>
                  </a:cubicBezTo>
                  <a:close/>
                  <a:moveTo>
                    <a:pt x="23" y="19"/>
                  </a:moveTo>
                  <a:cubicBezTo>
                    <a:pt x="26" y="19"/>
                    <a:pt x="28" y="21"/>
                    <a:pt x="28" y="24"/>
                  </a:cubicBezTo>
                  <a:cubicBezTo>
                    <a:pt x="28" y="27"/>
                    <a:pt x="26" y="29"/>
                    <a:pt x="23" y="29"/>
                  </a:cubicBezTo>
                  <a:cubicBezTo>
                    <a:pt x="20" y="29"/>
                    <a:pt x="17" y="27"/>
                    <a:pt x="17" y="24"/>
                  </a:cubicBezTo>
                  <a:cubicBezTo>
                    <a:pt x="17" y="21"/>
                    <a:pt x="20" y="19"/>
                    <a:pt x="23" y="19"/>
                  </a:cubicBezTo>
                  <a:close/>
                  <a:moveTo>
                    <a:pt x="30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lose/>
                  <a:moveTo>
                    <a:pt x="15" y="37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80197" tIns="40097" rIns="80197" bIns="40097" numCol="1" anchor="t" anchorCtr="0" compatLnSpc="1"/>
            <a:lstStyle/>
            <a:p>
              <a:endParaRPr lang="zh-CN" altLang="en-US" sz="1933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4" name="直接连接符 73"/>
          <p:cNvCxnSpPr/>
          <p:nvPr/>
        </p:nvCxnSpPr>
        <p:spPr>
          <a:xfrm>
            <a:off x="6941922" y="2946757"/>
            <a:ext cx="1" cy="469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941923" y="1763741"/>
            <a:ext cx="1" cy="469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957977" y="3948419"/>
            <a:ext cx="979116" cy="693874"/>
            <a:chOff x="5945695" y="4969045"/>
            <a:chExt cx="979116" cy="693874"/>
          </a:xfrm>
        </p:grpSpPr>
        <p:sp>
          <p:nvSpPr>
            <p:cNvPr id="70" name="椭圆 69"/>
            <p:cNvSpPr/>
            <p:nvPr/>
          </p:nvSpPr>
          <p:spPr>
            <a:xfrm>
              <a:off x="5945695" y="4969045"/>
              <a:ext cx="683040" cy="693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 t="-100000" r="-100000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73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44"/>
            <p:cNvSpPr>
              <a:spLocks noEditPoints="1"/>
            </p:cNvSpPr>
            <p:nvPr/>
          </p:nvSpPr>
          <p:spPr bwMode="auto">
            <a:xfrm>
              <a:off x="6103379" y="5167305"/>
              <a:ext cx="348522" cy="308310"/>
            </a:xfrm>
            <a:custGeom>
              <a:avLst/>
              <a:gdLst>
                <a:gd name="T0" fmla="*/ 41 w 62"/>
                <a:gd name="T1" fmla="*/ 31 h 54"/>
                <a:gd name="T2" fmla="*/ 34 w 62"/>
                <a:gd name="T3" fmla="*/ 23 h 54"/>
                <a:gd name="T4" fmla="*/ 33 w 62"/>
                <a:gd name="T5" fmla="*/ 17 h 54"/>
                <a:gd name="T6" fmla="*/ 30 w 62"/>
                <a:gd name="T7" fmla="*/ 20 h 54"/>
                <a:gd name="T8" fmla="*/ 23 w 62"/>
                <a:gd name="T9" fmla="*/ 13 h 54"/>
                <a:gd name="T10" fmla="*/ 18 w 62"/>
                <a:gd name="T11" fmla="*/ 17 h 54"/>
                <a:gd name="T12" fmla="*/ 7 w 62"/>
                <a:gd name="T13" fmla="*/ 17 h 54"/>
                <a:gd name="T14" fmla="*/ 7 w 62"/>
                <a:gd name="T15" fmla="*/ 23 h 54"/>
                <a:gd name="T16" fmla="*/ 0 w 62"/>
                <a:gd name="T17" fmla="*/ 31 h 54"/>
                <a:gd name="T18" fmla="*/ 4 w 62"/>
                <a:gd name="T19" fmla="*/ 36 h 54"/>
                <a:gd name="T20" fmla="*/ 4 w 62"/>
                <a:gd name="T21" fmla="*/ 46 h 54"/>
                <a:gd name="T22" fmla="*/ 10 w 62"/>
                <a:gd name="T23" fmla="*/ 47 h 54"/>
                <a:gd name="T24" fmla="*/ 18 w 62"/>
                <a:gd name="T25" fmla="*/ 54 h 54"/>
                <a:gd name="T26" fmla="*/ 23 w 62"/>
                <a:gd name="T27" fmla="*/ 50 h 54"/>
                <a:gd name="T28" fmla="*/ 32 w 62"/>
                <a:gd name="T29" fmla="*/ 48 h 54"/>
                <a:gd name="T30" fmla="*/ 37 w 62"/>
                <a:gd name="T31" fmla="*/ 46 h 54"/>
                <a:gd name="T32" fmla="*/ 37 w 62"/>
                <a:gd name="T33" fmla="*/ 36 h 54"/>
                <a:gd name="T34" fmla="*/ 32 w 62"/>
                <a:gd name="T35" fmla="*/ 38 h 54"/>
                <a:gd name="T36" fmla="*/ 20 w 62"/>
                <a:gd name="T37" fmla="*/ 46 h 54"/>
                <a:gd name="T38" fmla="*/ 20 w 62"/>
                <a:gd name="T39" fmla="*/ 21 h 54"/>
                <a:gd name="T40" fmla="*/ 33 w 62"/>
                <a:gd name="T41" fmla="*/ 33 h 54"/>
                <a:gd name="T42" fmla="*/ 58 w 62"/>
                <a:gd name="T43" fmla="*/ 35 h 54"/>
                <a:gd name="T44" fmla="*/ 62 w 62"/>
                <a:gd name="T45" fmla="*/ 38 h 54"/>
                <a:gd name="T46" fmla="*/ 60 w 62"/>
                <a:gd name="T47" fmla="*/ 41 h 54"/>
                <a:gd name="T48" fmla="*/ 59 w 62"/>
                <a:gd name="T49" fmla="*/ 46 h 54"/>
                <a:gd name="T50" fmla="*/ 56 w 62"/>
                <a:gd name="T51" fmla="*/ 47 h 54"/>
                <a:gd name="T52" fmla="*/ 52 w 62"/>
                <a:gd name="T53" fmla="*/ 50 h 54"/>
                <a:gd name="T54" fmla="*/ 50 w 62"/>
                <a:gd name="T55" fmla="*/ 48 h 54"/>
                <a:gd name="T56" fmla="*/ 45 w 62"/>
                <a:gd name="T57" fmla="*/ 48 h 54"/>
                <a:gd name="T58" fmla="*/ 44 w 62"/>
                <a:gd name="T59" fmla="*/ 45 h 54"/>
                <a:gd name="T60" fmla="*/ 41 w 62"/>
                <a:gd name="T61" fmla="*/ 41 h 54"/>
                <a:gd name="T62" fmla="*/ 43 w 62"/>
                <a:gd name="T63" fmla="*/ 39 h 54"/>
                <a:gd name="T64" fmla="*/ 43 w 62"/>
                <a:gd name="T65" fmla="*/ 33 h 54"/>
                <a:gd name="T66" fmla="*/ 46 w 62"/>
                <a:gd name="T67" fmla="*/ 33 h 54"/>
                <a:gd name="T68" fmla="*/ 50 w 62"/>
                <a:gd name="T69" fmla="*/ 29 h 54"/>
                <a:gd name="T70" fmla="*/ 52 w 62"/>
                <a:gd name="T71" fmla="*/ 31 h 54"/>
                <a:gd name="T72" fmla="*/ 58 w 62"/>
                <a:gd name="T73" fmla="*/ 31 h 54"/>
                <a:gd name="T74" fmla="*/ 58 w 62"/>
                <a:gd name="T75" fmla="*/ 35 h 54"/>
                <a:gd name="T76" fmla="*/ 57 w 62"/>
                <a:gd name="T77" fmla="*/ 40 h 54"/>
                <a:gd name="T78" fmla="*/ 45 w 62"/>
                <a:gd name="T79" fmla="*/ 40 h 54"/>
                <a:gd name="T80" fmla="*/ 51 w 62"/>
                <a:gd name="T81" fmla="*/ 46 h 54"/>
                <a:gd name="T82" fmla="*/ 62 w 62"/>
                <a:gd name="T83" fmla="*/ 12 h 54"/>
                <a:gd name="T84" fmla="*/ 59 w 62"/>
                <a:gd name="T85" fmla="*/ 15 h 54"/>
                <a:gd name="T86" fmla="*/ 59 w 62"/>
                <a:gd name="T87" fmla="*/ 22 h 54"/>
                <a:gd name="T88" fmla="*/ 55 w 62"/>
                <a:gd name="T89" fmla="*/ 23 h 54"/>
                <a:gd name="T90" fmla="*/ 50 w 62"/>
                <a:gd name="T91" fmla="*/ 28 h 54"/>
                <a:gd name="T92" fmla="*/ 46 w 62"/>
                <a:gd name="T93" fmla="*/ 25 h 54"/>
                <a:gd name="T94" fmla="*/ 39 w 62"/>
                <a:gd name="T95" fmla="*/ 25 h 54"/>
                <a:gd name="T96" fmla="*/ 39 w 62"/>
                <a:gd name="T97" fmla="*/ 20 h 54"/>
                <a:gd name="T98" fmla="*/ 34 w 62"/>
                <a:gd name="T99" fmla="*/ 15 h 54"/>
                <a:gd name="T100" fmla="*/ 37 w 62"/>
                <a:gd name="T101" fmla="*/ 12 h 54"/>
                <a:gd name="T102" fmla="*/ 37 w 62"/>
                <a:gd name="T103" fmla="*/ 5 h 54"/>
                <a:gd name="T104" fmla="*/ 41 w 62"/>
                <a:gd name="T105" fmla="*/ 5 h 54"/>
                <a:gd name="T106" fmla="*/ 46 w 62"/>
                <a:gd name="T107" fmla="*/ 0 h 54"/>
                <a:gd name="T108" fmla="*/ 49 w 62"/>
                <a:gd name="T109" fmla="*/ 3 h 54"/>
                <a:gd name="T110" fmla="*/ 56 w 62"/>
                <a:gd name="T111" fmla="*/ 3 h 54"/>
                <a:gd name="T112" fmla="*/ 57 w 62"/>
                <a:gd name="T113" fmla="*/ 7 h 54"/>
                <a:gd name="T114" fmla="*/ 48 w 62"/>
                <a:gd name="T115" fmla="*/ 22 h 54"/>
                <a:gd name="T116" fmla="*/ 40 w 62"/>
                <a:gd name="T117" fmla="*/ 14 h 54"/>
                <a:gd name="T118" fmla="*/ 56 w 62"/>
                <a:gd name="T119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54">
                  <a:moveTo>
                    <a:pt x="41" y="36"/>
                  </a:moveTo>
                  <a:cubicBezTo>
                    <a:pt x="41" y="31"/>
                    <a:pt x="41" y="31"/>
                    <a:pt x="41" y="31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28"/>
                    <a:pt x="36" y="25"/>
                    <a:pt x="34" y="23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8"/>
                    <a:pt x="26" y="17"/>
                    <a:pt x="23" y="17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5" y="17"/>
                    <a:pt x="12" y="18"/>
                    <a:pt x="10" y="2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6"/>
                    <a:pt x="4" y="28"/>
                    <a:pt x="4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9"/>
                    <a:pt x="5" y="41"/>
                    <a:pt x="7" y="44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6" y="50"/>
                    <a:pt x="28" y="49"/>
                    <a:pt x="31" y="47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6" y="41"/>
                    <a:pt x="37" y="39"/>
                    <a:pt x="37" y="36"/>
                  </a:cubicBezTo>
                  <a:cubicBezTo>
                    <a:pt x="41" y="36"/>
                    <a:pt x="41" y="36"/>
                    <a:pt x="41" y="36"/>
                  </a:cubicBezTo>
                  <a:close/>
                  <a:moveTo>
                    <a:pt x="32" y="38"/>
                  </a:moveTo>
                  <a:cubicBezTo>
                    <a:pt x="32" y="38"/>
                    <a:pt x="32" y="38"/>
                    <a:pt x="32" y="38"/>
                  </a:cubicBezTo>
                  <a:cubicBezTo>
                    <a:pt x="30" y="43"/>
                    <a:pt x="26" y="46"/>
                    <a:pt x="20" y="46"/>
                  </a:cubicBezTo>
                  <a:cubicBezTo>
                    <a:pt x="14" y="46"/>
                    <a:pt x="8" y="40"/>
                    <a:pt x="8" y="33"/>
                  </a:cubicBezTo>
                  <a:cubicBezTo>
                    <a:pt x="8" y="27"/>
                    <a:pt x="14" y="21"/>
                    <a:pt x="20" y="21"/>
                  </a:cubicBezTo>
                  <a:cubicBezTo>
                    <a:pt x="26" y="21"/>
                    <a:pt x="30" y="24"/>
                    <a:pt x="32" y="29"/>
                  </a:cubicBezTo>
                  <a:cubicBezTo>
                    <a:pt x="32" y="30"/>
                    <a:pt x="33" y="32"/>
                    <a:pt x="33" y="33"/>
                  </a:cubicBezTo>
                  <a:cubicBezTo>
                    <a:pt x="33" y="35"/>
                    <a:pt x="32" y="37"/>
                    <a:pt x="32" y="38"/>
                  </a:cubicBezTo>
                  <a:close/>
                  <a:moveTo>
                    <a:pt x="58" y="35"/>
                  </a:moveTo>
                  <a:cubicBezTo>
                    <a:pt x="59" y="36"/>
                    <a:pt x="59" y="37"/>
                    <a:pt x="60" y="38"/>
                  </a:cubicBezTo>
                  <a:cubicBezTo>
                    <a:pt x="62" y="38"/>
                    <a:pt x="62" y="38"/>
                    <a:pt x="62" y="38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59" y="42"/>
                    <a:pt x="59" y="44"/>
                    <a:pt x="58" y="45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7"/>
                    <a:pt x="54" y="48"/>
                    <a:pt x="52" y="48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48"/>
                    <a:pt x="50" y="48"/>
                    <a:pt x="50" y="48"/>
                  </a:cubicBezTo>
                  <a:cubicBezTo>
                    <a:pt x="49" y="48"/>
                    <a:pt x="47" y="47"/>
                    <a:pt x="46" y="47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2"/>
                    <a:pt x="43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37"/>
                    <a:pt x="43" y="36"/>
                    <a:pt x="44" y="35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8" y="32"/>
                    <a:pt x="50" y="31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4" y="32"/>
                    <a:pt x="55" y="32"/>
                    <a:pt x="56" y="33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5"/>
                    <a:pt x="58" y="35"/>
                    <a:pt x="58" y="35"/>
                  </a:cubicBezTo>
                  <a:close/>
                  <a:moveTo>
                    <a:pt x="51" y="46"/>
                  </a:moveTo>
                  <a:cubicBezTo>
                    <a:pt x="55" y="46"/>
                    <a:pt x="57" y="43"/>
                    <a:pt x="57" y="40"/>
                  </a:cubicBezTo>
                  <a:cubicBezTo>
                    <a:pt x="57" y="36"/>
                    <a:pt x="55" y="34"/>
                    <a:pt x="51" y="34"/>
                  </a:cubicBezTo>
                  <a:cubicBezTo>
                    <a:pt x="48" y="34"/>
                    <a:pt x="45" y="36"/>
                    <a:pt x="45" y="40"/>
                  </a:cubicBezTo>
                  <a:cubicBezTo>
                    <a:pt x="45" y="43"/>
                    <a:pt x="48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lose/>
                  <a:moveTo>
                    <a:pt x="59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9" y="17"/>
                    <a:pt x="58" y="19"/>
                    <a:pt x="57" y="20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3" y="24"/>
                    <a:pt x="51" y="25"/>
                    <a:pt x="50" y="25"/>
                  </a:cubicBezTo>
                  <a:cubicBezTo>
                    <a:pt x="50" y="28"/>
                    <a:pt x="50" y="28"/>
                    <a:pt x="50" y="28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43" y="24"/>
                    <a:pt x="41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19"/>
                    <a:pt x="37" y="17"/>
                    <a:pt x="37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0"/>
                    <a:pt x="38" y="9"/>
                    <a:pt x="39" y="7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3" y="4"/>
                    <a:pt x="44" y="3"/>
                    <a:pt x="46" y="3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3" y="4"/>
                    <a:pt x="54" y="5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8" y="8"/>
                    <a:pt x="59" y="10"/>
                    <a:pt x="59" y="12"/>
                  </a:cubicBezTo>
                  <a:close/>
                  <a:moveTo>
                    <a:pt x="48" y="22"/>
                  </a:moveTo>
                  <a:cubicBezTo>
                    <a:pt x="48" y="22"/>
                    <a:pt x="48" y="22"/>
                    <a:pt x="48" y="22"/>
                  </a:cubicBezTo>
                  <a:cubicBezTo>
                    <a:pt x="43" y="22"/>
                    <a:pt x="40" y="18"/>
                    <a:pt x="40" y="14"/>
                  </a:cubicBezTo>
                  <a:cubicBezTo>
                    <a:pt x="40" y="9"/>
                    <a:pt x="43" y="6"/>
                    <a:pt x="48" y="6"/>
                  </a:cubicBezTo>
                  <a:cubicBezTo>
                    <a:pt x="52" y="6"/>
                    <a:pt x="56" y="9"/>
                    <a:pt x="56" y="14"/>
                  </a:cubicBezTo>
                  <a:cubicBezTo>
                    <a:pt x="56" y="18"/>
                    <a:pt x="52" y="22"/>
                    <a:pt x="48" y="22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80197" tIns="40097" rIns="80197" bIns="40097" numCol="1" anchor="t" anchorCtr="0" compatLnSpc="1"/>
            <a:lstStyle/>
            <a:p>
              <a:endParaRPr lang="zh-CN" altLang="en-US" sz="1933" dirty="0">
                <a:ea typeface="微软雅黑" panose="020B0503020204020204" pitchFamily="34" charset="-122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6924810" y="5078878"/>
              <a:ext cx="1" cy="46998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5"/>
          <p:cNvSpPr txBox="1"/>
          <p:nvPr/>
        </p:nvSpPr>
        <p:spPr>
          <a:xfrm>
            <a:off x="7190076" y="1762176"/>
            <a:ext cx="2930385" cy="617086"/>
          </a:xfrm>
          <a:prstGeom prst="rect">
            <a:avLst/>
          </a:prstGeom>
          <a:noFill/>
        </p:spPr>
        <p:txBody>
          <a:bodyPr wrap="square" lIns="123437" tIns="61719" rIns="123437" bIns="61719" rtlCol="0">
            <a:spAutoFit/>
          </a:bodyPr>
          <a:lstStyle/>
          <a:p>
            <a:r>
              <a:rPr lang="zh-CN" altLang="zh-TW" sz="3200" b="1" dirty="0">
                <a:solidFill>
                  <a:srgbClr val="238DED"/>
                </a:solidFill>
                <a:ea typeface="方正黑体简体" panose="02010601030101010101"/>
              </a:rPr>
              <a:t>代码相似度</a:t>
            </a:r>
            <a:endParaRPr lang="zh-CN" altLang="en-US" sz="3200" b="1" dirty="0">
              <a:solidFill>
                <a:srgbClr val="238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62"/>
          <p:cNvSpPr txBox="1"/>
          <p:nvPr/>
        </p:nvSpPr>
        <p:spPr>
          <a:xfrm>
            <a:off x="7190076" y="2926801"/>
            <a:ext cx="3315585" cy="617086"/>
          </a:xfrm>
          <a:prstGeom prst="rect">
            <a:avLst/>
          </a:prstGeom>
          <a:noFill/>
        </p:spPr>
        <p:txBody>
          <a:bodyPr wrap="square" lIns="123437" tIns="61719" rIns="123437" bIns="61719" rtlCol="0">
            <a:spAutoFit/>
          </a:bodyPr>
          <a:lstStyle/>
          <a:p>
            <a:r>
              <a:rPr lang="zh-CN" altLang="zh-TW" sz="3200" b="1" dirty="0">
                <a:solidFill>
                  <a:srgbClr val="238DED"/>
                </a:solidFill>
                <a:ea typeface="方正黑体简体" panose="02010601030101010101"/>
              </a:rPr>
              <a:t>代码</a:t>
            </a:r>
            <a:r>
              <a:rPr lang="zh-CN" altLang="en-US" sz="3200" b="1" dirty="0">
                <a:solidFill>
                  <a:srgbClr val="238DED"/>
                </a:solidFill>
                <a:ea typeface="方正黑体简体" panose="02010601030101010101"/>
              </a:rPr>
              <a:t>时空复杂度</a:t>
            </a:r>
            <a:endParaRPr lang="zh-CN" altLang="en-US" sz="3200" b="1" dirty="0">
              <a:solidFill>
                <a:srgbClr val="238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68"/>
          <p:cNvSpPr txBox="1"/>
          <p:nvPr/>
        </p:nvSpPr>
        <p:spPr>
          <a:xfrm>
            <a:off x="7190076" y="4025207"/>
            <a:ext cx="2676491" cy="617086"/>
          </a:xfrm>
          <a:prstGeom prst="rect">
            <a:avLst/>
          </a:prstGeom>
          <a:noFill/>
        </p:spPr>
        <p:txBody>
          <a:bodyPr wrap="square" lIns="123437" tIns="61719" rIns="123437" bIns="61719" rtlCol="0">
            <a:spAutoFit/>
          </a:bodyPr>
          <a:lstStyle/>
          <a:p>
            <a:r>
              <a:rPr lang="zh-CN" altLang="zh-TW" sz="3200" b="1" dirty="0">
                <a:solidFill>
                  <a:srgbClr val="238DED"/>
                </a:solidFill>
                <a:ea typeface="方正黑体简体" panose="02010601030101010101"/>
              </a:rPr>
              <a:t>代码</a:t>
            </a:r>
            <a:r>
              <a:rPr lang="zh-CN" altLang="en-US" sz="3200" b="1" dirty="0">
                <a:solidFill>
                  <a:srgbClr val="238DED"/>
                </a:solidFill>
                <a:ea typeface="方正黑体简体" panose="02010601030101010101"/>
              </a:rPr>
              <a:t>风格</a:t>
            </a:r>
            <a:endParaRPr lang="zh-CN" altLang="en-US" sz="3200" b="1" dirty="0">
              <a:solidFill>
                <a:srgbClr val="238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4749284" y="508173"/>
            <a:ext cx="2679570" cy="43887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dirty="0"/>
              <a:t>项目架构介绍</a:t>
            </a:r>
            <a:endParaRPr lang="zh-TW" altLang="zh-TW" dirty="0"/>
          </a:p>
        </p:txBody>
      </p:sp>
      <p:grpSp>
        <p:nvGrpSpPr>
          <p:cNvPr id="25" name="组合 2"/>
          <p:cNvGrpSpPr/>
          <p:nvPr/>
        </p:nvGrpSpPr>
        <p:grpSpPr>
          <a:xfrm>
            <a:off x="5932425" y="5046825"/>
            <a:ext cx="683040" cy="693874"/>
            <a:chOff x="5898888" y="3719988"/>
            <a:chExt cx="683040" cy="693874"/>
          </a:xfrm>
        </p:grpSpPr>
        <p:sp>
          <p:nvSpPr>
            <p:cNvPr id="26" name="椭圆 66"/>
            <p:cNvSpPr/>
            <p:nvPr/>
          </p:nvSpPr>
          <p:spPr>
            <a:xfrm>
              <a:off x="5898888" y="3719988"/>
              <a:ext cx="683040" cy="693874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 t="-100000" r="-100000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lvl="0" algn="ctr"/>
              <a:endParaRPr lang="zh-CN" altLang="en-US" sz="1073" dirty="0">
                <a:solidFill>
                  <a:schemeClr val="tx1">
                    <a:lumMod val="75000"/>
                    <a:lumOff val="25000"/>
                  </a:schemeClr>
                </a:solidFill>
                <a:latin typeface="DIN Mittelschrift Std" pitchFamily="50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6063138" y="3835920"/>
              <a:ext cx="406028" cy="458322"/>
            </a:xfrm>
            <a:custGeom>
              <a:avLst/>
              <a:gdLst>
                <a:gd name="T0" fmla="*/ 40 w 46"/>
                <a:gd name="T1" fmla="*/ 28 h 51"/>
                <a:gd name="T2" fmla="*/ 35 w 46"/>
                <a:gd name="T3" fmla="*/ 41 h 51"/>
                <a:gd name="T4" fmla="*/ 34 w 46"/>
                <a:gd name="T5" fmla="*/ 34 h 51"/>
                <a:gd name="T6" fmla="*/ 29 w 46"/>
                <a:gd name="T7" fmla="*/ 30 h 51"/>
                <a:gd name="T8" fmla="*/ 29 w 46"/>
                <a:gd name="T9" fmla="*/ 30 h 51"/>
                <a:gd name="T10" fmla="*/ 27 w 46"/>
                <a:gd name="T11" fmla="*/ 30 h 51"/>
                <a:gd name="T12" fmla="*/ 25 w 46"/>
                <a:gd name="T13" fmla="*/ 35 h 51"/>
                <a:gd name="T14" fmla="*/ 24 w 46"/>
                <a:gd name="T15" fmla="*/ 38 h 51"/>
                <a:gd name="T16" fmla="*/ 24 w 46"/>
                <a:gd name="T17" fmla="*/ 32 h 51"/>
                <a:gd name="T18" fmla="*/ 24 w 46"/>
                <a:gd name="T19" fmla="*/ 31 h 51"/>
                <a:gd name="T20" fmla="*/ 23 w 46"/>
                <a:gd name="T21" fmla="*/ 30 h 51"/>
                <a:gd name="T22" fmla="*/ 22 w 46"/>
                <a:gd name="T23" fmla="*/ 31 h 51"/>
                <a:gd name="T24" fmla="*/ 22 w 46"/>
                <a:gd name="T25" fmla="*/ 32 h 51"/>
                <a:gd name="T26" fmla="*/ 21 w 46"/>
                <a:gd name="T27" fmla="*/ 38 h 51"/>
                <a:gd name="T28" fmla="*/ 20 w 46"/>
                <a:gd name="T29" fmla="*/ 35 h 51"/>
                <a:gd name="T30" fmla="*/ 19 w 46"/>
                <a:gd name="T31" fmla="*/ 30 h 51"/>
                <a:gd name="T32" fmla="*/ 15 w 46"/>
                <a:gd name="T33" fmla="*/ 30 h 51"/>
                <a:gd name="T34" fmla="*/ 15 w 46"/>
                <a:gd name="T35" fmla="*/ 30 h 51"/>
                <a:gd name="T36" fmla="*/ 11 w 46"/>
                <a:gd name="T37" fmla="*/ 34 h 51"/>
                <a:gd name="T38" fmla="*/ 10 w 46"/>
                <a:gd name="T39" fmla="*/ 41 h 51"/>
                <a:gd name="T40" fmla="*/ 5 w 46"/>
                <a:gd name="T41" fmla="*/ 28 h 51"/>
                <a:gd name="T42" fmla="*/ 23 w 46"/>
                <a:gd name="T43" fmla="*/ 11 h 51"/>
                <a:gd name="T44" fmla="*/ 23 w 46"/>
                <a:gd name="T45" fmla="*/ 14 h 51"/>
                <a:gd name="T46" fmla="*/ 25 w 46"/>
                <a:gd name="T47" fmla="*/ 15 h 51"/>
                <a:gd name="T48" fmla="*/ 28 w 46"/>
                <a:gd name="T49" fmla="*/ 13 h 51"/>
                <a:gd name="T50" fmla="*/ 32 w 46"/>
                <a:gd name="T51" fmla="*/ 11 h 51"/>
                <a:gd name="T52" fmla="*/ 34 w 46"/>
                <a:gd name="T53" fmla="*/ 9 h 51"/>
                <a:gd name="T54" fmla="*/ 34 w 46"/>
                <a:gd name="T55" fmla="*/ 7 h 51"/>
                <a:gd name="T56" fmla="*/ 32 w 46"/>
                <a:gd name="T57" fmla="*/ 5 h 51"/>
                <a:gd name="T58" fmla="*/ 28 w 46"/>
                <a:gd name="T59" fmla="*/ 3 h 51"/>
                <a:gd name="T60" fmla="*/ 25 w 46"/>
                <a:gd name="T61" fmla="*/ 1 h 51"/>
                <a:gd name="T62" fmla="*/ 23 w 46"/>
                <a:gd name="T63" fmla="*/ 2 h 51"/>
                <a:gd name="T64" fmla="*/ 23 w 46"/>
                <a:gd name="T65" fmla="*/ 5 h 51"/>
                <a:gd name="T66" fmla="*/ 0 w 46"/>
                <a:gd name="T67" fmla="*/ 28 h 51"/>
                <a:gd name="T68" fmla="*/ 23 w 46"/>
                <a:gd name="T69" fmla="*/ 51 h 51"/>
                <a:gd name="T70" fmla="*/ 46 w 46"/>
                <a:gd name="T71" fmla="*/ 28 h 51"/>
                <a:gd name="T72" fmla="*/ 40 w 46"/>
                <a:gd name="T73" fmla="*/ 28 h 51"/>
                <a:gd name="T74" fmla="*/ 23 w 46"/>
                <a:gd name="T75" fmla="*/ 19 h 51"/>
                <a:gd name="T76" fmla="*/ 28 w 46"/>
                <a:gd name="T77" fmla="*/ 24 h 51"/>
                <a:gd name="T78" fmla="*/ 23 w 46"/>
                <a:gd name="T79" fmla="*/ 29 h 51"/>
                <a:gd name="T80" fmla="*/ 17 w 46"/>
                <a:gd name="T81" fmla="*/ 24 h 51"/>
                <a:gd name="T82" fmla="*/ 23 w 46"/>
                <a:gd name="T83" fmla="*/ 19 h 51"/>
                <a:gd name="T84" fmla="*/ 30 w 46"/>
                <a:gd name="T85" fmla="*/ 37 h 51"/>
                <a:gd name="T86" fmla="*/ 30 w 46"/>
                <a:gd name="T87" fmla="*/ 37 h 51"/>
                <a:gd name="T88" fmla="*/ 30 w 46"/>
                <a:gd name="T89" fmla="*/ 37 h 51"/>
                <a:gd name="T90" fmla="*/ 30 w 46"/>
                <a:gd name="T91" fmla="*/ 44 h 51"/>
                <a:gd name="T92" fmla="*/ 30 w 46"/>
                <a:gd name="T93" fmla="*/ 44 h 51"/>
                <a:gd name="T94" fmla="*/ 29 w 46"/>
                <a:gd name="T95" fmla="*/ 37 h 51"/>
                <a:gd name="T96" fmla="*/ 30 w 46"/>
                <a:gd name="T97" fmla="*/ 37 h 51"/>
                <a:gd name="T98" fmla="*/ 15 w 46"/>
                <a:gd name="T99" fmla="*/ 37 h 51"/>
                <a:gd name="T100" fmla="*/ 15 w 46"/>
                <a:gd name="T101" fmla="*/ 37 h 51"/>
                <a:gd name="T102" fmla="*/ 15 w 46"/>
                <a:gd name="T103" fmla="*/ 44 h 51"/>
                <a:gd name="T104" fmla="*/ 14 w 46"/>
                <a:gd name="T105" fmla="*/ 44 h 51"/>
                <a:gd name="T106" fmla="*/ 14 w 46"/>
                <a:gd name="T107" fmla="*/ 37 h 51"/>
                <a:gd name="T108" fmla="*/ 15 w 46"/>
                <a:gd name="T109" fmla="*/ 3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6" h="51">
                  <a:moveTo>
                    <a:pt x="40" y="28"/>
                  </a:moveTo>
                  <a:cubicBezTo>
                    <a:pt x="40" y="33"/>
                    <a:pt x="38" y="38"/>
                    <a:pt x="35" y="41"/>
                  </a:cubicBezTo>
                  <a:cubicBezTo>
                    <a:pt x="34" y="38"/>
                    <a:pt x="34" y="35"/>
                    <a:pt x="34" y="34"/>
                  </a:cubicBezTo>
                  <a:cubicBezTo>
                    <a:pt x="33" y="31"/>
                    <a:pt x="30" y="30"/>
                    <a:pt x="29" y="3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4" y="31"/>
                    <a:pt x="23" y="30"/>
                    <a:pt x="23" y="30"/>
                  </a:cubicBezTo>
                  <a:cubicBezTo>
                    <a:pt x="22" y="30"/>
                    <a:pt x="22" y="31"/>
                    <a:pt x="22" y="31"/>
                  </a:cubicBezTo>
                  <a:cubicBezTo>
                    <a:pt x="22" y="31"/>
                    <a:pt x="22" y="32"/>
                    <a:pt x="22" y="32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1" y="31"/>
                    <a:pt x="11" y="34"/>
                  </a:cubicBezTo>
                  <a:cubicBezTo>
                    <a:pt x="10" y="35"/>
                    <a:pt x="10" y="37"/>
                    <a:pt x="10" y="41"/>
                  </a:cubicBezTo>
                  <a:cubicBezTo>
                    <a:pt x="7" y="37"/>
                    <a:pt x="5" y="33"/>
                    <a:pt x="5" y="28"/>
                  </a:cubicBezTo>
                  <a:cubicBezTo>
                    <a:pt x="5" y="19"/>
                    <a:pt x="13" y="11"/>
                    <a:pt x="23" y="11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15"/>
                    <a:pt x="24" y="15"/>
                    <a:pt x="25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9" y="12"/>
                    <a:pt x="30" y="11"/>
                    <a:pt x="32" y="11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8"/>
                    <a:pt x="36" y="7"/>
                    <a:pt x="34" y="7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0" y="4"/>
                    <a:pt x="29" y="3"/>
                    <a:pt x="28" y="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10" y="5"/>
                    <a:pt x="0" y="16"/>
                    <a:pt x="0" y="28"/>
                  </a:cubicBezTo>
                  <a:cubicBezTo>
                    <a:pt x="0" y="41"/>
                    <a:pt x="10" y="51"/>
                    <a:pt x="23" y="51"/>
                  </a:cubicBezTo>
                  <a:cubicBezTo>
                    <a:pt x="35" y="51"/>
                    <a:pt x="46" y="41"/>
                    <a:pt x="46" y="28"/>
                  </a:cubicBezTo>
                  <a:cubicBezTo>
                    <a:pt x="40" y="28"/>
                    <a:pt x="40" y="28"/>
                    <a:pt x="40" y="28"/>
                  </a:cubicBezTo>
                  <a:close/>
                  <a:moveTo>
                    <a:pt x="23" y="19"/>
                  </a:moveTo>
                  <a:cubicBezTo>
                    <a:pt x="26" y="19"/>
                    <a:pt x="28" y="21"/>
                    <a:pt x="28" y="24"/>
                  </a:cubicBezTo>
                  <a:cubicBezTo>
                    <a:pt x="28" y="27"/>
                    <a:pt x="26" y="29"/>
                    <a:pt x="23" y="29"/>
                  </a:cubicBezTo>
                  <a:cubicBezTo>
                    <a:pt x="20" y="29"/>
                    <a:pt x="17" y="27"/>
                    <a:pt x="17" y="24"/>
                  </a:cubicBezTo>
                  <a:cubicBezTo>
                    <a:pt x="17" y="21"/>
                    <a:pt x="20" y="19"/>
                    <a:pt x="23" y="19"/>
                  </a:cubicBezTo>
                  <a:close/>
                  <a:moveTo>
                    <a:pt x="30" y="37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7"/>
                    <a:pt x="30" y="37"/>
                    <a:pt x="30" y="37"/>
                  </a:cubicBezTo>
                  <a:close/>
                  <a:moveTo>
                    <a:pt x="15" y="37"/>
                  </a:moveTo>
                  <a:cubicBezTo>
                    <a:pt x="15" y="37"/>
                    <a:pt x="15" y="37"/>
                    <a:pt x="15" y="3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7"/>
                    <a:pt x="14" y="37"/>
                    <a:pt x="15" y="37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0"/>
            </a:gradFill>
            <a:ln>
              <a:noFill/>
            </a:ln>
          </p:spPr>
          <p:txBody>
            <a:bodyPr vert="horz" wrap="square" lIns="80197" tIns="40097" rIns="80197" bIns="40097" numCol="1" anchor="t" anchorCtr="0" compatLnSpc="1"/>
            <a:lstStyle/>
            <a:p>
              <a:endParaRPr lang="zh-CN" altLang="en-US" sz="1933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28" name="直接连接符 73"/>
          <p:cNvCxnSpPr/>
          <p:nvPr/>
        </p:nvCxnSpPr>
        <p:spPr>
          <a:xfrm>
            <a:off x="6937091" y="5180314"/>
            <a:ext cx="1" cy="4699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8"/>
          <p:cNvSpPr txBox="1"/>
          <p:nvPr/>
        </p:nvSpPr>
        <p:spPr>
          <a:xfrm>
            <a:off x="7258718" y="5123613"/>
            <a:ext cx="2676491" cy="617086"/>
          </a:xfrm>
          <a:prstGeom prst="rect">
            <a:avLst/>
          </a:prstGeom>
          <a:noFill/>
        </p:spPr>
        <p:txBody>
          <a:bodyPr wrap="square" lIns="123437" tIns="61719" rIns="123437" bIns="61719" rtlCol="0">
            <a:spAutoFit/>
          </a:bodyPr>
          <a:lstStyle/>
          <a:p>
            <a:r>
              <a:rPr lang="en-US" altLang="zh-CN" sz="3200" b="1" dirty="0">
                <a:solidFill>
                  <a:srgbClr val="238DED"/>
                </a:solidFill>
                <a:ea typeface="方正黑体简体" panose="02010601030101010101"/>
              </a:rPr>
              <a:t>WEB </a:t>
            </a:r>
            <a:r>
              <a:rPr lang="zh-CN" altLang="en-US" sz="3200" b="1" dirty="0">
                <a:solidFill>
                  <a:srgbClr val="238DED"/>
                </a:solidFill>
                <a:ea typeface="方正黑体简体" panose="02010601030101010101"/>
              </a:rPr>
              <a:t>展示</a:t>
            </a:r>
            <a:endParaRPr lang="zh-CN" altLang="en-US" sz="3200" b="1" dirty="0">
              <a:solidFill>
                <a:srgbClr val="238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61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8" presetClass="entr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250"/>
                            </p:stCondLst>
                            <p:childTnLst>
                              <p:par>
                                <p:cTn id="71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1" animBg="1"/>
      <p:bldP spid="48" grpId="0"/>
      <p:bldP spid="49" grpId="0"/>
      <p:bldP spid="77" grpId="0"/>
      <p:bldP spid="80" grpId="0"/>
      <p:bldP spid="83" grpId="0"/>
      <p:bldP spid="33" grpId="0" animBg="1"/>
      <p:bldP spid="33" grpId="1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6" y="3007280"/>
            <a:ext cx="3859795" cy="223823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685673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51705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651705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685673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882608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849821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882608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49821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1651705" y="1834333"/>
            <a:ext cx="1999729" cy="508505"/>
          </a:xfrm>
          <a:custGeom>
            <a:avLst/>
            <a:gdLst>
              <a:gd name="connsiteX0" fmla="*/ 216058 w 2000250"/>
              <a:gd name="connsiteY0" fmla="*/ 0 h 368178"/>
              <a:gd name="connsiteX1" fmla="*/ 1784192 w 2000250"/>
              <a:gd name="connsiteY1" fmla="*/ 0 h 368178"/>
              <a:gd name="connsiteX2" fmla="*/ 2000250 w 2000250"/>
              <a:gd name="connsiteY2" fmla="*/ 216058 h 368178"/>
              <a:gd name="connsiteX3" fmla="*/ 2000250 w 2000250"/>
              <a:gd name="connsiteY3" fmla="*/ 368178 h 368178"/>
              <a:gd name="connsiteX4" fmla="*/ 0 w 2000250"/>
              <a:gd name="connsiteY4" fmla="*/ 368178 h 368178"/>
              <a:gd name="connsiteX5" fmla="*/ 0 w 2000250"/>
              <a:gd name="connsiteY5" fmla="*/ 216058 h 368178"/>
              <a:gd name="connsiteX6" fmla="*/ 216058 w 2000250"/>
              <a:gd name="connsiteY6" fmla="*/ 0 h 36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0250" h="368178">
                <a:moveTo>
                  <a:pt x="216058" y="0"/>
                </a:moveTo>
                <a:lnTo>
                  <a:pt x="1784192" y="0"/>
                </a:lnTo>
                <a:cubicBezTo>
                  <a:pt x="1903518" y="0"/>
                  <a:pt x="2000250" y="96732"/>
                  <a:pt x="2000250" y="216058"/>
                </a:cubicBezTo>
                <a:lnTo>
                  <a:pt x="2000250" y="368178"/>
                </a:lnTo>
                <a:lnTo>
                  <a:pt x="0" y="368178"/>
                </a:lnTo>
                <a:lnTo>
                  <a:pt x="0" y="216058"/>
                </a:lnTo>
                <a:cubicBezTo>
                  <a:pt x="0" y="96732"/>
                  <a:pt x="96732" y="0"/>
                  <a:pt x="216058" y="0"/>
                </a:cubicBezTo>
                <a:close/>
              </a:path>
            </a:pathLst>
          </a:cu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0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685673" y="1974756"/>
            <a:ext cx="1999729" cy="368082"/>
            <a:chOff x="8613775" y="1475335"/>
            <a:chExt cx="2000250" cy="368178"/>
          </a:xfrm>
        </p:grpSpPr>
        <p:sp>
          <p:nvSpPr>
            <p:cNvPr id="29" name="任意多边形 28"/>
            <p:cNvSpPr/>
            <p:nvPr/>
          </p:nvSpPr>
          <p:spPr>
            <a:xfrm>
              <a:off x="86137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47"/>
            <p:cNvSpPr txBox="1"/>
            <p:nvPr/>
          </p:nvSpPr>
          <p:spPr>
            <a:xfrm>
              <a:off x="8706198" y="1487852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51705" y="4656193"/>
            <a:ext cx="1999729" cy="368083"/>
            <a:chOff x="1577975" y="4157466"/>
            <a:chExt cx="2000250" cy="368178"/>
          </a:xfrm>
        </p:grpSpPr>
        <p:sp>
          <p:nvSpPr>
            <p:cNvPr id="32" name="任意多边形 31"/>
            <p:cNvSpPr/>
            <p:nvPr/>
          </p:nvSpPr>
          <p:spPr>
            <a:xfrm>
              <a:off x="15779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48"/>
            <p:cNvSpPr txBox="1"/>
            <p:nvPr/>
          </p:nvSpPr>
          <p:spPr>
            <a:xfrm>
              <a:off x="1657698" y="4178714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685673" y="4656193"/>
            <a:ext cx="1999729" cy="368083"/>
            <a:chOff x="8613775" y="4157466"/>
            <a:chExt cx="2000250" cy="368178"/>
          </a:xfrm>
        </p:grpSpPr>
        <p:sp>
          <p:nvSpPr>
            <p:cNvPr id="35" name="任意多边形 34"/>
            <p:cNvSpPr/>
            <p:nvPr/>
          </p:nvSpPr>
          <p:spPr>
            <a:xfrm>
              <a:off x="86137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49"/>
            <p:cNvSpPr txBox="1"/>
            <p:nvPr/>
          </p:nvSpPr>
          <p:spPr>
            <a:xfrm>
              <a:off x="8706198" y="4178714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框 51"/>
          <p:cNvSpPr txBox="1"/>
          <p:nvPr/>
        </p:nvSpPr>
        <p:spPr>
          <a:xfrm>
            <a:off x="1785145" y="2565707"/>
            <a:ext cx="2071024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K-gram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8" name="文本框 52"/>
          <p:cNvSpPr txBox="1"/>
          <p:nvPr/>
        </p:nvSpPr>
        <p:spPr>
          <a:xfrm>
            <a:off x="8784867" y="2601176"/>
            <a:ext cx="1859942" cy="56278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代码语法树</a:t>
            </a:r>
          </a:p>
        </p:txBody>
      </p:sp>
      <p:sp>
        <p:nvSpPr>
          <p:cNvPr id="39" name="文本框 53"/>
          <p:cNvSpPr txBox="1"/>
          <p:nvPr/>
        </p:nvSpPr>
        <p:spPr>
          <a:xfrm>
            <a:off x="1754379" y="5276873"/>
            <a:ext cx="1873087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zss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40" name="文本框 54"/>
          <p:cNvSpPr txBox="1"/>
          <p:nvPr/>
        </p:nvSpPr>
        <p:spPr>
          <a:xfrm>
            <a:off x="8802950" y="5276872"/>
            <a:ext cx="1790567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Python3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41" name="矩形 40"/>
          <p:cNvSpPr/>
          <p:nvPr/>
        </p:nvSpPr>
        <p:spPr>
          <a:xfrm>
            <a:off x="8914728" y="7131908"/>
            <a:ext cx="3865039" cy="2617543"/>
          </a:xfrm>
          <a:prstGeom prst="rect">
            <a:avLst/>
          </a:prstGeom>
          <a:blipFill>
            <a:blip r:embed="rId4"/>
            <a:srcRect/>
            <a:stretch>
              <a:fillRect l="-14513" t="-5202" r="-14513" b="-52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569364" y="508173"/>
            <a:ext cx="5116310" cy="96281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b="1" dirty="0">
                <a:solidFill>
                  <a:schemeClr val="bg1"/>
                </a:solidFill>
                <a:ea typeface="方正黑体简体" panose="02010601030101010101"/>
              </a:rPr>
              <a:t>代码相似度</a:t>
            </a:r>
            <a:r>
              <a:rPr lang="en-US" altLang="zh-CN" b="1" dirty="0">
                <a:solidFill>
                  <a:schemeClr val="bg1"/>
                </a:solidFill>
                <a:ea typeface="方正黑体简体" panose="02010601030101010101"/>
              </a:rPr>
              <a:t> code similarity </a:t>
            </a:r>
            <a:r>
              <a:rPr lang="zh-CN" altLang="en-US" b="1" dirty="0">
                <a:solidFill>
                  <a:schemeClr val="bg1"/>
                </a:solidFill>
                <a:ea typeface="方正黑体简体" panose="02010601030101010101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Transpiling between any programming languages (Part 1) — The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86" y="2873227"/>
            <a:ext cx="3051969" cy="221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57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37" grpId="0"/>
      <p:bldP spid="38" grpId="0" animBg="1"/>
      <p:bldP spid="39" grpId="0"/>
      <p:bldP spid="40" grpId="0"/>
      <p:bldP spid="41" grpId="0" animBg="1"/>
      <p:bldP spid="42" grpId="0" animBg="1"/>
      <p:bldP spid="4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56" y="2997341"/>
            <a:ext cx="3859795" cy="223823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8685673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51705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1651705" y="1989884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685673" y="4656189"/>
            <a:ext cx="1999729" cy="1586845"/>
          </a:xfrm>
          <a:prstGeom prst="roundRect">
            <a:avLst>
              <a:gd name="adj" fmla="val 1361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882608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 flipV="1">
            <a:off x="3849821" y="3307045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882608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49821" y="5457462"/>
            <a:ext cx="625312" cy="28717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任意多边形 25"/>
          <p:cNvSpPr/>
          <p:nvPr/>
        </p:nvSpPr>
        <p:spPr>
          <a:xfrm>
            <a:off x="1651705" y="1834333"/>
            <a:ext cx="1999729" cy="508505"/>
          </a:xfrm>
          <a:custGeom>
            <a:avLst/>
            <a:gdLst>
              <a:gd name="connsiteX0" fmla="*/ 216058 w 2000250"/>
              <a:gd name="connsiteY0" fmla="*/ 0 h 368178"/>
              <a:gd name="connsiteX1" fmla="*/ 1784192 w 2000250"/>
              <a:gd name="connsiteY1" fmla="*/ 0 h 368178"/>
              <a:gd name="connsiteX2" fmla="*/ 2000250 w 2000250"/>
              <a:gd name="connsiteY2" fmla="*/ 216058 h 368178"/>
              <a:gd name="connsiteX3" fmla="*/ 2000250 w 2000250"/>
              <a:gd name="connsiteY3" fmla="*/ 368178 h 368178"/>
              <a:gd name="connsiteX4" fmla="*/ 0 w 2000250"/>
              <a:gd name="connsiteY4" fmla="*/ 368178 h 368178"/>
              <a:gd name="connsiteX5" fmla="*/ 0 w 2000250"/>
              <a:gd name="connsiteY5" fmla="*/ 216058 h 368178"/>
              <a:gd name="connsiteX6" fmla="*/ 216058 w 2000250"/>
              <a:gd name="connsiteY6" fmla="*/ 0 h 36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0250" h="368178">
                <a:moveTo>
                  <a:pt x="216058" y="0"/>
                </a:moveTo>
                <a:lnTo>
                  <a:pt x="1784192" y="0"/>
                </a:lnTo>
                <a:cubicBezTo>
                  <a:pt x="1903518" y="0"/>
                  <a:pt x="2000250" y="96732"/>
                  <a:pt x="2000250" y="216058"/>
                </a:cubicBezTo>
                <a:lnTo>
                  <a:pt x="2000250" y="368178"/>
                </a:lnTo>
                <a:lnTo>
                  <a:pt x="0" y="368178"/>
                </a:lnTo>
                <a:lnTo>
                  <a:pt x="0" y="216058"/>
                </a:lnTo>
                <a:cubicBezTo>
                  <a:pt x="0" y="96732"/>
                  <a:pt x="96732" y="0"/>
                  <a:pt x="216058" y="0"/>
                </a:cubicBezTo>
                <a:close/>
              </a:path>
            </a:pathLst>
          </a:custGeom>
          <a:gradFill>
            <a:gsLst>
              <a:gs pos="0">
                <a:srgbClr val="238DED"/>
              </a:gs>
              <a:gs pos="100000">
                <a:srgbClr val="18478F"/>
              </a:gs>
            </a:gsLst>
            <a:lin ang="5400000" scaled="0"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685673" y="1974756"/>
            <a:ext cx="1999729" cy="368082"/>
            <a:chOff x="8613775" y="1475335"/>
            <a:chExt cx="2000250" cy="368178"/>
          </a:xfrm>
        </p:grpSpPr>
        <p:sp>
          <p:nvSpPr>
            <p:cNvPr id="29" name="任意多边形 28"/>
            <p:cNvSpPr/>
            <p:nvPr/>
          </p:nvSpPr>
          <p:spPr>
            <a:xfrm>
              <a:off x="8613775" y="1475335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47"/>
            <p:cNvSpPr txBox="1"/>
            <p:nvPr/>
          </p:nvSpPr>
          <p:spPr>
            <a:xfrm>
              <a:off x="8706198" y="1487852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51705" y="4656193"/>
            <a:ext cx="1999729" cy="368083"/>
            <a:chOff x="1577975" y="4157466"/>
            <a:chExt cx="2000250" cy="368178"/>
          </a:xfrm>
        </p:grpSpPr>
        <p:sp>
          <p:nvSpPr>
            <p:cNvPr id="32" name="任意多边形 31"/>
            <p:cNvSpPr/>
            <p:nvPr/>
          </p:nvSpPr>
          <p:spPr>
            <a:xfrm>
              <a:off x="15779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48"/>
            <p:cNvSpPr txBox="1"/>
            <p:nvPr/>
          </p:nvSpPr>
          <p:spPr>
            <a:xfrm>
              <a:off x="1657698" y="4178714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685673" y="4656193"/>
            <a:ext cx="1999729" cy="368083"/>
            <a:chOff x="8613775" y="4157466"/>
            <a:chExt cx="2000250" cy="368178"/>
          </a:xfrm>
        </p:grpSpPr>
        <p:sp>
          <p:nvSpPr>
            <p:cNvPr id="35" name="任意多边形 34"/>
            <p:cNvSpPr/>
            <p:nvPr/>
          </p:nvSpPr>
          <p:spPr>
            <a:xfrm>
              <a:off x="8613775" y="4157466"/>
              <a:ext cx="2000250" cy="368178"/>
            </a:xfrm>
            <a:custGeom>
              <a:avLst/>
              <a:gdLst>
                <a:gd name="connsiteX0" fmla="*/ 216058 w 2000250"/>
                <a:gd name="connsiteY0" fmla="*/ 0 h 368178"/>
                <a:gd name="connsiteX1" fmla="*/ 1784192 w 2000250"/>
                <a:gd name="connsiteY1" fmla="*/ 0 h 368178"/>
                <a:gd name="connsiteX2" fmla="*/ 2000250 w 2000250"/>
                <a:gd name="connsiteY2" fmla="*/ 216058 h 368178"/>
                <a:gd name="connsiteX3" fmla="*/ 2000250 w 2000250"/>
                <a:gd name="connsiteY3" fmla="*/ 368178 h 368178"/>
                <a:gd name="connsiteX4" fmla="*/ 0 w 2000250"/>
                <a:gd name="connsiteY4" fmla="*/ 368178 h 368178"/>
                <a:gd name="connsiteX5" fmla="*/ 0 w 2000250"/>
                <a:gd name="connsiteY5" fmla="*/ 216058 h 368178"/>
                <a:gd name="connsiteX6" fmla="*/ 216058 w 2000250"/>
                <a:gd name="connsiteY6" fmla="*/ 0 h 36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0" h="368178">
                  <a:moveTo>
                    <a:pt x="216058" y="0"/>
                  </a:moveTo>
                  <a:lnTo>
                    <a:pt x="1784192" y="0"/>
                  </a:lnTo>
                  <a:cubicBezTo>
                    <a:pt x="1903518" y="0"/>
                    <a:pt x="2000250" y="96732"/>
                    <a:pt x="2000250" y="216058"/>
                  </a:cubicBezTo>
                  <a:lnTo>
                    <a:pt x="2000250" y="368178"/>
                  </a:lnTo>
                  <a:lnTo>
                    <a:pt x="0" y="368178"/>
                  </a:lnTo>
                  <a:lnTo>
                    <a:pt x="0" y="216058"/>
                  </a:lnTo>
                  <a:cubicBezTo>
                    <a:pt x="0" y="96732"/>
                    <a:pt x="96732" y="0"/>
                    <a:pt x="216058" y="0"/>
                  </a:cubicBezTo>
                  <a:close/>
                </a:path>
              </a:pathLst>
            </a:cu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0"/>
            </a:gradFill>
            <a:ln w="127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49"/>
            <p:cNvSpPr txBox="1"/>
            <p:nvPr/>
          </p:nvSpPr>
          <p:spPr>
            <a:xfrm>
              <a:off x="8706198" y="4178714"/>
              <a:ext cx="1840804" cy="338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框 51"/>
          <p:cNvSpPr txBox="1"/>
          <p:nvPr/>
        </p:nvSpPr>
        <p:spPr>
          <a:xfrm>
            <a:off x="1689921" y="2267270"/>
            <a:ext cx="2071024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TW" sz="2000" dirty="0">
                <a:solidFill>
                  <a:schemeClr val="tx2">
                    <a:lumMod val="60000"/>
                    <a:lumOff val="40000"/>
                  </a:schemeClr>
                </a:solidFill>
                <a:ea typeface="方正黑体简体" panose="02010601030101010101"/>
              </a:rPr>
              <a:t>逻辑结构保留字</a:t>
            </a:r>
            <a:endParaRPr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ea typeface="方正黑体简体" panose="02010601030101010101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If, while …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方正黑体简体" panose="02010601030101010101"/>
            </a:endParaRPr>
          </a:p>
        </p:txBody>
      </p:sp>
      <p:sp>
        <p:nvSpPr>
          <p:cNvPr id="38" name="文本框 52"/>
          <p:cNvSpPr txBox="1"/>
          <p:nvPr/>
        </p:nvSpPr>
        <p:spPr>
          <a:xfrm>
            <a:off x="8778072" y="2581724"/>
            <a:ext cx="1859942" cy="61170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二分查找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53"/>
          <p:cNvSpPr txBox="1"/>
          <p:nvPr/>
        </p:nvSpPr>
        <p:spPr>
          <a:xfrm>
            <a:off x="1976734" y="5224831"/>
            <a:ext cx="1873087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间接递归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54"/>
          <p:cNvSpPr txBox="1"/>
          <p:nvPr/>
        </p:nvSpPr>
        <p:spPr>
          <a:xfrm>
            <a:off x="8802950" y="5276872"/>
            <a:ext cx="1790567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zh-TW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简单尾递归</a:t>
            </a:r>
            <a:endParaRPr lang="zh-CN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914728" y="7131908"/>
            <a:ext cx="3865039" cy="2617543"/>
          </a:xfrm>
          <a:prstGeom prst="rect">
            <a:avLst/>
          </a:prstGeom>
          <a:blipFill>
            <a:blip r:embed="rId4"/>
            <a:srcRect/>
            <a:stretch>
              <a:fillRect l="-14513" t="-5202" r="-14513" b="-52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569364" y="508173"/>
            <a:ext cx="5116310" cy="96281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b="1" dirty="0">
                <a:solidFill>
                  <a:schemeClr val="bg1"/>
                </a:solidFill>
                <a:ea typeface="方正黑体简体" panose="02010601030101010101"/>
              </a:rPr>
              <a:t>代码</a:t>
            </a:r>
            <a:r>
              <a:rPr lang="zh-CN" altLang="en-US" b="1" dirty="0">
                <a:solidFill>
                  <a:schemeClr val="bg1"/>
                </a:solidFill>
                <a:ea typeface="方正黑体简体" panose="02010601030101010101"/>
              </a:rPr>
              <a:t>时空复杂度</a:t>
            </a:r>
            <a:r>
              <a:rPr lang="en-US" altLang="zh-CN" b="1" dirty="0">
                <a:solidFill>
                  <a:schemeClr val="bg1"/>
                </a:solidFill>
                <a:ea typeface="方正黑体简体" panose="02010601030101010101"/>
              </a:rPr>
              <a:t> code complexity </a:t>
            </a:r>
            <a:r>
              <a:rPr lang="zh-CN" altLang="en-US" b="1" dirty="0">
                <a:solidFill>
                  <a:schemeClr val="bg1"/>
                </a:solidFill>
                <a:ea typeface="方正黑体简体" panose="02010601030101010101"/>
              </a:rPr>
              <a:t>实现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omplexity and Big-O | TodayPoint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53" y="2683249"/>
            <a:ext cx="3044137" cy="241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28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37" grpId="0"/>
      <p:bldP spid="38" grpId="0" animBg="1"/>
      <p:bldP spid="39" grpId="0"/>
      <p:bldP spid="40" grpId="0"/>
      <p:bldP spid="41" grpId="0" animBg="1"/>
      <p:bldP spid="42" grpId="0" animBg="1"/>
      <p:bldP spid="4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51"/>
          <p:cNvSpPr txBox="1"/>
          <p:nvPr/>
        </p:nvSpPr>
        <p:spPr>
          <a:xfrm>
            <a:off x="1073426" y="1749508"/>
            <a:ext cx="104062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代码是否只是用一种缩进                                                       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2.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缩进时，空格数是否是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4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的倍数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3.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单行代码是否没有超过既定长度                                             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4.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代码是否没有尾随空格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5.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操作符两边是否有空格                                                          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6.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定义中的操作符两边是否没有空格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7.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是否只使用了一种引号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(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特殊情况除外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)                                     8.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代码开头是否不是空行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9.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代码是否没有行内注释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			                     10.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以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"#"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开头的注释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"#"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后是否有空格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11.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之后是否有空行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		                                    12.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class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之前是否有空行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13.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在</a:t>
            </a:r>
            <a:r>
              <a:rPr lang="en-US" altLang="zh-CN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def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之前是否有空行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			                     14.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是否没有在同一行的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导入不同的包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15.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用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from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开头的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是否在其他的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之后                     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16. import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之间是否没有空行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17. 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变量名命名是否有意义</a:t>
            </a:r>
            <a:r>
              <a:rPr lang="en-US" altLang="zh-CN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/</a:t>
            </a:r>
            <a:r>
              <a:rPr lang="zh-CN" alt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方正黑体简体" panose="02010601030101010101"/>
              </a:rPr>
              <a:t>合理</a:t>
            </a:r>
          </a:p>
        </p:txBody>
      </p:sp>
      <p:sp>
        <p:nvSpPr>
          <p:cNvPr id="41" name="矩形 40"/>
          <p:cNvSpPr/>
          <p:nvPr/>
        </p:nvSpPr>
        <p:spPr>
          <a:xfrm>
            <a:off x="8914728" y="7131908"/>
            <a:ext cx="3865039" cy="2617543"/>
          </a:xfrm>
          <a:prstGeom prst="rect">
            <a:avLst/>
          </a:prstGeom>
          <a:blipFill>
            <a:blip r:embed="rId3"/>
            <a:srcRect/>
            <a:stretch>
              <a:fillRect l="-14513" t="-5202" r="-14513" b="-52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429061" y="570177"/>
            <a:ext cx="5116310" cy="96281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TW" b="1" dirty="0">
                <a:solidFill>
                  <a:schemeClr val="bg1"/>
                </a:solidFill>
                <a:ea typeface="方正黑体简体" panose="02010601030101010101"/>
              </a:rPr>
              <a:t>代码</a:t>
            </a:r>
            <a:r>
              <a:rPr lang="zh-CN" altLang="en-US" b="1" dirty="0">
                <a:solidFill>
                  <a:schemeClr val="bg1"/>
                </a:solidFill>
                <a:ea typeface="方正黑体简体" panose="02010601030101010101"/>
              </a:rPr>
              <a:t>风格</a:t>
            </a:r>
            <a:r>
              <a:rPr lang="en-US" altLang="zh-CN" b="1" dirty="0">
                <a:solidFill>
                  <a:schemeClr val="bg1"/>
                </a:solidFill>
                <a:ea typeface="方正黑体简体" panose="02010601030101010101"/>
              </a:rPr>
              <a:t> code style </a:t>
            </a:r>
            <a:r>
              <a:rPr lang="zh-CN" altLang="en-US" b="1" dirty="0">
                <a:solidFill>
                  <a:schemeClr val="bg1"/>
                </a:solidFill>
                <a:ea typeface="方正黑体简体" panose="02010601030101010101"/>
              </a:rPr>
              <a:t>实现 </a:t>
            </a:r>
            <a:r>
              <a:rPr lang="en-US" altLang="zh-CN" b="1" dirty="0">
                <a:solidFill>
                  <a:schemeClr val="bg1"/>
                </a:solidFill>
                <a:ea typeface="方正黑体简体" panose="02010601030101010101"/>
              </a:rPr>
              <a:t>– 17 </a:t>
            </a:r>
            <a:r>
              <a:rPr lang="zh-CN" altLang="en-US" b="1" dirty="0">
                <a:solidFill>
                  <a:schemeClr val="bg1"/>
                </a:solidFill>
                <a:ea typeface="方正黑体简体" panose="02010601030101010101"/>
              </a:rPr>
              <a:t>个指标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 animBg="1"/>
      <p:bldP spid="42" grpId="0" animBg="1"/>
      <p:bldP spid="4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/>
          <p:nvPr/>
        </p:nvGrpSpPr>
        <p:grpSpPr>
          <a:xfrm>
            <a:off x="1437001" y="2082860"/>
            <a:ext cx="2342042" cy="3830628"/>
            <a:chOff x="786272" y="2050353"/>
            <a:chExt cx="2432715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Rounded Rectangle 10"/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1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Title 3"/>
            <p:cNvSpPr txBox="1">
              <a:spLocks/>
            </p:cNvSpPr>
            <p:nvPr/>
          </p:nvSpPr>
          <p:spPr>
            <a:xfrm>
              <a:off x="830555" y="3199864"/>
              <a:ext cx="2388432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2400" b="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React.js+antd</a:t>
              </a:r>
              <a:endParaRPr 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Title 3"/>
            <p:cNvSpPr txBox="1">
              <a:spLocks/>
            </p:cNvSpPr>
            <p:nvPr/>
          </p:nvSpPr>
          <p:spPr>
            <a:xfrm>
              <a:off x="786272" y="3952034"/>
              <a:ext cx="2388432" cy="12231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前端</a:t>
              </a:r>
              <a:endParaRPr 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Title 3"/>
            <p:cNvSpPr txBox="1">
              <a:spLocks/>
            </p:cNvSpPr>
            <p:nvPr/>
          </p:nvSpPr>
          <p:spPr>
            <a:xfrm>
              <a:off x="1002707" y="5214839"/>
              <a:ext cx="2060161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endParaRPr lang="zh-CN" altLang="en-US" sz="1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8" name="Straight Connector 28"/>
            <p:cNvCxnSpPr/>
            <p:nvPr/>
          </p:nvCxnSpPr>
          <p:spPr>
            <a:xfrm>
              <a:off x="830555" y="5099387"/>
              <a:ext cx="2388432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31"/>
          <p:cNvGrpSpPr/>
          <p:nvPr/>
        </p:nvGrpSpPr>
        <p:grpSpPr>
          <a:xfrm>
            <a:off x="4971824" y="2090159"/>
            <a:ext cx="2299410" cy="3830628"/>
            <a:chOff x="830555" y="2050353"/>
            <a:chExt cx="2388432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70" name="Rounded Rectangle 10"/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1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1" name="Title 3"/>
            <p:cNvSpPr txBox="1">
              <a:spLocks/>
            </p:cNvSpPr>
            <p:nvPr/>
          </p:nvSpPr>
          <p:spPr>
            <a:xfrm>
              <a:off x="830555" y="3552066"/>
              <a:ext cx="2388432" cy="129825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sz="4000" b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Axios</a:t>
              </a:r>
              <a:endParaRPr 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2" name="Title 3"/>
            <p:cNvSpPr txBox="1">
              <a:spLocks/>
            </p:cNvSpPr>
            <p:nvPr/>
          </p:nvSpPr>
          <p:spPr>
            <a:xfrm>
              <a:off x="830555" y="4718300"/>
              <a:ext cx="2388432" cy="264042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endParaRPr lang="en-US" sz="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3" name="Title 3"/>
            <p:cNvSpPr txBox="1">
              <a:spLocks/>
            </p:cNvSpPr>
            <p:nvPr/>
          </p:nvSpPr>
          <p:spPr>
            <a:xfrm>
              <a:off x="1002707" y="5214839"/>
              <a:ext cx="2060161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endParaRPr lang="zh-CN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75" name="Straight Connector 28"/>
            <p:cNvCxnSpPr/>
            <p:nvPr/>
          </p:nvCxnSpPr>
          <p:spPr>
            <a:xfrm>
              <a:off x="830555" y="5099387"/>
              <a:ext cx="23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圆角矩形 40"/>
          <p:cNvSpPr/>
          <p:nvPr/>
        </p:nvSpPr>
        <p:spPr>
          <a:xfrm>
            <a:off x="3560821" y="557928"/>
            <a:ext cx="5066684" cy="964753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a typeface="方正黑体简体" panose="02010601030101010101"/>
              </a:rPr>
              <a:t>WEB </a:t>
            </a:r>
            <a:r>
              <a:rPr lang="zh-CN" altLang="en-US" sz="2400" b="1" dirty="0">
                <a:solidFill>
                  <a:schemeClr val="bg1"/>
                </a:solidFill>
                <a:ea typeface="方正黑体简体" panose="02010601030101010101"/>
              </a:rPr>
              <a:t>展示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Group 31"/>
          <p:cNvGrpSpPr/>
          <p:nvPr/>
        </p:nvGrpSpPr>
        <p:grpSpPr>
          <a:xfrm>
            <a:off x="8627505" y="2082860"/>
            <a:ext cx="2342042" cy="3830628"/>
            <a:chOff x="786272" y="2050353"/>
            <a:chExt cx="2432715" cy="3978930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3" name="Rounded Rectangle 10"/>
            <p:cNvSpPr/>
            <p:nvPr/>
          </p:nvSpPr>
          <p:spPr>
            <a:xfrm>
              <a:off x="830555" y="2050353"/>
              <a:ext cx="2388432" cy="3978930"/>
            </a:xfrm>
            <a:prstGeom prst="roundRect">
              <a:avLst>
                <a:gd name="adj" fmla="val 1231"/>
              </a:avLst>
            </a:prstGeom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2700000" scaled="1"/>
            </a:gradFill>
            <a:ln w="12700">
              <a:noFill/>
            </a:ln>
            <a:effectLst>
              <a:outerShdw blurRad="1905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Title 3"/>
            <p:cNvSpPr txBox="1">
              <a:spLocks/>
            </p:cNvSpPr>
            <p:nvPr/>
          </p:nvSpPr>
          <p:spPr>
            <a:xfrm>
              <a:off x="830555" y="3199864"/>
              <a:ext cx="2388432" cy="340607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Flask</a:t>
              </a:r>
            </a:p>
          </p:txBody>
        </p:sp>
        <p:sp>
          <p:nvSpPr>
            <p:cNvPr id="45" name="Title 3"/>
            <p:cNvSpPr txBox="1">
              <a:spLocks/>
            </p:cNvSpPr>
            <p:nvPr/>
          </p:nvSpPr>
          <p:spPr>
            <a:xfrm>
              <a:off x="786272" y="3952034"/>
              <a:ext cx="2388432" cy="1223168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后端</a:t>
              </a:r>
              <a:endParaRPr 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6" name="Title 3"/>
            <p:cNvSpPr txBox="1">
              <a:spLocks/>
            </p:cNvSpPr>
            <p:nvPr/>
          </p:nvSpPr>
          <p:spPr>
            <a:xfrm>
              <a:off x="1002707" y="5214839"/>
              <a:ext cx="2060161" cy="55219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70000"/>
                </a:lnSpc>
                <a:spcBef>
                  <a:spcPct val="0"/>
                </a:spcBef>
                <a:buNone/>
                <a:defRPr sz="3600" b="1" i="0" kern="1200">
                  <a:solidFill>
                    <a:schemeClr val="tx1"/>
                  </a:solidFill>
                  <a:latin typeface="Roboto Thin" charset="0"/>
                  <a:ea typeface="Roboto Thin" charset="0"/>
                  <a:cs typeface="Roboto Thin" charset="0"/>
                </a:defRPr>
              </a:lvl1pPr>
            </a:lstStyle>
            <a:p>
              <a:pPr algn="ctr">
                <a:lnSpc>
                  <a:spcPct val="130000"/>
                </a:lnSpc>
                <a:spcBef>
                  <a:spcPts val="0"/>
                </a:spcBef>
                <a:buClr>
                  <a:schemeClr val="accent1"/>
                </a:buClr>
                <a:buSzPct val="150000"/>
              </a:pPr>
              <a:endParaRPr lang="zh-CN" altLang="en-US" sz="1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47" name="Straight Connector 28"/>
            <p:cNvCxnSpPr/>
            <p:nvPr/>
          </p:nvCxnSpPr>
          <p:spPr>
            <a:xfrm>
              <a:off x="830555" y="5099387"/>
              <a:ext cx="2388432" cy="0"/>
            </a:xfrm>
            <a:prstGeom prst="line">
              <a:avLst/>
            </a:prstGeom>
            <a:ln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直接连接符 21"/>
          <p:cNvCxnSpPr>
            <a:stCxn id="70" idx="1"/>
          </p:cNvCxnSpPr>
          <p:nvPr/>
        </p:nvCxnSpPr>
        <p:spPr>
          <a:xfrm flipH="1">
            <a:off x="3661397" y="4005473"/>
            <a:ext cx="131042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21"/>
          <p:cNvCxnSpPr>
            <a:stCxn id="43" idx="1"/>
          </p:cNvCxnSpPr>
          <p:nvPr/>
        </p:nvCxnSpPr>
        <p:spPr>
          <a:xfrm flipH="1">
            <a:off x="7354957" y="3998174"/>
            <a:ext cx="131518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8.33333E-7 -0.18125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7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 rot="10800000">
            <a:off x="985089" y="-4412721"/>
            <a:ext cx="10209908" cy="5222465"/>
          </a:xfrm>
          <a:prstGeom prst="arc">
            <a:avLst>
              <a:gd name="adj1" fmla="val 11687977"/>
              <a:gd name="adj2" fmla="val 20691439"/>
            </a:avLst>
          </a:prstGeom>
          <a:ln>
            <a:solidFill>
              <a:schemeClr val="accent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弧形 3"/>
          <p:cNvSpPr/>
          <p:nvPr/>
        </p:nvSpPr>
        <p:spPr>
          <a:xfrm rot="10800000">
            <a:off x="-987274" y="-10545135"/>
            <a:ext cx="14154634" cy="12593783"/>
          </a:xfrm>
          <a:prstGeom prst="arc">
            <a:avLst>
              <a:gd name="adj1" fmla="val 12484089"/>
              <a:gd name="adj2" fmla="val 19947265"/>
            </a:avLst>
          </a:prstGeom>
          <a:ln>
            <a:solidFill>
              <a:schemeClr val="accent1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弧形 4"/>
          <p:cNvSpPr/>
          <p:nvPr/>
        </p:nvSpPr>
        <p:spPr>
          <a:xfrm rot="10800000">
            <a:off x="-987274" y="-5568185"/>
            <a:ext cx="14154634" cy="8591651"/>
          </a:xfrm>
          <a:prstGeom prst="arc">
            <a:avLst>
              <a:gd name="adj1" fmla="val 11985777"/>
              <a:gd name="adj2" fmla="val 20414400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弧形 5"/>
          <p:cNvSpPr/>
          <p:nvPr/>
        </p:nvSpPr>
        <p:spPr>
          <a:xfrm rot="10800000">
            <a:off x="-987274" y="-3780432"/>
            <a:ext cx="14154634" cy="6830021"/>
          </a:xfrm>
          <a:prstGeom prst="arc">
            <a:avLst>
              <a:gd name="adj1" fmla="val 11746970"/>
              <a:gd name="adj2" fmla="val 20652581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弧形 6"/>
          <p:cNvSpPr/>
          <p:nvPr/>
        </p:nvSpPr>
        <p:spPr>
          <a:xfrm rot="10800000">
            <a:off x="-987274" y="-2863581"/>
            <a:ext cx="14154634" cy="5997916"/>
          </a:xfrm>
          <a:prstGeom prst="arc">
            <a:avLst>
              <a:gd name="adj1" fmla="val 11640061"/>
              <a:gd name="adj2" fmla="val 20767946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弧形 7"/>
          <p:cNvSpPr/>
          <p:nvPr/>
        </p:nvSpPr>
        <p:spPr>
          <a:xfrm rot="10800000">
            <a:off x="-987274" y="-1813635"/>
            <a:ext cx="14154634" cy="5029090"/>
          </a:xfrm>
          <a:prstGeom prst="arc">
            <a:avLst>
              <a:gd name="adj1" fmla="val 11501349"/>
              <a:gd name="adj2" fmla="val 20899245"/>
            </a:avLst>
          </a:prstGeom>
          <a:ln w="12700">
            <a:gradFill>
              <a:gsLst>
                <a:gs pos="0">
                  <a:srgbClr val="238DED"/>
                </a:gs>
                <a:gs pos="100000">
                  <a:srgbClr val="18478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弧形 8"/>
          <p:cNvSpPr/>
          <p:nvPr/>
        </p:nvSpPr>
        <p:spPr>
          <a:xfrm rot="10800000">
            <a:off x="-987274" y="-866966"/>
            <a:ext cx="14154634" cy="4093175"/>
          </a:xfrm>
          <a:prstGeom prst="arc">
            <a:avLst>
              <a:gd name="adj1" fmla="val 11372673"/>
              <a:gd name="adj2" fmla="val 21014737"/>
            </a:avLst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-987274" y="25918"/>
            <a:ext cx="14154634" cy="3211805"/>
          </a:xfrm>
          <a:prstGeom prst="arc">
            <a:avLst>
              <a:gd name="adj1" fmla="val 11254937"/>
              <a:gd name="adj2" fmla="val 21140759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弧形 10"/>
          <p:cNvSpPr/>
          <p:nvPr/>
        </p:nvSpPr>
        <p:spPr>
          <a:xfrm rot="10800000">
            <a:off x="-987274" y="778958"/>
            <a:ext cx="14154634" cy="2449891"/>
          </a:xfrm>
          <a:prstGeom prst="arc">
            <a:avLst>
              <a:gd name="adj1" fmla="val 11151706"/>
              <a:gd name="adj2" fmla="val 21256969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弧形 11"/>
          <p:cNvSpPr/>
          <p:nvPr/>
        </p:nvSpPr>
        <p:spPr>
          <a:xfrm rot="10800000">
            <a:off x="-987274" y="1406294"/>
            <a:ext cx="14154634" cy="1855175"/>
          </a:xfrm>
          <a:prstGeom prst="arc">
            <a:avLst>
              <a:gd name="adj1" fmla="val 11059918"/>
              <a:gd name="adj2" fmla="val 21341481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弧形 12"/>
          <p:cNvSpPr/>
          <p:nvPr/>
        </p:nvSpPr>
        <p:spPr>
          <a:xfrm rot="10800000">
            <a:off x="-987274" y="1633352"/>
            <a:ext cx="14154634" cy="1731339"/>
          </a:xfrm>
          <a:prstGeom prst="arc">
            <a:avLst>
              <a:gd name="adj1" fmla="val 10949731"/>
              <a:gd name="adj2" fmla="val 21450868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弧形 13"/>
          <p:cNvSpPr/>
          <p:nvPr/>
        </p:nvSpPr>
        <p:spPr>
          <a:xfrm rot="10800000" flipV="1">
            <a:off x="-901213" y="3770582"/>
            <a:ext cx="14154634" cy="1438162"/>
          </a:xfrm>
          <a:prstGeom prst="arc">
            <a:avLst>
              <a:gd name="adj1" fmla="val 10937291"/>
              <a:gd name="adj2" fmla="val 21475095"/>
            </a:avLst>
          </a:prstGeom>
          <a:ln>
            <a:solidFill>
              <a:schemeClr val="accent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5" name="弧形 14"/>
          <p:cNvSpPr/>
          <p:nvPr/>
        </p:nvSpPr>
        <p:spPr>
          <a:xfrm rot="10800000" flipV="1">
            <a:off x="-901213" y="3823469"/>
            <a:ext cx="14154634" cy="3468208"/>
          </a:xfrm>
          <a:prstGeom prst="arc">
            <a:avLst>
              <a:gd name="adj1" fmla="val 11128348"/>
              <a:gd name="adj2" fmla="val 21303215"/>
            </a:avLst>
          </a:prstGeom>
          <a:ln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" name="弧形 15"/>
          <p:cNvSpPr/>
          <p:nvPr/>
        </p:nvSpPr>
        <p:spPr>
          <a:xfrm rot="10800000" flipV="1">
            <a:off x="-901213" y="3874858"/>
            <a:ext cx="14154634" cy="6585321"/>
          </a:xfrm>
          <a:prstGeom prst="arc">
            <a:avLst>
              <a:gd name="adj1" fmla="val 11397289"/>
              <a:gd name="adj2" fmla="val 21057630"/>
            </a:avLst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31640" y="5065449"/>
            <a:ext cx="5925034" cy="4124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  <a:p>
            <a:pPr algn="ctr">
              <a:lnSpc>
                <a:spcPct val="130000"/>
              </a:lnSpc>
            </a:pPr>
            <a:endParaRPr lang="pt-BR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方正黑体简体" panose="02010601030101010101" pitchFamily="2" charset="-122"/>
              <a:ea typeface="方正黑体简体" panose="02010601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479515" y="1255771"/>
            <a:ext cx="1229284" cy="12292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rgbClr val="D4D2D3"/>
              </a:gs>
            </a:gsLst>
            <a:lin ang="2700000" scaled="0"/>
          </a:gradFill>
          <a:ln>
            <a:noFill/>
          </a:ln>
          <a:effectLst>
            <a:outerShdw blurRad="165100" dist="63500" dir="27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4400" spc="300" dirty="0">
                <a:gradFill>
                  <a:gsLst>
                    <a:gs pos="0">
                      <a:srgbClr val="238DED"/>
                    </a:gs>
                    <a:gs pos="100000">
                      <a:srgbClr val="18478F"/>
                    </a:gs>
                  </a:gsLst>
                  <a:lin ang="2700000" scaled="0"/>
                </a:gra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方正黑体简体" panose="02010601030101010101" pitchFamily="2" charset="-122"/>
              </a:rPr>
              <a:t>02</a:t>
            </a:r>
            <a:endParaRPr lang="zh-CN" altLang="en-US" sz="4400" spc="300" dirty="0">
              <a:gradFill>
                <a:gsLst>
                  <a:gs pos="0">
                    <a:srgbClr val="238DED"/>
                  </a:gs>
                  <a:gs pos="100000">
                    <a:srgbClr val="18478F"/>
                  </a:gs>
                </a:gsLst>
                <a:lin ang="2700000" scaled="0"/>
              </a:gra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Impact" panose="020B0806030902050204" pitchFamily="34" charset="0"/>
              <a:ea typeface="方正黑体简体" panose="02010601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86179" y="2776578"/>
            <a:ext cx="3815957" cy="6728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8478F"/>
              </a:gs>
              <a:gs pos="0">
                <a:srgbClr val="238DED"/>
              </a:gs>
            </a:gsLst>
            <a:lin ang="5400000" scaled="0"/>
          </a:gradFill>
          <a:ln>
            <a:noFill/>
          </a:ln>
          <a:effectLst>
            <a:outerShdw blurRad="127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方正黑体简体" panose="02010601030101010101" pitchFamily="2" charset="-122"/>
                <a:ea typeface="方正黑体简体" panose="02010601030101010101" pitchFamily="2" charset="-122"/>
              </a:rPr>
              <a:t>岗位工作概述</a:t>
            </a:r>
          </a:p>
        </p:txBody>
      </p:sp>
    </p:spTree>
    <p:extLst>
      <p:ext uri="{BB962C8B-B14F-4D97-AF65-F5344CB8AC3E}">
        <p14:creationId xmlns:p14="http://schemas.microsoft.com/office/powerpoint/2010/main" val="396674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0.18125 " pathEditMode="relative" rAng="0" ptsTypes="AA">
                                      <p:cBhvr>
                                        <p:cTn id="51" dur="1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0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4" presetClass="path" presetSubtype="0" decel="10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7 4.81481E-6 L 2.08333E-7 -0.18125 " pathEditMode="relative" rAng="0" ptsTypes="AA">
                                      <p:cBhvr>
                                        <p:cTn id="56" dur="1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  <p:bldP spid="24" grpId="0" animBg="1"/>
      <p:bldP spid="24" grpId="1" animBg="1"/>
      <p:bldP spid="25" grpId="0" animBg="1"/>
      <p:bldP spid="25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981</Words>
  <Application>Microsoft Office PowerPoint</Application>
  <PresentationFormat>宽屏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DIN Mittelschrift Std</vt:lpstr>
      <vt:lpstr>Impact MT Std</vt:lpstr>
      <vt:lpstr>Open Sans</vt:lpstr>
      <vt:lpstr>新細明體</vt:lpstr>
      <vt:lpstr>Roboto Thin</vt:lpstr>
      <vt:lpstr>方正黑体简体</vt:lpstr>
      <vt:lpstr>方正兰亭细黑_GBK</vt:lpstr>
      <vt:lpstr>宋体</vt:lpstr>
      <vt:lpstr>微软雅黑</vt:lpstr>
      <vt:lpstr>Arial</vt:lpstr>
      <vt:lpstr>Calibri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薛 人玮</cp:lastModifiedBy>
  <cp:revision>110</cp:revision>
  <dcterms:created xsi:type="dcterms:W3CDTF">2020-05-13T03:24:09Z</dcterms:created>
  <dcterms:modified xsi:type="dcterms:W3CDTF">2020-07-30T09:45:59Z</dcterms:modified>
</cp:coreProperties>
</file>