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89e7300115_0_1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89e7300115_0_1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89e7300115_0_1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89e7300115_0_1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89e7300115_0_1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89e7300115_0_1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89e7300115_0_1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89e7300115_0_1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89e7300115_0_1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89e7300115_0_1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tlin3@andrew.cmu.edu" TargetMode="External"/><Relationship Id="rId4" Type="http://schemas.openxmlformats.org/officeDocument/2006/relationships/hyperlink" Target="https://github.com/cclintris/instalily-saatva-chatbot" TargetMode="External"/><Relationship Id="rId5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3436575" y="1126050"/>
            <a:ext cx="5745000" cy="20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733"/>
              <a:t>Instalily.ai case study:</a:t>
            </a:r>
            <a:endParaRPr sz="3733"/>
          </a:p>
          <a:p>
            <a:pPr indent="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zh-TW" sz="2500"/>
              <a:t>Saatva AI chatbot</a:t>
            </a:r>
            <a:endParaRPr i="1" sz="2500"/>
          </a:p>
          <a:p>
            <a:pPr indent="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3572525" y="2847425"/>
            <a:ext cx="6306900" cy="133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zh-TW" sz="1580"/>
              <a:t>Creator / Presenter : Tristan Lin</a:t>
            </a:r>
            <a:endParaRPr sz="158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58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zh-TW" sz="1580"/>
              <a:t>Find me @: </a:t>
            </a:r>
            <a:r>
              <a:rPr lang="zh-TW" sz="1580" u="sng">
                <a:solidFill>
                  <a:schemeClr val="hlink"/>
                </a:solidFill>
                <a:hlinkClick r:id="rId3"/>
              </a:rPr>
              <a:t>tlin3@andrew.cmu.edu</a:t>
            </a:r>
            <a:endParaRPr sz="158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58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zh-TW" sz="1580"/>
              <a:t>Github: </a:t>
            </a:r>
            <a:r>
              <a:rPr lang="zh-TW" sz="1580" u="sng">
                <a:solidFill>
                  <a:schemeClr val="hlink"/>
                </a:solidFill>
                <a:hlinkClick r:id="rId4"/>
              </a:rPr>
              <a:t>https://github.com/cclintris/instalily-saatva-chatbot</a:t>
            </a:r>
            <a:endParaRPr sz="158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58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580"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2825" y="4229600"/>
            <a:ext cx="733200" cy="68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ctrTitle"/>
          </p:nvPr>
        </p:nvSpPr>
        <p:spPr>
          <a:xfrm>
            <a:off x="3111825" y="151750"/>
            <a:ext cx="5732700" cy="88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zh-TW" sz="2833">
                <a:solidFill>
                  <a:schemeClr val="dk1"/>
                </a:solidFill>
              </a:rPr>
              <a:t>System architecture design</a:t>
            </a:r>
            <a:endParaRPr i="1" sz="2833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sp>
        <p:nvSpPr>
          <p:cNvPr id="94" name="Google Shape;94;p14"/>
          <p:cNvSpPr txBox="1"/>
          <p:nvPr>
            <p:ph idx="1" type="subTitle"/>
          </p:nvPr>
        </p:nvSpPr>
        <p:spPr>
          <a:xfrm>
            <a:off x="3572525" y="2847425"/>
            <a:ext cx="6306900" cy="133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58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58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580"/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825" y="4229600"/>
            <a:ext cx="733200" cy="68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1150" y="1034650"/>
            <a:ext cx="8010849" cy="344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ctrTitle"/>
          </p:nvPr>
        </p:nvSpPr>
        <p:spPr>
          <a:xfrm>
            <a:off x="3111825" y="151750"/>
            <a:ext cx="5732700" cy="88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zh-TW" sz="2833">
                <a:solidFill>
                  <a:schemeClr val="dk1"/>
                </a:solidFill>
              </a:rPr>
              <a:t>Chrome Extension Frontend UI</a:t>
            </a:r>
            <a:endParaRPr i="1" sz="2833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sp>
        <p:nvSpPr>
          <p:cNvPr id="102" name="Google Shape;102;p15"/>
          <p:cNvSpPr txBox="1"/>
          <p:nvPr>
            <p:ph idx="1" type="subTitle"/>
          </p:nvPr>
        </p:nvSpPr>
        <p:spPr>
          <a:xfrm>
            <a:off x="3572525" y="2847425"/>
            <a:ext cx="6306900" cy="133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58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58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580"/>
          </a:p>
        </p:txBody>
      </p:sp>
      <p:pic>
        <p:nvPicPr>
          <p:cNvPr id="103" name="Google Shape;10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825" y="4229600"/>
            <a:ext cx="733200" cy="68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88225" y="770400"/>
            <a:ext cx="2794550" cy="4107426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5"/>
          <p:cNvSpPr txBox="1"/>
          <p:nvPr>
            <p:ph type="ctrTitle"/>
          </p:nvPr>
        </p:nvSpPr>
        <p:spPr>
          <a:xfrm>
            <a:off x="4826700" y="1268800"/>
            <a:ext cx="4317300" cy="341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zh-TW" sz="1700"/>
              <a:t>Side Panel</a:t>
            </a:r>
            <a:endParaRPr sz="17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zh-TW" sz="1700"/>
              <a:t>Supports Natural Language</a:t>
            </a:r>
            <a:endParaRPr sz="17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zh-TW" sz="1700"/>
              <a:t>Opens automatically when Saatva.com tab visited</a:t>
            </a:r>
            <a:endParaRPr sz="17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zh-TW" sz="1700"/>
              <a:t>Good usability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00"/>
              <a:t>	</a:t>
            </a:r>
            <a:endParaRPr sz="17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ctrTitle"/>
          </p:nvPr>
        </p:nvSpPr>
        <p:spPr>
          <a:xfrm>
            <a:off x="3111825" y="151750"/>
            <a:ext cx="5732700" cy="88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zh-TW" sz="2833">
                <a:solidFill>
                  <a:schemeClr val="dk1"/>
                </a:solidFill>
              </a:rPr>
              <a:t>LLM model research &amp; choice</a:t>
            </a:r>
            <a:endParaRPr i="1" sz="2833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sp>
        <p:nvSpPr>
          <p:cNvPr id="111" name="Google Shape;111;p16"/>
          <p:cNvSpPr txBox="1"/>
          <p:nvPr>
            <p:ph idx="1" type="subTitle"/>
          </p:nvPr>
        </p:nvSpPr>
        <p:spPr>
          <a:xfrm>
            <a:off x="3572525" y="2847425"/>
            <a:ext cx="6306900" cy="133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58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58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580"/>
          </a:p>
        </p:txBody>
      </p:sp>
      <p:pic>
        <p:nvPicPr>
          <p:cNvPr id="112" name="Google Shape;11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825" y="4229600"/>
            <a:ext cx="733200" cy="68262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6"/>
          <p:cNvSpPr txBox="1"/>
          <p:nvPr>
            <p:ph type="ctrTitle"/>
          </p:nvPr>
        </p:nvSpPr>
        <p:spPr>
          <a:xfrm>
            <a:off x="5355400" y="1222100"/>
            <a:ext cx="4317300" cy="341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zh-TW" sz="1700"/>
              <a:t>OpenAI GPT 3.5 model</a:t>
            </a:r>
            <a:endParaRPr sz="17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00"/>
              <a:t>		-&gt; text-davinci-003</a:t>
            </a:r>
            <a:endParaRPr sz="17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zh-TW" sz="1700"/>
              <a:t>Higher Quality Writing</a:t>
            </a:r>
            <a:endParaRPr sz="17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zh-TW" sz="1700"/>
              <a:t>Instruction Following Task</a:t>
            </a:r>
            <a:endParaRPr sz="17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zh-TW" sz="1700"/>
              <a:t>Trained with newer dataset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00"/>
              <a:t>	</a:t>
            </a:r>
            <a:endParaRPr sz="17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pic>
        <p:nvPicPr>
          <p:cNvPr id="114" name="Google Shape;11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2878" y="1034650"/>
            <a:ext cx="4850925" cy="291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/>
          <p:nvPr>
            <p:ph type="ctrTitle"/>
          </p:nvPr>
        </p:nvSpPr>
        <p:spPr>
          <a:xfrm>
            <a:off x="-309600" y="1964525"/>
            <a:ext cx="5732700" cy="88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zh-TW" sz="5722">
                <a:solidFill>
                  <a:schemeClr val="dk1"/>
                </a:solidFill>
              </a:rPr>
              <a:t>Demo</a:t>
            </a:r>
            <a:endParaRPr i="1" sz="5722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sp>
        <p:nvSpPr>
          <p:cNvPr id="120" name="Google Shape;120;p17"/>
          <p:cNvSpPr txBox="1"/>
          <p:nvPr>
            <p:ph idx="1" type="subTitle"/>
          </p:nvPr>
        </p:nvSpPr>
        <p:spPr>
          <a:xfrm>
            <a:off x="3572525" y="2847425"/>
            <a:ext cx="6306900" cy="133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58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58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580"/>
          </a:p>
        </p:txBody>
      </p:sp>
      <p:pic>
        <p:nvPicPr>
          <p:cNvPr id="121" name="Google Shape;12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825" y="4229600"/>
            <a:ext cx="733200" cy="68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>
            <p:ph type="ctrTitle"/>
          </p:nvPr>
        </p:nvSpPr>
        <p:spPr>
          <a:xfrm>
            <a:off x="657175" y="1964525"/>
            <a:ext cx="5732700" cy="88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zh-TW" sz="5722">
                <a:solidFill>
                  <a:schemeClr val="dk1"/>
                </a:solidFill>
              </a:rPr>
              <a:t>Thank you!</a:t>
            </a:r>
            <a:endParaRPr i="1" sz="5722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sp>
        <p:nvSpPr>
          <p:cNvPr id="127" name="Google Shape;127;p18"/>
          <p:cNvSpPr txBox="1"/>
          <p:nvPr>
            <p:ph idx="1" type="subTitle"/>
          </p:nvPr>
        </p:nvSpPr>
        <p:spPr>
          <a:xfrm>
            <a:off x="3572525" y="2847425"/>
            <a:ext cx="6306900" cy="133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58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58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580"/>
          </a:p>
        </p:txBody>
      </p:sp>
      <p:pic>
        <p:nvPicPr>
          <p:cNvPr id="128" name="Google Shape;12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825" y="4229600"/>
            <a:ext cx="733200" cy="68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