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6" r:id="rId1"/>
  </p:sldMasterIdLst>
  <p:notesMasterIdLst>
    <p:notesMasterId r:id="rId20"/>
  </p:notesMasterIdLst>
  <p:handoutMasterIdLst>
    <p:handoutMasterId r:id="rId21"/>
  </p:handoutMasterIdLst>
  <p:sldIdLst>
    <p:sldId id="262" r:id="rId2"/>
    <p:sldId id="272" r:id="rId3"/>
    <p:sldId id="269" r:id="rId4"/>
    <p:sldId id="273" r:id="rId5"/>
    <p:sldId id="274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4" r:id="rId14"/>
    <p:sldId id="285" r:id="rId15"/>
    <p:sldId id="286" r:id="rId16"/>
    <p:sldId id="287" r:id="rId17"/>
    <p:sldId id="283" r:id="rId18"/>
    <p:sldId id="261" r:id="rId19"/>
  </p:sldIdLst>
  <p:sldSz cx="9144000" cy="6858000" type="screen4x3"/>
  <p:notesSz cx="6858000" cy="9144000"/>
  <p:defaultTextStyle>
    <a:defPPr>
      <a:defRPr lang="zh-CN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FD4"/>
    <a:srgbClr val="5ACBF5"/>
    <a:srgbClr val="8CC63E"/>
    <a:srgbClr val="0070B1"/>
    <a:srgbClr val="00ABBD"/>
    <a:srgbClr val="00AEEF"/>
    <a:srgbClr val="0089CF"/>
    <a:srgbClr val="005BA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1" autoAdjust="0"/>
    <p:restoredTop sz="94660"/>
  </p:normalViewPr>
  <p:slideViewPr>
    <p:cSldViewPr snapToGrid="0" snapToObjects="1">
      <p:cViewPr>
        <p:scale>
          <a:sx n="100" d="100"/>
          <a:sy n="100" d="100"/>
        </p:scale>
        <p:origin x="-258" y="5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1"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1"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5B8F7E0-5FC4-4DC8-B484-0D40AE0D0008}" type="datetimeFigureOut">
              <a:rPr lang="zh-CN" altLang="en-US"/>
              <a:pPr>
                <a:defRPr/>
              </a:pPr>
              <a:t>2015-9-6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1"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1"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D997C73-7457-410B-B141-D7A7C9BEFAB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55A060-84EE-4941-82C2-3174D5B27253}" type="datetimeFigureOut">
              <a:rPr lang="zh-CN" altLang="en-US" smtClean="0"/>
              <a:t>2015-9-6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77F718-F19A-4EE1-845A-A0D2ECF0F07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9236075" y="3833813"/>
            <a:ext cx="1360488" cy="1249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442" tIns="46725" rIns="93442" bIns="46725" anchor="b" anchorCtr="1">
            <a:spAutoFit/>
          </a:bodyPr>
          <a:lstStyle/>
          <a:p>
            <a:pPr defTabSz="935038">
              <a:defRPr/>
            </a:pPr>
            <a:r>
              <a:rPr lang="en-US" sz="9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T</a:t>
            </a:r>
            <a:r>
              <a:rPr lang="en-US" altLang="zh-CN" sz="9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itle:</a:t>
            </a:r>
            <a:endParaRPr lang="en-US" altLang="ja-JP" sz="9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935038">
              <a:defRPr/>
            </a:pPr>
            <a:r>
              <a:rPr lang="en-US" altLang="zh-CN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Type</a:t>
            </a:r>
            <a:r>
              <a:rPr lang="en-US" altLang="ja-JP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: </a:t>
            </a:r>
            <a:r>
              <a:rPr lang="zh-CN" alt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微软雅黑</a:t>
            </a:r>
            <a:endParaRPr lang="zh-CN" altLang="zh-CN" sz="8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935038">
              <a:defRPr/>
            </a:pPr>
            <a:r>
              <a:rPr 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S</a:t>
            </a:r>
            <a:r>
              <a:rPr lang="en-US" altLang="zh-CN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ize</a:t>
            </a:r>
            <a:r>
              <a:rPr 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：32-</a:t>
            </a:r>
            <a:r>
              <a:rPr lang="en-US" altLang="ja-JP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24-</a:t>
            </a:r>
            <a:r>
              <a:rPr lang="en-US" altLang="zh-CN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pt</a:t>
            </a:r>
            <a:endParaRPr lang="en-US" altLang="ja-JP" sz="8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935038">
              <a:defRPr/>
            </a:pPr>
            <a:r>
              <a:rPr 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C</a:t>
            </a:r>
            <a:r>
              <a:rPr lang="en-US" altLang="zh-CN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olor</a:t>
            </a:r>
            <a:r>
              <a:rPr 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：T</a:t>
            </a:r>
            <a:r>
              <a:rPr lang="en-US" altLang="zh-CN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he ZTE blue</a:t>
            </a:r>
            <a:r>
              <a:rPr lang="en-US" altLang="ja-JP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 </a:t>
            </a:r>
          </a:p>
          <a:p>
            <a:pPr defTabSz="935038">
              <a:defRPr/>
            </a:pPr>
            <a:endParaRPr lang="en-US" altLang="zh-CN" sz="9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935038">
              <a:defRPr/>
            </a:pPr>
            <a:r>
              <a:rPr lang="en-US" altLang="zh-CN" sz="9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Subtitle:</a:t>
            </a:r>
            <a:endParaRPr lang="en-US" altLang="ja-JP" sz="9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935038">
              <a:defRPr/>
            </a:pPr>
            <a:r>
              <a:rPr 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T</a:t>
            </a:r>
            <a:r>
              <a:rPr lang="en-US" altLang="zh-CN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ype</a:t>
            </a:r>
            <a:r>
              <a:rPr 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：</a:t>
            </a:r>
            <a:r>
              <a:rPr lang="zh-CN" alt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微软雅黑</a:t>
            </a:r>
            <a:endParaRPr lang="zh-CN" altLang="zh-CN" sz="8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935038">
              <a:defRPr/>
            </a:pPr>
            <a:r>
              <a:rPr 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S</a:t>
            </a:r>
            <a:r>
              <a:rPr lang="en-US" altLang="zh-CN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ize</a:t>
            </a:r>
            <a:r>
              <a:rPr 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：</a:t>
            </a:r>
            <a:r>
              <a:rPr lang="en-US" altLang="ja-JP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20pt</a:t>
            </a:r>
          </a:p>
          <a:p>
            <a:pPr defTabSz="935038">
              <a:defRPr/>
            </a:pPr>
            <a:r>
              <a:rPr 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Color: The </a:t>
            </a:r>
            <a:r>
              <a:rPr lang="en-US" altLang="zh-CN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ZTE green</a:t>
            </a:r>
            <a:endParaRPr lang="en-US" altLang="ja-JP" sz="8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5848350" y="5938838"/>
            <a:ext cx="1841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cs typeface="Arial" pitchFamily="34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814888" y="5559425"/>
            <a:ext cx="1841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cs typeface="Arial" pitchFamily="34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4037013" y="4851400"/>
            <a:ext cx="1857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cs typeface="Arial" pitchFamily="34" charset="0"/>
            </a:endParaRPr>
          </a:p>
        </p:txBody>
      </p:sp>
      <p:grpSp>
        <p:nvGrpSpPr>
          <p:cNvPr id="11" name="组 5"/>
          <p:cNvGrpSpPr>
            <a:grpSpLocks/>
          </p:cNvGrpSpPr>
          <p:nvPr/>
        </p:nvGrpSpPr>
        <p:grpSpPr bwMode="auto">
          <a:xfrm>
            <a:off x="9364663" y="5135563"/>
            <a:ext cx="1392237" cy="1317625"/>
            <a:chOff x="9286278" y="1725515"/>
            <a:chExt cx="1392554" cy="989008"/>
          </a:xfrm>
        </p:grpSpPr>
        <p:grpSp>
          <p:nvGrpSpPr>
            <p:cNvPr id="12" name="组 6"/>
            <p:cNvGrpSpPr>
              <a:grpSpLocks/>
            </p:cNvGrpSpPr>
            <p:nvPr/>
          </p:nvGrpSpPr>
          <p:grpSpPr bwMode="auto">
            <a:xfrm>
              <a:off x="9286278" y="1725515"/>
              <a:ext cx="935158" cy="254390"/>
              <a:chOff x="9286278" y="1725515"/>
              <a:chExt cx="935158" cy="254390"/>
            </a:xfrm>
          </p:grpSpPr>
          <p:sp>
            <p:nvSpPr>
              <p:cNvPr id="18" name="矩形 18"/>
              <p:cNvSpPr/>
              <p:nvPr/>
            </p:nvSpPr>
            <p:spPr>
              <a:xfrm>
                <a:off x="9286278" y="1725515"/>
                <a:ext cx="254058" cy="253805"/>
              </a:xfrm>
              <a:prstGeom prst="rect">
                <a:avLst/>
              </a:prstGeom>
              <a:solidFill>
                <a:srgbClr val="008FD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zh-CN" altLang="en-US"/>
              </a:p>
            </p:txBody>
          </p:sp>
          <p:sp>
            <p:nvSpPr>
              <p:cNvPr id="19" name="文本框 19"/>
              <p:cNvSpPr txBox="1">
                <a:spLocks noChangeArrowheads="1"/>
              </p:cNvSpPr>
              <p:nvPr/>
            </p:nvSpPr>
            <p:spPr bwMode="auto">
              <a:xfrm>
                <a:off x="9503815" y="1756496"/>
                <a:ext cx="717713" cy="1501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kumimoji="1" lang="en-US" altLang="zh-CN" sz="700" i="1">
                    <a:solidFill>
                      <a:schemeClr val="bg1"/>
                    </a:solidFill>
                    <a:latin typeface="Times" pitchFamily="18" charset="0"/>
                    <a:cs typeface="Times" pitchFamily="18" charset="0"/>
                  </a:rPr>
                  <a:t>G143, B212</a:t>
                </a:r>
                <a:endParaRPr kumimoji="1" lang="zh-CN" altLang="en-US" sz="700" i="1">
                  <a:solidFill>
                    <a:schemeClr val="bg1"/>
                  </a:solidFill>
                  <a:latin typeface="Times" pitchFamily="18" charset="0"/>
                  <a:cs typeface="Times" pitchFamily="18" charset="0"/>
                </a:endParaRPr>
              </a:p>
            </p:txBody>
          </p:sp>
        </p:grpSp>
        <p:grpSp>
          <p:nvGrpSpPr>
            <p:cNvPr id="13" name="组 9"/>
            <p:cNvGrpSpPr>
              <a:grpSpLocks/>
            </p:cNvGrpSpPr>
            <p:nvPr/>
          </p:nvGrpSpPr>
          <p:grpSpPr bwMode="auto">
            <a:xfrm>
              <a:off x="9286278" y="2098975"/>
              <a:ext cx="1199362" cy="254390"/>
              <a:chOff x="9286278" y="2098975"/>
              <a:chExt cx="1199362" cy="254390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9286278" y="2098478"/>
                <a:ext cx="254058" cy="254997"/>
              </a:xfrm>
              <a:prstGeom prst="rect">
                <a:avLst/>
              </a:prstGeom>
              <a:solidFill>
                <a:srgbClr val="8CC63E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zh-CN" altLang="en-US"/>
              </a:p>
            </p:txBody>
          </p:sp>
          <p:sp>
            <p:nvSpPr>
              <p:cNvPr id="17" name="文本框 15"/>
              <p:cNvSpPr txBox="1">
                <a:spLocks noChangeArrowheads="1"/>
              </p:cNvSpPr>
              <p:nvPr/>
            </p:nvSpPr>
            <p:spPr bwMode="auto">
              <a:xfrm>
                <a:off x="9503815" y="2129459"/>
                <a:ext cx="981298" cy="1501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kumimoji="1" lang="en-US" altLang="zh-CN" sz="700" i="1">
                    <a:solidFill>
                      <a:schemeClr val="bg1"/>
                    </a:solidFill>
                    <a:latin typeface="Times" pitchFamily="18" charset="0"/>
                    <a:cs typeface="Times" pitchFamily="18" charset="0"/>
                  </a:rPr>
                  <a:t>R140,G198, B62</a:t>
                </a:r>
                <a:endParaRPr kumimoji="1" lang="zh-CN" altLang="en-US" sz="700" i="1">
                  <a:solidFill>
                    <a:schemeClr val="bg1"/>
                  </a:solidFill>
                  <a:latin typeface="Times" pitchFamily="18" charset="0"/>
                  <a:cs typeface="Times" pitchFamily="18" charset="0"/>
                </a:endParaRPr>
              </a:p>
            </p:txBody>
          </p:sp>
        </p:grpSp>
        <p:sp>
          <p:nvSpPr>
            <p:cNvPr id="14" name="矩形 13"/>
            <p:cNvSpPr/>
            <p:nvPr/>
          </p:nvSpPr>
          <p:spPr>
            <a:xfrm>
              <a:off x="9286278" y="2460717"/>
              <a:ext cx="254058" cy="253806"/>
            </a:xfrm>
            <a:prstGeom prst="rect">
              <a:avLst/>
            </a:prstGeom>
            <a:solidFill>
              <a:srgbClr val="5ACBF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/>
            </a:p>
          </p:txBody>
        </p:sp>
        <p:sp>
          <p:nvSpPr>
            <p:cNvPr id="15" name="文本框 12"/>
            <p:cNvSpPr txBox="1">
              <a:spLocks noChangeArrowheads="1"/>
            </p:cNvSpPr>
            <p:nvPr/>
          </p:nvSpPr>
          <p:spPr bwMode="auto">
            <a:xfrm>
              <a:off x="9503815" y="2491698"/>
              <a:ext cx="1175017" cy="150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en-US" altLang="zh-CN" sz="700" i="1">
                  <a:solidFill>
                    <a:schemeClr val="bg1"/>
                  </a:solidFill>
                  <a:latin typeface="Times" pitchFamily="18" charset="0"/>
                  <a:cs typeface="Times" pitchFamily="18" charset="0"/>
                </a:rPr>
                <a:t>R90,G203, B245</a:t>
              </a:r>
              <a:endParaRPr kumimoji="1" lang="zh-CN" altLang="en-US" sz="700" i="1">
                <a:solidFill>
                  <a:schemeClr val="bg1"/>
                </a:solidFill>
                <a:latin typeface="Times" pitchFamily="18" charset="0"/>
                <a:cs typeface="Times" pitchFamily="18" charset="0"/>
              </a:endParaRPr>
            </a:p>
          </p:txBody>
        </p:sp>
      </p:grpSp>
      <p:sp>
        <p:nvSpPr>
          <p:cNvPr id="20" name="TextBox 18"/>
          <p:cNvSpPr txBox="1">
            <a:spLocks noChangeArrowheads="1"/>
          </p:cNvSpPr>
          <p:nvPr/>
        </p:nvSpPr>
        <p:spPr bwMode="auto">
          <a:xfrm>
            <a:off x="8153400" y="1354138"/>
            <a:ext cx="914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pPr>
              <a:defRPr/>
            </a:pPr>
            <a:endParaRPr kumimoji="1" lang="en-US">
              <a:cs typeface="Arial" pitchFamily="34" charset="0"/>
            </a:endParaRPr>
          </a:p>
        </p:txBody>
      </p:sp>
      <p:sp>
        <p:nvSpPr>
          <p:cNvPr id="21" name="TextBox 19"/>
          <p:cNvSpPr txBox="1">
            <a:spLocks noChangeArrowheads="1"/>
          </p:cNvSpPr>
          <p:nvPr/>
        </p:nvSpPr>
        <p:spPr bwMode="auto">
          <a:xfrm>
            <a:off x="4864100" y="4503738"/>
            <a:ext cx="914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/>
          <a:lstStyle/>
          <a:p>
            <a:pPr>
              <a:defRPr/>
            </a:pPr>
            <a:endParaRPr kumimoji="1" lang="en-US">
              <a:cs typeface="Arial" pitchFamily="34" charset="0"/>
            </a:endParaRPr>
          </a:p>
        </p:txBody>
      </p:sp>
      <p:pic>
        <p:nvPicPr>
          <p:cNvPr id="22" name="Picture 20" descr="ZTE_ppt_design02-06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27875" y="414338"/>
            <a:ext cx="1711325" cy="1341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副标题 2"/>
          <p:cNvSpPr>
            <a:spLocks noGrp="1"/>
          </p:cNvSpPr>
          <p:nvPr>
            <p:ph type="subTitle" idx="1"/>
          </p:nvPr>
        </p:nvSpPr>
        <p:spPr>
          <a:xfrm>
            <a:off x="336142" y="1147422"/>
            <a:ext cx="6400800" cy="750347"/>
          </a:xfrm>
        </p:spPr>
        <p:txBody>
          <a:bodyPr>
            <a:normAutofit/>
          </a:bodyPr>
          <a:lstStyle>
            <a:lvl1pPr marL="0" indent="0" algn="l">
              <a:buNone/>
              <a:defRPr kumimoji="1" lang="zh-CN" altLang="en-US" sz="2000" b="0" i="0" kern="1200" dirty="0">
                <a:solidFill>
                  <a:srgbClr val="8CC63E"/>
                </a:solidFill>
                <a:latin typeface="+mn-lt"/>
                <a:ea typeface="微软雅黑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35" name="Text Placeholder 34"/>
          <p:cNvSpPr>
            <a:spLocks noGrp="1"/>
          </p:cNvSpPr>
          <p:nvPr>
            <p:ph type="body" sz="quarter" idx="10"/>
          </p:nvPr>
        </p:nvSpPr>
        <p:spPr>
          <a:xfrm>
            <a:off x="336554" y="2820985"/>
            <a:ext cx="4478338" cy="1342429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rgbClr val="FFFFFF"/>
                </a:solidFill>
                <a:latin typeface="微软雅黑"/>
                <a:ea typeface="Heiti SC Light"/>
                <a:cs typeface="微软雅黑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标题 1"/>
          <p:cNvSpPr>
            <a:spLocks noGrp="1"/>
          </p:cNvSpPr>
          <p:nvPr>
            <p:ph type="ctrTitle"/>
          </p:nvPr>
        </p:nvSpPr>
        <p:spPr>
          <a:xfrm>
            <a:off x="336142" y="543308"/>
            <a:ext cx="6400800" cy="592317"/>
          </a:xfrm>
        </p:spPr>
        <p:txBody>
          <a:bodyPr>
            <a:noAutofit/>
          </a:bodyPr>
          <a:lstStyle>
            <a:lvl1pPr algn="l">
              <a:defRPr kumimoji="1" lang="zh-CN" altLang="en-US" sz="2400" b="1" i="0" kern="1200" dirty="0">
                <a:solidFill>
                  <a:schemeClr val="bg1"/>
                </a:solidFill>
                <a:latin typeface="+mn-lt"/>
                <a:ea typeface="微软雅黑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目录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9236075" y="3833813"/>
            <a:ext cx="1360488" cy="1249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442" tIns="46725" rIns="93442" bIns="46725" anchor="b" anchorCtr="1">
            <a:spAutoFit/>
          </a:bodyPr>
          <a:lstStyle/>
          <a:p>
            <a:pPr defTabSz="935038">
              <a:defRPr/>
            </a:pPr>
            <a:r>
              <a:rPr lang="en-US" sz="9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T</a:t>
            </a:r>
            <a:r>
              <a:rPr lang="en-US" altLang="zh-CN" sz="9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itle:</a:t>
            </a:r>
            <a:endParaRPr lang="en-US" altLang="ja-JP" sz="9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935038">
              <a:defRPr/>
            </a:pPr>
            <a:r>
              <a:rPr lang="en-US" altLang="zh-CN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Type</a:t>
            </a:r>
            <a:r>
              <a:rPr lang="en-US" altLang="ja-JP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: </a:t>
            </a:r>
            <a:r>
              <a:rPr lang="zh-CN" alt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微软雅黑</a:t>
            </a:r>
            <a:endParaRPr lang="zh-CN" altLang="zh-CN" sz="8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935038">
              <a:defRPr/>
            </a:pPr>
            <a:r>
              <a:rPr 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S</a:t>
            </a:r>
            <a:r>
              <a:rPr lang="en-US" altLang="zh-CN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ize</a:t>
            </a:r>
            <a:r>
              <a:rPr 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：</a:t>
            </a:r>
            <a:r>
              <a:rPr lang="en-US" altLang="ja-JP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24-</a:t>
            </a:r>
            <a:r>
              <a:rPr lang="en-US" altLang="zh-CN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pt</a:t>
            </a:r>
            <a:endParaRPr lang="en-US" altLang="ja-JP" sz="8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935038">
              <a:defRPr/>
            </a:pPr>
            <a:r>
              <a:rPr 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C</a:t>
            </a:r>
            <a:r>
              <a:rPr lang="en-US" altLang="zh-CN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olor</a:t>
            </a:r>
            <a:r>
              <a:rPr 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：T</a:t>
            </a:r>
            <a:r>
              <a:rPr lang="en-US" altLang="zh-CN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he ZTE blue</a:t>
            </a:r>
            <a:r>
              <a:rPr lang="en-US" altLang="ja-JP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 </a:t>
            </a:r>
          </a:p>
          <a:p>
            <a:pPr defTabSz="935038">
              <a:defRPr/>
            </a:pPr>
            <a:endParaRPr lang="en-US" altLang="zh-CN" sz="9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935038">
              <a:defRPr/>
            </a:pPr>
            <a:r>
              <a:rPr lang="en-US" altLang="zh-CN" sz="9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Subtitle:</a:t>
            </a:r>
            <a:endParaRPr lang="en-US" altLang="ja-JP" sz="9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935038">
              <a:defRPr/>
            </a:pPr>
            <a:r>
              <a:rPr 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T</a:t>
            </a:r>
            <a:r>
              <a:rPr lang="en-US" altLang="zh-CN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ype</a:t>
            </a:r>
            <a:r>
              <a:rPr 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：</a:t>
            </a:r>
            <a:r>
              <a:rPr lang="zh-CN" alt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微软雅黑</a:t>
            </a:r>
            <a:endParaRPr lang="zh-CN" altLang="zh-CN" sz="8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935038">
              <a:defRPr/>
            </a:pPr>
            <a:r>
              <a:rPr 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S</a:t>
            </a:r>
            <a:r>
              <a:rPr lang="en-US" altLang="zh-CN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ize</a:t>
            </a:r>
            <a:r>
              <a:rPr 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：</a:t>
            </a:r>
            <a:r>
              <a:rPr lang="en-US" altLang="ja-JP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20pt</a:t>
            </a:r>
          </a:p>
          <a:p>
            <a:pPr defTabSz="935038">
              <a:defRPr/>
            </a:pPr>
            <a:r>
              <a:rPr 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Color: The </a:t>
            </a:r>
            <a:r>
              <a:rPr lang="en-US" altLang="zh-CN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ZTE green</a:t>
            </a:r>
            <a:endParaRPr lang="en-US" altLang="ja-JP" sz="8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</p:txBody>
      </p:sp>
      <p:grpSp>
        <p:nvGrpSpPr>
          <p:cNvPr id="5" name="组 5"/>
          <p:cNvGrpSpPr>
            <a:grpSpLocks/>
          </p:cNvGrpSpPr>
          <p:nvPr/>
        </p:nvGrpSpPr>
        <p:grpSpPr bwMode="auto">
          <a:xfrm>
            <a:off x="9364663" y="5135563"/>
            <a:ext cx="1392237" cy="1317625"/>
            <a:chOff x="9286278" y="1725515"/>
            <a:chExt cx="1392554" cy="989008"/>
          </a:xfrm>
        </p:grpSpPr>
        <p:grpSp>
          <p:nvGrpSpPr>
            <p:cNvPr id="6" name="组 6"/>
            <p:cNvGrpSpPr>
              <a:grpSpLocks/>
            </p:cNvGrpSpPr>
            <p:nvPr/>
          </p:nvGrpSpPr>
          <p:grpSpPr bwMode="auto">
            <a:xfrm>
              <a:off x="9286278" y="1725515"/>
              <a:ext cx="935158" cy="254390"/>
              <a:chOff x="9286278" y="1725515"/>
              <a:chExt cx="935158" cy="254390"/>
            </a:xfrm>
          </p:grpSpPr>
          <p:sp>
            <p:nvSpPr>
              <p:cNvPr id="12" name="矩形 18"/>
              <p:cNvSpPr/>
              <p:nvPr/>
            </p:nvSpPr>
            <p:spPr>
              <a:xfrm>
                <a:off x="9286278" y="1725515"/>
                <a:ext cx="254058" cy="253805"/>
              </a:xfrm>
              <a:prstGeom prst="rect">
                <a:avLst/>
              </a:prstGeom>
              <a:solidFill>
                <a:srgbClr val="008FD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zh-CN" altLang="en-US"/>
              </a:p>
            </p:txBody>
          </p:sp>
          <p:sp>
            <p:nvSpPr>
              <p:cNvPr id="13" name="文本框 19"/>
              <p:cNvSpPr txBox="1">
                <a:spLocks noChangeArrowheads="1"/>
              </p:cNvSpPr>
              <p:nvPr/>
            </p:nvSpPr>
            <p:spPr bwMode="auto">
              <a:xfrm>
                <a:off x="9503815" y="1756496"/>
                <a:ext cx="717713" cy="1501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kumimoji="1" lang="en-US" altLang="zh-CN" sz="700" i="1">
                    <a:solidFill>
                      <a:schemeClr val="bg1"/>
                    </a:solidFill>
                    <a:latin typeface="Times" pitchFamily="18" charset="0"/>
                    <a:cs typeface="Times" pitchFamily="18" charset="0"/>
                  </a:rPr>
                  <a:t>G143, B212</a:t>
                </a:r>
                <a:endParaRPr kumimoji="1" lang="zh-CN" altLang="en-US" sz="700" i="1">
                  <a:solidFill>
                    <a:schemeClr val="bg1"/>
                  </a:solidFill>
                  <a:latin typeface="Times" pitchFamily="18" charset="0"/>
                  <a:cs typeface="Times" pitchFamily="18" charset="0"/>
                </a:endParaRPr>
              </a:p>
            </p:txBody>
          </p:sp>
        </p:grpSp>
        <p:grpSp>
          <p:nvGrpSpPr>
            <p:cNvPr id="7" name="组 9"/>
            <p:cNvGrpSpPr>
              <a:grpSpLocks/>
            </p:cNvGrpSpPr>
            <p:nvPr/>
          </p:nvGrpSpPr>
          <p:grpSpPr bwMode="auto">
            <a:xfrm>
              <a:off x="9286278" y="2098975"/>
              <a:ext cx="1199362" cy="254390"/>
              <a:chOff x="9286278" y="2098975"/>
              <a:chExt cx="1199362" cy="254390"/>
            </a:xfrm>
          </p:grpSpPr>
          <p:sp>
            <p:nvSpPr>
              <p:cNvPr id="10" name="矩形 14"/>
              <p:cNvSpPr/>
              <p:nvPr/>
            </p:nvSpPr>
            <p:spPr>
              <a:xfrm>
                <a:off x="9286278" y="2098478"/>
                <a:ext cx="254058" cy="254997"/>
              </a:xfrm>
              <a:prstGeom prst="rect">
                <a:avLst/>
              </a:prstGeom>
              <a:solidFill>
                <a:srgbClr val="8CC63E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zh-CN" altLang="en-US"/>
              </a:p>
            </p:txBody>
          </p:sp>
          <p:sp>
            <p:nvSpPr>
              <p:cNvPr id="11" name="文本框 15"/>
              <p:cNvSpPr txBox="1">
                <a:spLocks noChangeArrowheads="1"/>
              </p:cNvSpPr>
              <p:nvPr/>
            </p:nvSpPr>
            <p:spPr bwMode="auto">
              <a:xfrm>
                <a:off x="9503815" y="2129459"/>
                <a:ext cx="981298" cy="1501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kumimoji="1" lang="en-US" altLang="zh-CN" sz="700" i="1">
                    <a:solidFill>
                      <a:schemeClr val="bg1"/>
                    </a:solidFill>
                    <a:latin typeface="Times" pitchFamily="18" charset="0"/>
                    <a:cs typeface="Times" pitchFamily="18" charset="0"/>
                  </a:rPr>
                  <a:t>R140,G198, B62</a:t>
                </a:r>
                <a:endParaRPr kumimoji="1" lang="zh-CN" altLang="en-US" sz="700" i="1">
                  <a:solidFill>
                    <a:schemeClr val="bg1"/>
                  </a:solidFill>
                  <a:latin typeface="Times" pitchFamily="18" charset="0"/>
                  <a:cs typeface="Times" pitchFamily="18" charset="0"/>
                </a:endParaRPr>
              </a:p>
            </p:txBody>
          </p:sp>
        </p:grpSp>
        <p:sp>
          <p:nvSpPr>
            <p:cNvPr id="8" name="矩形 10"/>
            <p:cNvSpPr/>
            <p:nvPr/>
          </p:nvSpPr>
          <p:spPr>
            <a:xfrm>
              <a:off x="9286278" y="2460717"/>
              <a:ext cx="254058" cy="253806"/>
            </a:xfrm>
            <a:prstGeom prst="rect">
              <a:avLst/>
            </a:prstGeom>
            <a:solidFill>
              <a:srgbClr val="5ACBF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/>
            </a:p>
          </p:txBody>
        </p:sp>
        <p:sp>
          <p:nvSpPr>
            <p:cNvPr id="9" name="文本框 12"/>
            <p:cNvSpPr txBox="1">
              <a:spLocks noChangeArrowheads="1"/>
            </p:cNvSpPr>
            <p:nvPr/>
          </p:nvSpPr>
          <p:spPr bwMode="auto">
            <a:xfrm>
              <a:off x="9503815" y="2491698"/>
              <a:ext cx="1175017" cy="150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en-US" altLang="zh-CN" sz="700" i="1">
                  <a:solidFill>
                    <a:schemeClr val="bg1"/>
                  </a:solidFill>
                  <a:latin typeface="Times" pitchFamily="18" charset="0"/>
                  <a:cs typeface="Times" pitchFamily="18" charset="0"/>
                </a:rPr>
                <a:t>R90,G203, B245</a:t>
              </a:r>
              <a:endParaRPr kumimoji="1" lang="zh-CN" altLang="en-US" sz="700" i="1">
                <a:solidFill>
                  <a:schemeClr val="bg1"/>
                </a:solidFill>
                <a:latin typeface="Times" pitchFamily="18" charset="0"/>
                <a:cs typeface="Times" pitchFamily="18" charset="0"/>
              </a:endParaRPr>
            </a:p>
          </p:txBody>
        </p:sp>
      </p:grpSp>
      <p:sp>
        <p:nvSpPr>
          <p:cNvPr id="24" name="标题 1"/>
          <p:cNvSpPr>
            <a:spLocks noGrp="1"/>
          </p:cNvSpPr>
          <p:nvPr>
            <p:ph type="ctrTitle"/>
          </p:nvPr>
        </p:nvSpPr>
        <p:spPr>
          <a:xfrm>
            <a:off x="1613648" y="679442"/>
            <a:ext cx="6608016" cy="802415"/>
          </a:xfrm>
        </p:spPr>
        <p:txBody>
          <a:bodyPr rtlCol="0">
            <a:normAutofit/>
          </a:bodyPr>
          <a:lstStyle>
            <a:lvl1pPr>
              <a:defRPr lang="en-US" altLang="zh-CN" sz="2400" dirty="0" smtClean="0">
                <a:solidFill>
                  <a:srgbClr val="008FD4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36" name="Rectangle 3"/>
          <p:cNvSpPr>
            <a:spLocks noGrp="1" noChangeArrowheads="1"/>
          </p:cNvSpPr>
          <p:nvPr>
            <p:ph idx="10"/>
          </p:nvPr>
        </p:nvSpPr>
        <p:spPr bwMode="auto">
          <a:xfrm>
            <a:off x="1613647" y="1605345"/>
            <a:ext cx="6608016" cy="3868813"/>
          </a:xfrm>
          <a:prstGeom prst="rect">
            <a:avLst/>
          </a:prstGeom>
          <a:extLst>
            <a:ext uri="{909E8E84-426E-40DD-AFC4-6F175D3DCCD1}"/>
            <a:ext uri="{91240B29-F687-4F45-9708-019B960494DF}"/>
            <a:ext uri="{FAA26D3D-D897-4be2-8F04-BA451C77F1D7}"/>
          </a:extLst>
        </p:spPr>
        <p:txBody>
          <a:bodyPr rtlCol="0">
            <a:normAutofit/>
          </a:bodyPr>
          <a:lstStyle>
            <a:lvl1pPr>
              <a:lnSpc>
                <a:spcPct val="130000"/>
              </a:lnSpc>
              <a:defRPr kumimoji="1"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30000"/>
              </a:lnSpc>
              <a:defRPr kumimoji="1" lang="zh-CN" altLang="en-US" sz="18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/>
                <a:cs typeface="+mn-cs"/>
              </a:defRPr>
            </a:lvl2pPr>
            <a:lvl3pPr>
              <a:lnSpc>
                <a:spcPct val="130000"/>
              </a:lnSpc>
              <a:defRPr kumimoji="1" lang="zh-CN" altLang="en-US" sz="16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/>
                <a:cs typeface="+mn-cs"/>
              </a:defRPr>
            </a:lvl3pPr>
            <a:lvl4pPr>
              <a:lnSpc>
                <a:spcPct val="130000"/>
              </a:lnSpc>
              <a:defRPr kumimoji="1" lang="zh-CN" altLang="en-US" sz="14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/>
                <a:cs typeface="+mn-cs"/>
              </a:defRPr>
            </a:lvl4pPr>
            <a:lvl5pPr>
              <a:lnSpc>
                <a:spcPct val="130000"/>
              </a:lnSpc>
              <a:defRPr kumimoji="1" lang="zh-CN" alt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/>
                <a:cs typeface="+mn-cs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9236075" y="3833813"/>
            <a:ext cx="1360488" cy="1249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442" tIns="46725" rIns="93442" bIns="46725" anchor="b" anchorCtr="1">
            <a:spAutoFit/>
          </a:bodyPr>
          <a:lstStyle/>
          <a:p>
            <a:pPr defTabSz="935038">
              <a:defRPr/>
            </a:pPr>
            <a:r>
              <a:rPr lang="en-US" sz="9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T</a:t>
            </a:r>
            <a:r>
              <a:rPr lang="en-US" altLang="zh-CN" sz="9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itle:</a:t>
            </a:r>
            <a:endParaRPr lang="en-US" altLang="ja-JP" sz="9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935038">
              <a:defRPr/>
            </a:pPr>
            <a:r>
              <a:rPr lang="en-US" altLang="zh-CN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Type</a:t>
            </a:r>
            <a:r>
              <a:rPr lang="en-US" altLang="ja-JP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: </a:t>
            </a:r>
            <a:r>
              <a:rPr lang="zh-CN" alt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微软雅黑</a:t>
            </a:r>
            <a:endParaRPr lang="zh-CN" altLang="zh-CN" sz="8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935038">
              <a:defRPr/>
            </a:pPr>
            <a:r>
              <a:rPr 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S</a:t>
            </a:r>
            <a:r>
              <a:rPr lang="en-US" altLang="zh-CN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ize</a:t>
            </a:r>
            <a:r>
              <a:rPr 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：</a:t>
            </a:r>
            <a:r>
              <a:rPr lang="en-US" altLang="ja-JP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24-</a:t>
            </a:r>
            <a:r>
              <a:rPr lang="en-US" altLang="zh-CN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pt</a:t>
            </a:r>
            <a:endParaRPr lang="en-US" altLang="ja-JP" sz="8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935038">
              <a:defRPr/>
            </a:pPr>
            <a:r>
              <a:rPr 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C</a:t>
            </a:r>
            <a:r>
              <a:rPr lang="en-US" altLang="zh-CN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olor</a:t>
            </a:r>
            <a:r>
              <a:rPr 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：T</a:t>
            </a:r>
            <a:r>
              <a:rPr lang="en-US" altLang="zh-CN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he ZTE blue</a:t>
            </a:r>
            <a:r>
              <a:rPr lang="en-US" altLang="ja-JP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 </a:t>
            </a:r>
          </a:p>
          <a:p>
            <a:pPr defTabSz="935038">
              <a:defRPr/>
            </a:pPr>
            <a:endParaRPr lang="en-US" altLang="zh-CN" sz="9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935038">
              <a:defRPr/>
            </a:pPr>
            <a:r>
              <a:rPr lang="en-US" altLang="zh-CN" sz="9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Subtitle:</a:t>
            </a:r>
            <a:endParaRPr lang="en-US" altLang="ja-JP" sz="9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935038">
              <a:defRPr/>
            </a:pPr>
            <a:r>
              <a:rPr 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T</a:t>
            </a:r>
            <a:r>
              <a:rPr lang="en-US" altLang="zh-CN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ype</a:t>
            </a:r>
            <a:r>
              <a:rPr lang="zh-CN" alt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：微软雅黑</a:t>
            </a:r>
            <a:endParaRPr lang="zh-CN" altLang="zh-CN" sz="8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935038">
              <a:defRPr/>
            </a:pPr>
            <a:r>
              <a:rPr 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S</a:t>
            </a:r>
            <a:r>
              <a:rPr lang="en-US" altLang="zh-CN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ize</a:t>
            </a:r>
            <a:r>
              <a:rPr 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：</a:t>
            </a:r>
            <a:r>
              <a:rPr lang="en-US" altLang="ja-JP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18pt</a:t>
            </a:r>
          </a:p>
          <a:p>
            <a:pPr defTabSz="935038">
              <a:defRPr/>
            </a:pPr>
            <a:r>
              <a:rPr 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Color: The </a:t>
            </a:r>
            <a:r>
              <a:rPr lang="en-US" altLang="zh-CN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ZTE green</a:t>
            </a:r>
            <a:endParaRPr lang="en-US" altLang="ja-JP" sz="8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</p:txBody>
      </p:sp>
      <p:grpSp>
        <p:nvGrpSpPr>
          <p:cNvPr id="5" name="组 5"/>
          <p:cNvGrpSpPr>
            <a:grpSpLocks/>
          </p:cNvGrpSpPr>
          <p:nvPr/>
        </p:nvGrpSpPr>
        <p:grpSpPr bwMode="auto">
          <a:xfrm>
            <a:off x="9364663" y="5135563"/>
            <a:ext cx="1392237" cy="1317625"/>
            <a:chOff x="9286278" y="1725515"/>
            <a:chExt cx="1392554" cy="989008"/>
          </a:xfrm>
        </p:grpSpPr>
        <p:grpSp>
          <p:nvGrpSpPr>
            <p:cNvPr id="6" name="组 6"/>
            <p:cNvGrpSpPr>
              <a:grpSpLocks/>
            </p:cNvGrpSpPr>
            <p:nvPr/>
          </p:nvGrpSpPr>
          <p:grpSpPr bwMode="auto">
            <a:xfrm>
              <a:off x="9286278" y="1725515"/>
              <a:ext cx="935158" cy="254390"/>
              <a:chOff x="9286278" y="1725515"/>
              <a:chExt cx="935158" cy="254390"/>
            </a:xfrm>
          </p:grpSpPr>
          <p:sp>
            <p:nvSpPr>
              <p:cNvPr id="13" name="矩形 18"/>
              <p:cNvSpPr/>
              <p:nvPr/>
            </p:nvSpPr>
            <p:spPr>
              <a:xfrm>
                <a:off x="9286278" y="1725515"/>
                <a:ext cx="254058" cy="253805"/>
              </a:xfrm>
              <a:prstGeom prst="rect">
                <a:avLst/>
              </a:prstGeom>
              <a:solidFill>
                <a:srgbClr val="008FD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zh-CN" altLang="en-US"/>
              </a:p>
            </p:txBody>
          </p:sp>
          <p:sp>
            <p:nvSpPr>
              <p:cNvPr id="15" name="文本框 19"/>
              <p:cNvSpPr txBox="1">
                <a:spLocks noChangeArrowheads="1"/>
              </p:cNvSpPr>
              <p:nvPr/>
            </p:nvSpPr>
            <p:spPr bwMode="auto">
              <a:xfrm>
                <a:off x="9503815" y="1756496"/>
                <a:ext cx="717713" cy="1501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kumimoji="1" lang="en-US" altLang="zh-CN" sz="700" i="1">
                    <a:solidFill>
                      <a:schemeClr val="bg1"/>
                    </a:solidFill>
                    <a:latin typeface="Times" pitchFamily="18" charset="0"/>
                    <a:cs typeface="Times" pitchFamily="18" charset="0"/>
                  </a:rPr>
                  <a:t>G143, B212</a:t>
                </a:r>
                <a:endParaRPr kumimoji="1" lang="zh-CN" altLang="en-US" sz="700" i="1">
                  <a:solidFill>
                    <a:schemeClr val="bg1"/>
                  </a:solidFill>
                  <a:latin typeface="Times" pitchFamily="18" charset="0"/>
                  <a:cs typeface="Times" pitchFamily="18" charset="0"/>
                </a:endParaRPr>
              </a:p>
            </p:txBody>
          </p:sp>
        </p:grpSp>
        <p:grpSp>
          <p:nvGrpSpPr>
            <p:cNvPr id="7" name="组 9"/>
            <p:cNvGrpSpPr>
              <a:grpSpLocks/>
            </p:cNvGrpSpPr>
            <p:nvPr/>
          </p:nvGrpSpPr>
          <p:grpSpPr bwMode="auto">
            <a:xfrm>
              <a:off x="9286278" y="2098975"/>
              <a:ext cx="1199362" cy="254390"/>
              <a:chOff x="9286278" y="2098975"/>
              <a:chExt cx="1199362" cy="254390"/>
            </a:xfrm>
          </p:grpSpPr>
          <p:sp>
            <p:nvSpPr>
              <p:cNvPr id="11" name="矩形 14"/>
              <p:cNvSpPr/>
              <p:nvPr/>
            </p:nvSpPr>
            <p:spPr>
              <a:xfrm>
                <a:off x="9286278" y="2098478"/>
                <a:ext cx="254058" cy="254997"/>
              </a:xfrm>
              <a:prstGeom prst="rect">
                <a:avLst/>
              </a:prstGeom>
              <a:solidFill>
                <a:srgbClr val="8CC63E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zh-CN" altLang="en-US"/>
              </a:p>
            </p:txBody>
          </p:sp>
          <p:sp>
            <p:nvSpPr>
              <p:cNvPr id="12" name="文本框 15"/>
              <p:cNvSpPr txBox="1">
                <a:spLocks noChangeArrowheads="1"/>
              </p:cNvSpPr>
              <p:nvPr/>
            </p:nvSpPr>
            <p:spPr bwMode="auto">
              <a:xfrm>
                <a:off x="9503815" y="2129459"/>
                <a:ext cx="981298" cy="1501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kumimoji="1" lang="en-US" altLang="zh-CN" sz="700" i="1">
                    <a:solidFill>
                      <a:schemeClr val="bg1"/>
                    </a:solidFill>
                    <a:latin typeface="Times" pitchFamily="18" charset="0"/>
                    <a:cs typeface="Times" pitchFamily="18" charset="0"/>
                  </a:rPr>
                  <a:t>R140,G198, B62</a:t>
                </a:r>
                <a:endParaRPr kumimoji="1" lang="zh-CN" altLang="en-US" sz="700" i="1">
                  <a:solidFill>
                    <a:schemeClr val="bg1"/>
                  </a:solidFill>
                  <a:latin typeface="Times" pitchFamily="18" charset="0"/>
                  <a:cs typeface="Times" pitchFamily="18" charset="0"/>
                </a:endParaRPr>
              </a:p>
            </p:txBody>
          </p:sp>
        </p:grpSp>
        <p:sp>
          <p:nvSpPr>
            <p:cNvPr id="8" name="矩形 10"/>
            <p:cNvSpPr/>
            <p:nvPr/>
          </p:nvSpPr>
          <p:spPr>
            <a:xfrm>
              <a:off x="9286278" y="2460717"/>
              <a:ext cx="254058" cy="253806"/>
            </a:xfrm>
            <a:prstGeom prst="rect">
              <a:avLst/>
            </a:prstGeom>
            <a:solidFill>
              <a:srgbClr val="5ACBF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/>
            </a:p>
          </p:txBody>
        </p:sp>
        <p:sp>
          <p:nvSpPr>
            <p:cNvPr id="10" name="文本框 12"/>
            <p:cNvSpPr txBox="1">
              <a:spLocks noChangeArrowheads="1"/>
            </p:cNvSpPr>
            <p:nvPr/>
          </p:nvSpPr>
          <p:spPr bwMode="auto">
            <a:xfrm>
              <a:off x="9503815" y="2491698"/>
              <a:ext cx="1175017" cy="150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en-US" altLang="zh-CN" sz="700" i="1">
                  <a:solidFill>
                    <a:schemeClr val="bg1"/>
                  </a:solidFill>
                  <a:latin typeface="Times" pitchFamily="18" charset="0"/>
                  <a:cs typeface="Times" pitchFamily="18" charset="0"/>
                </a:rPr>
                <a:t>R90,G203, B245</a:t>
              </a:r>
              <a:endParaRPr kumimoji="1" lang="zh-CN" altLang="en-US" sz="700" i="1">
                <a:solidFill>
                  <a:schemeClr val="bg1"/>
                </a:solidFill>
                <a:latin typeface="Times" pitchFamily="18" charset="0"/>
                <a:cs typeface="Times" pitchFamily="18" charset="0"/>
              </a:endParaRPr>
            </a:p>
          </p:txBody>
        </p:sp>
      </p:grpSp>
      <p:pic>
        <p:nvPicPr>
          <p:cNvPr id="17" name="Picture 16" descr="ZTE_ppt_design_0202-06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470650"/>
            <a:ext cx="9144000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4271963" y="6605588"/>
            <a:ext cx="2190750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defRPr/>
            </a:pPr>
            <a:r>
              <a:rPr kumimoji="1" lang="en-US" sz="60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© ZTE Corporation. All rights reserved</a:t>
            </a:r>
          </a:p>
        </p:txBody>
      </p:sp>
      <p:sp>
        <p:nvSpPr>
          <p:cNvPr id="19" name="Slide Number Placeholder 5"/>
          <p:cNvSpPr>
            <a:spLocks noGrp="1"/>
          </p:cNvSpPr>
          <p:nvPr/>
        </p:nvSpPr>
        <p:spPr bwMode="auto">
          <a:xfrm>
            <a:off x="238125" y="6540500"/>
            <a:ext cx="4191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fld id="{A02FB1B5-AA34-4FE5-A0F9-7B5C39AAC176}" type="slidenum">
              <a:rPr lang="en-US" sz="80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pPr>
                <a:defRPr/>
              </a:pPr>
              <a:t>‹#›</a:t>
            </a:fld>
            <a:endParaRPr lang="en-US" sz="800">
              <a:solidFill>
                <a:srgbClr val="40404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9" name="文本占位符 2"/>
          <p:cNvSpPr>
            <a:spLocks noGrp="1"/>
          </p:cNvSpPr>
          <p:nvPr>
            <p:ph idx="1"/>
          </p:nvPr>
        </p:nvSpPr>
        <p:spPr>
          <a:xfrm>
            <a:off x="336137" y="1514284"/>
            <a:ext cx="8513762" cy="4841712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lnSpc>
                <a:spcPct val="130000"/>
              </a:lnSpc>
              <a:defRPr kumimoji="1"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30000"/>
              </a:lnSpc>
              <a:defRPr kumimoji="1" lang="zh-CN" altLang="en-US" sz="1400" b="0" i="0" kern="1200" dirty="0" smtClean="0">
                <a:solidFill>
                  <a:srgbClr val="404040"/>
                </a:solidFill>
                <a:latin typeface="+mn-lt"/>
                <a:ea typeface="微软雅黑"/>
                <a:cs typeface="+mn-cs"/>
              </a:defRPr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14" name="标题 13"/>
          <p:cNvSpPr>
            <a:spLocks noGrp="1"/>
          </p:cNvSpPr>
          <p:nvPr>
            <p:ph type="title"/>
          </p:nvPr>
        </p:nvSpPr>
        <p:spPr>
          <a:xfrm>
            <a:off x="336137" y="420728"/>
            <a:ext cx="8513762" cy="964969"/>
          </a:xfrm>
        </p:spPr>
        <p:txBody>
          <a:bodyPr rtlCol="0">
            <a:noAutofit/>
          </a:bodyPr>
          <a:lstStyle>
            <a:lvl1pPr>
              <a:defRPr lang="zh-CN" altLang="en-US" dirty="0">
                <a:solidFill>
                  <a:srgbClr val="008FD4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9236075" y="3833813"/>
            <a:ext cx="1360488" cy="1249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442" tIns="46725" rIns="93442" bIns="46725" anchor="b" anchorCtr="1">
            <a:spAutoFit/>
          </a:bodyPr>
          <a:lstStyle/>
          <a:p>
            <a:pPr defTabSz="935038">
              <a:defRPr/>
            </a:pPr>
            <a:r>
              <a:rPr lang="en-US" sz="9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T</a:t>
            </a:r>
            <a:r>
              <a:rPr lang="en-US" altLang="zh-CN" sz="9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itle:</a:t>
            </a:r>
            <a:endParaRPr lang="en-US" altLang="ja-JP" sz="9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935038">
              <a:defRPr/>
            </a:pPr>
            <a:r>
              <a:rPr lang="en-US" altLang="zh-CN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Type</a:t>
            </a:r>
            <a:r>
              <a:rPr lang="en-US" altLang="ja-JP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: </a:t>
            </a:r>
            <a:r>
              <a:rPr lang="zh-CN" alt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微软雅黑</a:t>
            </a:r>
            <a:endParaRPr lang="zh-CN" altLang="zh-CN" sz="8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935038">
              <a:defRPr/>
            </a:pPr>
            <a:r>
              <a:rPr 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S</a:t>
            </a:r>
            <a:r>
              <a:rPr lang="en-US" altLang="zh-CN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ize</a:t>
            </a:r>
            <a:r>
              <a:rPr 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：</a:t>
            </a:r>
            <a:r>
              <a:rPr lang="en-US" altLang="ja-JP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24-32</a:t>
            </a:r>
            <a:r>
              <a:rPr lang="en-US" altLang="zh-CN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pt</a:t>
            </a:r>
            <a:endParaRPr lang="en-US" altLang="ja-JP" sz="8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935038">
              <a:defRPr/>
            </a:pPr>
            <a:r>
              <a:rPr 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C</a:t>
            </a:r>
            <a:r>
              <a:rPr lang="en-US" altLang="zh-CN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olor</a:t>
            </a:r>
            <a:r>
              <a:rPr 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：T</a:t>
            </a:r>
            <a:r>
              <a:rPr lang="en-US" altLang="zh-CN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he ZTE blue</a:t>
            </a:r>
            <a:r>
              <a:rPr lang="en-US" altLang="ja-JP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 </a:t>
            </a:r>
          </a:p>
          <a:p>
            <a:pPr defTabSz="935038">
              <a:defRPr/>
            </a:pPr>
            <a:endParaRPr lang="en-US" altLang="zh-CN" sz="9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935038">
              <a:defRPr/>
            </a:pPr>
            <a:r>
              <a:rPr lang="en-US" altLang="zh-CN" sz="9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Subtitle:</a:t>
            </a:r>
            <a:endParaRPr lang="en-US" altLang="ja-JP" sz="9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935038">
              <a:defRPr/>
            </a:pPr>
            <a:r>
              <a:rPr 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T</a:t>
            </a:r>
            <a:r>
              <a:rPr lang="en-US" altLang="zh-CN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ype</a:t>
            </a:r>
            <a:r>
              <a:rPr 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：</a:t>
            </a:r>
            <a:r>
              <a:rPr lang="zh-CN" alt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微软雅黑</a:t>
            </a:r>
            <a:endParaRPr lang="zh-CN" altLang="zh-CN" sz="8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935038">
              <a:defRPr/>
            </a:pPr>
            <a:r>
              <a:rPr 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S</a:t>
            </a:r>
            <a:r>
              <a:rPr lang="en-US" altLang="zh-CN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ize</a:t>
            </a:r>
            <a:r>
              <a:rPr 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：</a:t>
            </a:r>
            <a:r>
              <a:rPr lang="en-US" altLang="ja-JP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18pt</a:t>
            </a:r>
          </a:p>
          <a:p>
            <a:pPr defTabSz="935038">
              <a:defRPr/>
            </a:pPr>
            <a:r>
              <a:rPr 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Color: The </a:t>
            </a:r>
            <a:r>
              <a:rPr lang="en-US" altLang="zh-CN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ZTE green</a:t>
            </a:r>
            <a:endParaRPr lang="en-US" altLang="ja-JP" sz="8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</p:txBody>
      </p:sp>
      <p:grpSp>
        <p:nvGrpSpPr>
          <p:cNvPr id="6" name="组 5"/>
          <p:cNvGrpSpPr>
            <a:grpSpLocks/>
          </p:cNvGrpSpPr>
          <p:nvPr/>
        </p:nvGrpSpPr>
        <p:grpSpPr bwMode="auto">
          <a:xfrm>
            <a:off x="9364663" y="5135563"/>
            <a:ext cx="1392237" cy="1317625"/>
            <a:chOff x="9286278" y="1725515"/>
            <a:chExt cx="1392554" cy="989008"/>
          </a:xfrm>
        </p:grpSpPr>
        <p:grpSp>
          <p:nvGrpSpPr>
            <p:cNvPr id="7" name="组 6"/>
            <p:cNvGrpSpPr>
              <a:grpSpLocks/>
            </p:cNvGrpSpPr>
            <p:nvPr/>
          </p:nvGrpSpPr>
          <p:grpSpPr bwMode="auto">
            <a:xfrm>
              <a:off x="9286278" y="1725515"/>
              <a:ext cx="935158" cy="254390"/>
              <a:chOff x="9286278" y="1725515"/>
              <a:chExt cx="935158" cy="254390"/>
            </a:xfrm>
          </p:grpSpPr>
          <p:sp>
            <p:nvSpPr>
              <p:cNvPr id="15" name="矩形 18"/>
              <p:cNvSpPr/>
              <p:nvPr/>
            </p:nvSpPr>
            <p:spPr>
              <a:xfrm>
                <a:off x="9286278" y="1725515"/>
                <a:ext cx="254058" cy="253805"/>
              </a:xfrm>
              <a:prstGeom prst="rect">
                <a:avLst/>
              </a:prstGeom>
              <a:solidFill>
                <a:srgbClr val="008FD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zh-CN" altLang="en-US"/>
              </a:p>
            </p:txBody>
          </p:sp>
          <p:sp>
            <p:nvSpPr>
              <p:cNvPr id="16" name="文本框 19"/>
              <p:cNvSpPr txBox="1">
                <a:spLocks noChangeArrowheads="1"/>
              </p:cNvSpPr>
              <p:nvPr/>
            </p:nvSpPr>
            <p:spPr bwMode="auto">
              <a:xfrm>
                <a:off x="9503815" y="1756496"/>
                <a:ext cx="717713" cy="1501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kumimoji="1" lang="en-US" altLang="zh-CN" sz="700" i="1">
                    <a:solidFill>
                      <a:schemeClr val="bg1"/>
                    </a:solidFill>
                    <a:latin typeface="Times" pitchFamily="18" charset="0"/>
                    <a:cs typeface="Times" pitchFamily="18" charset="0"/>
                  </a:rPr>
                  <a:t>G143, B212</a:t>
                </a:r>
                <a:endParaRPr kumimoji="1" lang="zh-CN" altLang="en-US" sz="700" i="1">
                  <a:solidFill>
                    <a:schemeClr val="bg1"/>
                  </a:solidFill>
                  <a:latin typeface="Times" pitchFamily="18" charset="0"/>
                  <a:cs typeface="Times" pitchFamily="18" charset="0"/>
                </a:endParaRPr>
              </a:p>
            </p:txBody>
          </p:sp>
        </p:grpSp>
        <p:grpSp>
          <p:nvGrpSpPr>
            <p:cNvPr id="8" name="组 9"/>
            <p:cNvGrpSpPr>
              <a:grpSpLocks/>
            </p:cNvGrpSpPr>
            <p:nvPr/>
          </p:nvGrpSpPr>
          <p:grpSpPr bwMode="auto">
            <a:xfrm>
              <a:off x="9286278" y="2098975"/>
              <a:ext cx="1199362" cy="254390"/>
              <a:chOff x="9286278" y="2098975"/>
              <a:chExt cx="1199362" cy="254390"/>
            </a:xfrm>
          </p:grpSpPr>
          <p:sp>
            <p:nvSpPr>
              <p:cNvPr id="12" name="矩形 14"/>
              <p:cNvSpPr/>
              <p:nvPr/>
            </p:nvSpPr>
            <p:spPr>
              <a:xfrm>
                <a:off x="9286278" y="2098478"/>
                <a:ext cx="254058" cy="254997"/>
              </a:xfrm>
              <a:prstGeom prst="rect">
                <a:avLst/>
              </a:prstGeom>
              <a:solidFill>
                <a:srgbClr val="8CC63E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zh-CN" altLang="en-US"/>
              </a:p>
            </p:txBody>
          </p:sp>
          <p:sp>
            <p:nvSpPr>
              <p:cNvPr id="13" name="文本框 15"/>
              <p:cNvSpPr txBox="1">
                <a:spLocks noChangeArrowheads="1"/>
              </p:cNvSpPr>
              <p:nvPr/>
            </p:nvSpPr>
            <p:spPr bwMode="auto">
              <a:xfrm>
                <a:off x="9503815" y="2129459"/>
                <a:ext cx="981298" cy="1501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kumimoji="1" lang="en-US" altLang="zh-CN" sz="700" i="1">
                    <a:solidFill>
                      <a:schemeClr val="bg1"/>
                    </a:solidFill>
                    <a:latin typeface="Times" pitchFamily="18" charset="0"/>
                    <a:cs typeface="Times" pitchFamily="18" charset="0"/>
                  </a:rPr>
                  <a:t>R140,G198, B62</a:t>
                </a:r>
                <a:endParaRPr kumimoji="1" lang="zh-CN" altLang="en-US" sz="700" i="1">
                  <a:solidFill>
                    <a:schemeClr val="bg1"/>
                  </a:solidFill>
                  <a:latin typeface="Times" pitchFamily="18" charset="0"/>
                  <a:cs typeface="Times" pitchFamily="18" charset="0"/>
                </a:endParaRPr>
              </a:p>
            </p:txBody>
          </p:sp>
        </p:grpSp>
        <p:sp>
          <p:nvSpPr>
            <p:cNvPr id="10" name="矩形 10"/>
            <p:cNvSpPr/>
            <p:nvPr/>
          </p:nvSpPr>
          <p:spPr>
            <a:xfrm>
              <a:off x="9286278" y="2460717"/>
              <a:ext cx="254058" cy="253806"/>
            </a:xfrm>
            <a:prstGeom prst="rect">
              <a:avLst/>
            </a:prstGeom>
            <a:solidFill>
              <a:srgbClr val="5ACBF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/>
            </a:p>
          </p:txBody>
        </p:sp>
        <p:sp>
          <p:nvSpPr>
            <p:cNvPr id="11" name="文本框 12"/>
            <p:cNvSpPr txBox="1">
              <a:spLocks noChangeArrowheads="1"/>
            </p:cNvSpPr>
            <p:nvPr/>
          </p:nvSpPr>
          <p:spPr bwMode="auto">
            <a:xfrm>
              <a:off x="9503815" y="2491698"/>
              <a:ext cx="1175017" cy="150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en-US" altLang="zh-CN" sz="700" i="1">
                  <a:solidFill>
                    <a:schemeClr val="bg1"/>
                  </a:solidFill>
                  <a:latin typeface="Times" pitchFamily="18" charset="0"/>
                  <a:cs typeface="Times" pitchFamily="18" charset="0"/>
                </a:rPr>
                <a:t>R90,G203, B245</a:t>
              </a:r>
              <a:endParaRPr kumimoji="1" lang="zh-CN" altLang="en-US" sz="700" i="1">
                <a:solidFill>
                  <a:schemeClr val="bg1"/>
                </a:solidFill>
                <a:latin typeface="Times" pitchFamily="18" charset="0"/>
                <a:cs typeface="Times" pitchFamily="18" charset="0"/>
              </a:endParaRPr>
            </a:p>
          </p:txBody>
        </p:sp>
      </p:grpSp>
      <p:pic>
        <p:nvPicPr>
          <p:cNvPr id="17" name="Picture 15" descr="ZTE_ppt_design_0202-06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470650"/>
            <a:ext cx="9144000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6"/>
          <p:cNvSpPr txBox="1">
            <a:spLocks noChangeArrowheads="1"/>
          </p:cNvSpPr>
          <p:nvPr/>
        </p:nvSpPr>
        <p:spPr bwMode="auto">
          <a:xfrm>
            <a:off x="4271963" y="6605588"/>
            <a:ext cx="2190750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defRPr/>
            </a:pPr>
            <a:r>
              <a:rPr kumimoji="1" lang="en-US" sz="60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© ZTE Corporation. All rights reserved</a:t>
            </a:r>
          </a:p>
        </p:txBody>
      </p:sp>
      <p:sp>
        <p:nvSpPr>
          <p:cNvPr id="19" name="Slide Number Placeholder 5"/>
          <p:cNvSpPr>
            <a:spLocks noGrp="1"/>
          </p:cNvSpPr>
          <p:nvPr/>
        </p:nvSpPr>
        <p:spPr bwMode="auto">
          <a:xfrm>
            <a:off x="238125" y="6540500"/>
            <a:ext cx="4191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fld id="{EE0FE24A-8607-4E27-8E23-8E6845412385}" type="slidenum">
              <a:rPr lang="en-US" sz="80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pPr>
                <a:defRPr/>
              </a:pPr>
              <a:t>‹#›</a:t>
            </a:fld>
            <a:endParaRPr lang="en-US" sz="800">
              <a:solidFill>
                <a:srgbClr val="40404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0" name="TextBox 18"/>
          <p:cNvSpPr txBox="1">
            <a:spLocks noChangeArrowheads="1"/>
          </p:cNvSpPr>
          <p:nvPr/>
        </p:nvSpPr>
        <p:spPr bwMode="auto">
          <a:xfrm>
            <a:off x="7791450" y="215900"/>
            <a:ext cx="1265238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defRPr/>
            </a:pPr>
            <a:r>
              <a:rPr lang="en-US" sz="1000" dirty="0" err="1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秘密</a:t>
            </a:r>
            <a:r>
              <a:rPr lang="en-US" sz="1000" dirty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Confidential</a:t>
            </a:r>
            <a:r>
              <a:rPr lang="en-US" sz="1000" b="1" dirty="0">
                <a:solidFill>
                  <a:srgbClr val="404040"/>
                </a:solidFill>
                <a:latin typeface="微软雅黑" pitchFamily="34" charset="-122"/>
                <a:ea typeface="Heiti SC Light"/>
                <a:cs typeface="微软雅黑" pitchFamily="34" charset="-122"/>
              </a:rPr>
              <a:t>▲</a:t>
            </a:r>
            <a:endParaRPr kumimoji="1" lang="en-US" sz="1000" b="1" dirty="0">
              <a:solidFill>
                <a:srgbClr val="404040"/>
              </a:solidFill>
              <a:latin typeface="微软雅黑" pitchFamily="34" charset="-122"/>
              <a:ea typeface="Heiti SC Light"/>
              <a:cs typeface="微软雅黑" pitchFamily="34" charset="-122"/>
            </a:endParaRPr>
          </a:p>
        </p:txBody>
      </p:sp>
      <p:sp>
        <p:nvSpPr>
          <p:cNvPr id="9" name="文本占位符 2"/>
          <p:cNvSpPr>
            <a:spLocks noGrp="1"/>
          </p:cNvSpPr>
          <p:nvPr>
            <p:ph idx="1"/>
          </p:nvPr>
        </p:nvSpPr>
        <p:spPr>
          <a:xfrm>
            <a:off x="336137" y="1514284"/>
            <a:ext cx="4102548" cy="4841712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lnSpc>
                <a:spcPct val="130000"/>
              </a:lnSpc>
              <a:defRPr kumimoji="1" lang="zh-CN" altLang="en-US" sz="1800" dirty="0" smtClean="0">
                <a:solidFill>
                  <a:srgbClr val="404040"/>
                </a:solidFill>
              </a:defRPr>
            </a:lvl1pPr>
            <a:lvl2pPr>
              <a:lnSpc>
                <a:spcPct val="130000"/>
              </a:lnSpc>
              <a:defRPr kumimoji="1" lang="zh-CN" altLang="en-US" sz="1400" b="0" i="0" kern="1200" dirty="0" smtClean="0">
                <a:solidFill>
                  <a:srgbClr val="404040"/>
                </a:solidFill>
                <a:latin typeface="+mn-lt"/>
                <a:ea typeface="微软雅黑"/>
                <a:cs typeface="+mn-cs"/>
              </a:defRPr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14" name="标题 13"/>
          <p:cNvSpPr>
            <a:spLocks noGrp="1"/>
          </p:cNvSpPr>
          <p:nvPr>
            <p:ph type="title"/>
          </p:nvPr>
        </p:nvSpPr>
        <p:spPr>
          <a:xfrm>
            <a:off x="336137" y="420728"/>
            <a:ext cx="8513762" cy="964969"/>
          </a:xfrm>
        </p:spPr>
        <p:txBody>
          <a:bodyPr rtlCol="0">
            <a:noAutofit/>
          </a:bodyPr>
          <a:lstStyle>
            <a:lvl1pPr>
              <a:defRPr lang="zh-CN" altLang="en-US" dirty="0">
                <a:solidFill>
                  <a:srgbClr val="008FD4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24" name="文本占位符 2"/>
          <p:cNvSpPr>
            <a:spLocks noGrp="1"/>
          </p:cNvSpPr>
          <p:nvPr>
            <p:ph idx="10"/>
          </p:nvPr>
        </p:nvSpPr>
        <p:spPr>
          <a:xfrm>
            <a:off x="4747351" y="1514284"/>
            <a:ext cx="4102548" cy="4841712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lnSpc>
                <a:spcPct val="130000"/>
              </a:lnSpc>
              <a:defRPr kumimoji="1" lang="zh-CN" altLang="en-US" sz="1800" dirty="0" smtClean="0">
                <a:solidFill>
                  <a:srgbClr val="404040"/>
                </a:solidFill>
              </a:defRPr>
            </a:lvl1pPr>
            <a:lvl2pPr>
              <a:lnSpc>
                <a:spcPct val="130000"/>
              </a:lnSpc>
              <a:defRPr kumimoji="1" lang="zh-CN" altLang="en-US" sz="1400" b="0" i="0" kern="1200" dirty="0" smtClean="0">
                <a:solidFill>
                  <a:srgbClr val="404040"/>
                </a:solidFill>
                <a:latin typeface="+mn-lt"/>
                <a:ea typeface="微软雅黑"/>
                <a:cs typeface="+mn-cs"/>
              </a:defRPr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9236075" y="3833813"/>
            <a:ext cx="1360488" cy="1249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3442" tIns="46725" rIns="93442" bIns="46725" anchor="b" anchorCtr="1">
            <a:spAutoFit/>
          </a:bodyPr>
          <a:lstStyle/>
          <a:p>
            <a:pPr defTabSz="935038">
              <a:defRPr/>
            </a:pPr>
            <a:r>
              <a:rPr lang="en-US" sz="9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T</a:t>
            </a:r>
            <a:r>
              <a:rPr lang="en-US" altLang="zh-CN" sz="9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itle:</a:t>
            </a:r>
            <a:endParaRPr lang="en-US" altLang="ja-JP" sz="9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935038">
              <a:defRPr/>
            </a:pPr>
            <a:r>
              <a:rPr lang="en-US" altLang="zh-CN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Type</a:t>
            </a:r>
            <a:r>
              <a:rPr lang="en-US" altLang="ja-JP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: </a:t>
            </a:r>
            <a:r>
              <a:rPr lang="zh-CN" alt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微软雅黑</a:t>
            </a:r>
            <a:endParaRPr lang="zh-CN" altLang="zh-CN" sz="8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935038">
              <a:defRPr/>
            </a:pPr>
            <a:r>
              <a:rPr 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S</a:t>
            </a:r>
            <a:r>
              <a:rPr lang="en-US" altLang="zh-CN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ize</a:t>
            </a:r>
            <a:r>
              <a:rPr 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：</a:t>
            </a:r>
            <a:r>
              <a:rPr lang="en-US" altLang="ja-JP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24-32</a:t>
            </a:r>
            <a:r>
              <a:rPr lang="en-US" altLang="zh-CN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pt</a:t>
            </a:r>
            <a:endParaRPr lang="en-US" altLang="ja-JP" sz="8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935038">
              <a:defRPr/>
            </a:pPr>
            <a:r>
              <a:rPr 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C</a:t>
            </a:r>
            <a:r>
              <a:rPr lang="en-US" altLang="zh-CN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olor</a:t>
            </a:r>
            <a:r>
              <a:rPr 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：T</a:t>
            </a:r>
            <a:r>
              <a:rPr lang="en-US" altLang="zh-CN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he ZTE blue</a:t>
            </a:r>
            <a:r>
              <a:rPr lang="en-US" altLang="ja-JP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 </a:t>
            </a:r>
          </a:p>
          <a:p>
            <a:pPr defTabSz="935038">
              <a:defRPr/>
            </a:pPr>
            <a:endParaRPr lang="en-US" altLang="zh-CN" sz="9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935038">
              <a:defRPr/>
            </a:pPr>
            <a:r>
              <a:rPr lang="en-US" altLang="zh-CN" sz="9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Subtitle:</a:t>
            </a:r>
            <a:endParaRPr lang="en-US" altLang="ja-JP" sz="9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935038">
              <a:defRPr/>
            </a:pPr>
            <a:r>
              <a:rPr 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T</a:t>
            </a:r>
            <a:r>
              <a:rPr lang="en-US" altLang="zh-CN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ype</a:t>
            </a:r>
            <a:r>
              <a:rPr 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：</a:t>
            </a:r>
            <a:r>
              <a:rPr lang="zh-CN" alt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微软雅黑</a:t>
            </a:r>
            <a:endParaRPr lang="zh-CN" altLang="zh-CN" sz="8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  <a:p>
            <a:pPr defTabSz="935038">
              <a:defRPr/>
            </a:pPr>
            <a:r>
              <a:rPr 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S</a:t>
            </a:r>
            <a:r>
              <a:rPr lang="en-US" altLang="zh-CN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ize</a:t>
            </a:r>
            <a:r>
              <a:rPr 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：</a:t>
            </a:r>
            <a:r>
              <a:rPr lang="en-US" altLang="ja-JP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18pt</a:t>
            </a:r>
          </a:p>
          <a:p>
            <a:pPr defTabSz="935038">
              <a:defRPr/>
            </a:pPr>
            <a:r>
              <a:rPr lang="en-US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Color: The </a:t>
            </a:r>
            <a:r>
              <a:rPr lang="en-US" altLang="zh-CN" sz="800" noProof="1">
                <a:solidFill>
                  <a:schemeClr val="bg1"/>
                </a:solidFill>
                <a:latin typeface="Heiti SC Light"/>
                <a:ea typeface="Heiti SC Light"/>
                <a:cs typeface="Heiti SC Light"/>
              </a:rPr>
              <a:t>ZTE green</a:t>
            </a:r>
            <a:endParaRPr lang="en-US" altLang="ja-JP" sz="800" noProof="1">
              <a:solidFill>
                <a:schemeClr val="bg1"/>
              </a:solidFill>
              <a:latin typeface="Heiti SC Light"/>
              <a:ea typeface="Heiti SC Light"/>
              <a:cs typeface="Heiti SC Light"/>
            </a:endParaRPr>
          </a:p>
        </p:txBody>
      </p:sp>
      <p:grpSp>
        <p:nvGrpSpPr>
          <p:cNvPr id="6" name="组 5"/>
          <p:cNvGrpSpPr>
            <a:grpSpLocks/>
          </p:cNvGrpSpPr>
          <p:nvPr/>
        </p:nvGrpSpPr>
        <p:grpSpPr bwMode="auto">
          <a:xfrm>
            <a:off x="9364663" y="5135563"/>
            <a:ext cx="1392237" cy="1317625"/>
            <a:chOff x="9286278" y="1725515"/>
            <a:chExt cx="1392554" cy="989008"/>
          </a:xfrm>
        </p:grpSpPr>
        <p:grpSp>
          <p:nvGrpSpPr>
            <p:cNvPr id="7" name="组 6"/>
            <p:cNvGrpSpPr>
              <a:grpSpLocks/>
            </p:cNvGrpSpPr>
            <p:nvPr/>
          </p:nvGrpSpPr>
          <p:grpSpPr bwMode="auto">
            <a:xfrm>
              <a:off x="9286278" y="1725515"/>
              <a:ext cx="935158" cy="254390"/>
              <a:chOff x="9286278" y="1725515"/>
              <a:chExt cx="935158" cy="254390"/>
            </a:xfrm>
          </p:grpSpPr>
          <p:sp>
            <p:nvSpPr>
              <p:cNvPr id="15" name="矩形 18"/>
              <p:cNvSpPr/>
              <p:nvPr/>
            </p:nvSpPr>
            <p:spPr>
              <a:xfrm>
                <a:off x="9286278" y="1725515"/>
                <a:ext cx="254058" cy="253805"/>
              </a:xfrm>
              <a:prstGeom prst="rect">
                <a:avLst/>
              </a:prstGeom>
              <a:solidFill>
                <a:srgbClr val="008FD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zh-CN" altLang="en-US"/>
              </a:p>
            </p:txBody>
          </p:sp>
          <p:sp>
            <p:nvSpPr>
              <p:cNvPr id="16" name="文本框 19"/>
              <p:cNvSpPr txBox="1">
                <a:spLocks noChangeArrowheads="1"/>
              </p:cNvSpPr>
              <p:nvPr/>
            </p:nvSpPr>
            <p:spPr bwMode="auto">
              <a:xfrm>
                <a:off x="9503815" y="1756496"/>
                <a:ext cx="717713" cy="1501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kumimoji="1" lang="en-US" altLang="zh-CN" sz="700" i="1">
                    <a:solidFill>
                      <a:schemeClr val="bg1"/>
                    </a:solidFill>
                    <a:latin typeface="Times" pitchFamily="18" charset="0"/>
                    <a:cs typeface="Times" pitchFamily="18" charset="0"/>
                  </a:rPr>
                  <a:t>G143, B212</a:t>
                </a:r>
                <a:endParaRPr kumimoji="1" lang="zh-CN" altLang="en-US" sz="700" i="1">
                  <a:solidFill>
                    <a:schemeClr val="bg1"/>
                  </a:solidFill>
                  <a:latin typeface="Times" pitchFamily="18" charset="0"/>
                  <a:cs typeface="Times" pitchFamily="18" charset="0"/>
                </a:endParaRPr>
              </a:p>
            </p:txBody>
          </p:sp>
        </p:grpSp>
        <p:grpSp>
          <p:nvGrpSpPr>
            <p:cNvPr id="8" name="组 9"/>
            <p:cNvGrpSpPr>
              <a:grpSpLocks/>
            </p:cNvGrpSpPr>
            <p:nvPr/>
          </p:nvGrpSpPr>
          <p:grpSpPr bwMode="auto">
            <a:xfrm>
              <a:off x="9286278" y="2098975"/>
              <a:ext cx="1199362" cy="254390"/>
              <a:chOff x="9286278" y="2098975"/>
              <a:chExt cx="1199362" cy="254390"/>
            </a:xfrm>
          </p:grpSpPr>
          <p:sp>
            <p:nvSpPr>
              <p:cNvPr id="12" name="矩形 14"/>
              <p:cNvSpPr/>
              <p:nvPr/>
            </p:nvSpPr>
            <p:spPr>
              <a:xfrm>
                <a:off x="9286278" y="2098478"/>
                <a:ext cx="254058" cy="254997"/>
              </a:xfrm>
              <a:prstGeom prst="rect">
                <a:avLst/>
              </a:prstGeom>
              <a:solidFill>
                <a:srgbClr val="8CC63E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1" lang="zh-CN" altLang="en-US"/>
              </a:p>
            </p:txBody>
          </p:sp>
          <p:sp>
            <p:nvSpPr>
              <p:cNvPr id="13" name="文本框 15"/>
              <p:cNvSpPr txBox="1">
                <a:spLocks noChangeArrowheads="1"/>
              </p:cNvSpPr>
              <p:nvPr/>
            </p:nvSpPr>
            <p:spPr bwMode="auto">
              <a:xfrm>
                <a:off x="9503815" y="2129459"/>
                <a:ext cx="981298" cy="1501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kumimoji="1" lang="en-US" altLang="zh-CN" sz="700" i="1">
                    <a:solidFill>
                      <a:schemeClr val="bg1"/>
                    </a:solidFill>
                    <a:latin typeface="Times" pitchFamily="18" charset="0"/>
                    <a:cs typeface="Times" pitchFamily="18" charset="0"/>
                  </a:rPr>
                  <a:t>R140,G198, B62</a:t>
                </a:r>
                <a:endParaRPr kumimoji="1" lang="zh-CN" altLang="en-US" sz="700" i="1">
                  <a:solidFill>
                    <a:schemeClr val="bg1"/>
                  </a:solidFill>
                  <a:latin typeface="Times" pitchFamily="18" charset="0"/>
                  <a:cs typeface="Times" pitchFamily="18" charset="0"/>
                </a:endParaRPr>
              </a:p>
            </p:txBody>
          </p:sp>
        </p:grpSp>
        <p:sp>
          <p:nvSpPr>
            <p:cNvPr id="10" name="矩形 10"/>
            <p:cNvSpPr/>
            <p:nvPr/>
          </p:nvSpPr>
          <p:spPr>
            <a:xfrm>
              <a:off x="9286278" y="2460717"/>
              <a:ext cx="254058" cy="253806"/>
            </a:xfrm>
            <a:prstGeom prst="rect">
              <a:avLst/>
            </a:prstGeom>
            <a:solidFill>
              <a:srgbClr val="5ACBF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altLang="en-US"/>
            </a:p>
          </p:txBody>
        </p:sp>
        <p:sp>
          <p:nvSpPr>
            <p:cNvPr id="11" name="文本框 12"/>
            <p:cNvSpPr txBox="1">
              <a:spLocks noChangeArrowheads="1"/>
            </p:cNvSpPr>
            <p:nvPr/>
          </p:nvSpPr>
          <p:spPr bwMode="auto">
            <a:xfrm>
              <a:off x="9503815" y="2491698"/>
              <a:ext cx="1175017" cy="150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en-US" altLang="zh-CN" sz="700" i="1">
                  <a:solidFill>
                    <a:schemeClr val="bg1"/>
                  </a:solidFill>
                  <a:latin typeface="Times" pitchFamily="18" charset="0"/>
                  <a:cs typeface="Times" pitchFamily="18" charset="0"/>
                </a:rPr>
                <a:t>R90,G203, B245</a:t>
              </a:r>
              <a:endParaRPr kumimoji="1" lang="zh-CN" altLang="en-US" sz="700" i="1">
                <a:solidFill>
                  <a:schemeClr val="bg1"/>
                </a:solidFill>
                <a:latin typeface="Times" pitchFamily="18" charset="0"/>
                <a:cs typeface="Times" pitchFamily="18" charset="0"/>
              </a:endParaRPr>
            </a:p>
          </p:txBody>
        </p:sp>
      </p:grpSp>
      <p:pic>
        <p:nvPicPr>
          <p:cNvPr id="17" name="Picture 15" descr="ZTE_ppt_design_0202-06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470650"/>
            <a:ext cx="9144000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6"/>
          <p:cNvSpPr txBox="1">
            <a:spLocks noChangeArrowheads="1"/>
          </p:cNvSpPr>
          <p:nvPr/>
        </p:nvSpPr>
        <p:spPr bwMode="auto">
          <a:xfrm>
            <a:off x="4271963" y="6605588"/>
            <a:ext cx="2190750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defRPr/>
            </a:pPr>
            <a:r>
              <a:rPr kumimoji="1" lang="en-US" sz="60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© ZTE Corporation. All rights reserved</a:t>
            </a:r>
          </a:p>
        </p:txBody>
      </p:sp>
      <p:sp>
        <p:nvSpPr>
          <p:cNvPr id="19" name="Slide Number Placeholder 5"/>
          <p:cNvSpPr>
            <a:spLocks noGrp="1"/>
          </p:cNvSpPr>
          <p:nvPr/>
        </p:nvSpPr>
        <p:spPr bwMode="auto">
          <a:xfrm>
            <a:off x="238125" y="6540500"/>
            <a:ext cx="4191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fld id="{D3BF6E97-DDC3-4452-AAC6-6DE1DABCBE0C}" type="slidenum">
              <a:rPr lang="en-US" sz="80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pPr>
                <a:defRPr/>
              </a:pPr>
              <a:t>‹#›</a:t>
            </a:fld>
            <a:endParaRPr lang="en-US" sz="800">
              <a:solidFill>
                <a:srgbClr val="40404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0" name="TextBox 18"/>
          <p:cNvSpPr txBox="1">
            <a:spLocks noChangeArrowheads="1"/>
          </p:cNvSpPr>
          <p:nvPr/>
        </p:nvSpPr>
        <p:spPr bwMode="auto">
          <a:xfrm>
            <a:off x="7791450" y="215900"/>
            <a:ext cx="1265238" cy="40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defRPr/>
            </a:pPr>
            <a:r>
              <a:rPr lang="en-US" sz="1000" dirty="0" err="1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秘密</a:t>
            </a:r>
            <a:r>
              <a:rPr lang="en-US" sz="1000" dirty="0">
                <a:solidFill>
                  <a:srgbClr val="40404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Confidential</a:t>
            </a:r>
            <a:r>
              <a:rPr lang="en-US" sz="1000" b="1" dirty="0">
                <a:solidFill>
                  <a:srgbClr val="404040"/>
                </a:solidFill>
                <a:latin typeface="微软雅黑" pitchFamily="34" charset="-122"/>
                <a:ea typeface="Heiti SC Light"/>
                <a:cs typeface="微软雅黑" pitchFamily="34" charset="-122"/>
              </a:rPr>
              <a:t>▲</a:t>
            </a:r>
            <a:endParaRPr kumimoji="1" lang="en-US" sz="1000" b="1" dirty="0">
              <a:solidFill>
                <a:srgbClr val="404040"/>
              </a:solidFill>
              <a:latin typeface="微软雅黑" pitchFamily="34" charset="-122"/>
              <a:ea typeface="Heiti SC Light"/>
              <a:cs typeface="微软雅黑" pitchFamily="34" charset="-122"/>
            </a:endParaRPr>
          </a:p>
        </p:txBody>
      </p:sp>
      <p:sp>
        <p:nvSpPr>
          <p:cNvPr id="9" name="文本占位符 2"/>
          <p:cNvSpPr>
            <a:spLocks noGrp="1"/>
          </p:cNvSpPr>
          <p:nvPr>
            <p:ph idx="1"/>
          </p:nvPr>
        </p:nvSpPr>
        <p:spPr>
          <a:xfrm>
            <a:off x="336137" y="1514284"/>
            <a:ext cx="5335067" cy="4841712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lnSpc>
                <a:spcPct val="130000"/>
              </a:lnSpc>
              <a:defRPr kumimoji="1" lang="zh-CN" altLang="en-US" sz="1800" dirty="0" smtClean="0">
                <a:solidFill>
                  <a:srgbClr val="404040"/>
                </a:solidFill>
              </a:defRPr>
            </a:lvl1pPr>
            <a:lvl2pPr>
              <a:lnSpc>
                <a:spcPct val="130000"/>
              </a:lnSpc>
              <a:defRPr kumimoji="1" lang="zh-CN" altLang="en-US" sz="1400" b="0" i="0" kern="1200" dirty="0" smtClean="0">
                <a:solidFill>
                  <a:srgbClr val="404040"/>
                </a:solidFill>
                <a:latin typeface="+mn-lt"/>
                <a:ea typeface="微软雅黑"/>
                <a:cs typeface="+mn-cs"/>
              </a:defRPr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  <p:sp>
        <p:nvSpPr>
          <p:cNvPr id="14" name="标题 13"/>
          <p:cNvSpPr>
            <a:spLocks noGrp="1"/>
          </p:cNvSpPr>
          <p:nvPr>
            <p:ph type="title"/>
          </p:nvPr>
        </p:nvSpPr>
        <p:spPr>
          <a:xfrm>
            <a:off x="336137" y="420728"/>
            <a:ext cx="8513762" cy="964969"/>
          </a:xfrm>
        </p:spPr>
        <p:txBody>
          <a:bodyPr rtlCol="0">
            <a:noAutofit/>
          </a:bodyPr>
          <a:lstStyle>
            <a:lvl1pPr>
              <a:defRPr lang="zh-CN" altLang="en-US" dirty="0">
                <a:solidFill>
                  <a:srgbClr val="008FD4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idx="10"/>
          </p:nvPr>
        </p:nvSpPr>
        <p:spPr>
          <a:xfrm>
            <a:off x="5979870" y="1514284"/>
            <a:ext cx="2870027" cy="4841712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lnSpc>
                <a:spcPct val="130000"/>
              </a:lnSpc>
              <a:defRPr kumimoji="1" lang="zh-CN" altLang="en-US" sz="1800" dirty="0" smtClean="0">
                <a:solidFill>
                  <a:srgbClr val="404040"/>
                </a:solidFill>
              </a:defRPr>
            </a:lvl1pPr>
            <a:lvl2pPr>
              <a:lnSpc>
                <a:spcPct val="130000"/>
              </a:lnSpc>
              <a:defRPr kumimoji="1" lang="zh-CN" altLang="en-US" sz="1400" b="0" i="0" kern="1200" dirty="0" smtClean="0">
                <a:solidFill>
                  <a:srgbClr val="404040"/>
                </a:solidFill>
                <a:latin typeface="+mn-lt"/>
                <a:ea typeface="微软雅黑"/>
                <a:cs typeface="+mn-cs"/>
              </a:defRPr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感谢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96858" y="1991491"/>
            <a:ext cx="6144216" cy="1487063"/>
          </a:xfrm>
        </p:spPr>
        <p:txBody>
          <a:bodyPr rtlCol="0">
            <a:noAutofit/>
          </a:bodyPr>
          <a:lstStyle>
            <a:lvl1pPr>
              <a:defRPr lang="en-US" sz="4000" baseline="0" dirty="0">
                <a:solidFill>
                  <a:schemeClr val="bg1"/>
                </a:solidFill>
                <a:latin typeface="Microsoft YaHei"/>
                <a:cs typeface="Microsoft YaHei"/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333375" y="455613"/>
            <a:ext cx="8516938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358775" y="1600200"/>
            <a:ext cx="8491538" cy="425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kumimoji="1" lang="zh-CN" altLang="en-US" sz="2400" kern="1200" dirty="0">
          <a:solidFill>
            <a:schemeClr val="tx1"/>
          </a:solidFill>
          <a:latin typeface="+mn-lt"/>
          <a:ea typeface="微软雅黑"/>
          <a:cs typeface="+mn-cs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itchFamily="34" charset="0"/>
          <a:ea typeface="微软雅黑" pitchFamily="34" charset="-122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itchFamily="34" charset="0"/>
          <a:ea typeface="微软雅黑" pitchFamily="34" charset="-122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itchFamily="34" charset="0"/>
          <a:ea typeface="微软雅黑" pitchFamily="34" charset="-122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itchFamily="34" charset="0"/>
          <a:ea typeface="微软雅黑" pitchFamily="34" charset="-122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itchFamily="34" charset="0"/>
          <a:ea typeface="微软雅黑" pitchFamily="34" charset="-122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itchFamily="34" charset="0"/>
          <a:ea typeface="微软雅黑" pitchFamily="34" charset="-122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itchFamily="34" charset="0"/>
          <a:ea typeface="微软雅黑" pitchFamily="34" charset="-122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itchFamily="34" charset="0"/>
          <a:ea typeface="微软雅黑" pitchFamily="34" charset="-122"/>
        </a:defRPr>
      </a:lvl9pPr>
    </p:titleStyle>
    <p:bodyStyle>
      <a:lvl1pPr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defRPr sz="2000" kern="1200">
          <a:solidFill>
            <a:schemeClr val="tx1"/>
          </a:solidFill>
          <a:latin typeface="+mn-lt"/>
          <a:ea typeface="微软雅黑"/>
          <a:cs typeface="+mn-cs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ern="1200">
          <a:solidFill>
            <a:schemeClr val="tx1"/>
          </a:solidFill>
          <a:latin typeface="+mn-lt"/>
          <a:ea typeface="微软雅黑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微软雅黑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微软雅黑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200" kern="1200">
          <a:solidFill>
            <a:schemeClr val="tx1"/>
          </a:solidFill>
          <a:latin typeface="+mn-lt"/>
          <a:ea typeface="微软雅黑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download.csdn.net/detail/xiebaoyou/9083233" TargetMode="External"/><Relationship Id="rId2" Type="http://schemas.openxmlformats.org/officeDocument/2006/relationships/hyperlink" Target="https://www.kernel.org/pub/linux/kernel/people/paulmck/perfbook/perfbook.html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36550" y="2820988"/>
            <a:ext cx="4478338" cy="1343025"/>
          </a:xfrm>
        </p:spPr>
        <p:txBody>
          <a:bodyPr/>
          <a:lstStyle/>
          <a:p>
            <a:r>
              <a:rPr lang="zh-CN" altLang="en-US" dirty="0" smtClean="0">
                <a:latin typeface="微软雅黑" pitchFamily="34" charset="-122"/>
                <a:cs typeface="微软雅黑" pitchFamily="34" charset="-122"/>
              </a:rPr>
              <a:t>谢宝友    中兴通讯操作系统团队</a:t>
            </a:r>
            <a:endParaRPr lang="en-US" altLang="zh-CN" dirty="0" smtClean="0">
              <a:latin typeface="微软雅黑" pitchFamily="34" charset="-122"/>
              <a:cs typeface="微软雅黑" pitchFamily="34" charset="-122"/>
            </a:endParaRPr>
          </a:p>
          <a:p>
            <a:r>
              <a:rPr lang="en-US" altLang="zh-CN" dirty="0" smtClean="0">
                <a:latin typeface="微软雅黑" pitchFamily="34" charset="-122"/>
                <a:cs typeface="微软雅黑" pitchFamily="34" charset="-122"/>
              </a:rPr>
              <a:t>scxby@163.com</a:t>
            </a:r>
          </a:p>
        </p:txBody>
      </p:sp>
      <p:sp>
        <p:nvSpPr>
          <p:cNvPr id="8195" name="Subtitle 1"/>
          <p:cNvSpPr>
            <a:spLocks noGrp="1"/>
          </p:cNvSpPr>
          <p:nvPr>
            <p:ph type="subTitle" idx="1"/>
          </p:nvPr>
        </p:nvSpPr>
        <p:spPr>
          <a:xfrm>
            <a:off x="336550" y="1233488"/>
            <a:ext cx="6400800" cy="749300"/>
          </a:xfrm>
        </p:spPr>
        <p:txBody>
          <a:bodyPr/>
          <a:lstStyle/>
          <a:p>
            <a:r>
              <a:rPr lang="en-US" altLang="zh-CN" dirty="0" smtClean="0">
                <a:ea typeface="微软雅黑" pitchFamily="34" charset="-122"/>
              </a:rPr>
              <a:t>         ——</a:t>
            </a:r>
            <a:r>
              <a:rPr lang="zh-CN" altLang="en-US" dirty="0" smtClean="0">
                <a:ea typeface="微软雅黑" pitchFamily="34" charset="-122"/>
              </a:rPr>
              <a:t>并行编程的基石</a:t>
            </a:r>
            <a:endParaRPr lang="en-US" dirty="0" smtClean="0">
              <a:ea typeface="微软雅黑" pitchFamily="34" charset="-122"/>
            </a:endParaRPr>
          </a:p>
        </p:txBody>
      </p:sp>
      <p:sp>
        <p:nvSpPr>
          <p:cNvPr id="8196" name="Title 3"/>
          <p:cNvSpPr>
            <a:spLocks noGrp="1"/>
          </p:cNvSpPr>
          <p:nvPr>
            <p:ph type="ctrTitle"/>
          </p:nvPr>
        </p:nvSpPr>
        <p:spPr>
          <a:xfrm>
            <a:off x="336550" y="542925"/>
            <a:ext cx="6400800" cy="592138"/>
          </a:xfrm>
        </p:spPr>
        <p:txBody>
          <a:bodyPr/>
          <a:lstStyle/>
          <a:p>
            <a:r>
              <a:rPr lang="en-US" altLang="zh-CN" sz="3200" dirty="0" smtClean="0">
                <a:ea typeface="微软雅黑" pitchFamily="34" charset="-122"/>
              </a:rPr>
              <a:t>Linux</a:t>
            </a:r>
            <a:r>
              <a:rPr lang="zh-CN" altLang="en-US" sz="3200" dirty="0" smtClean="0">
                <a:ea typeface="微软雅黑" pitchFamily="34" charset="-122"/>
              </a:rPr>
              <a:t>内存屏障</a:t>
            </a:r>
            <a:endParaRPr lang="en-US" sz="3200" dirty="0" smtClean="0"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itle 2"/>
          <p:cNvSpPr>
            <a:spLocks noGrp="1"/>
          </p:cNvSpPr>
          <p:nvPr>
            <p:ph type="title"/>
          </p:nvPr>
        </p:nvSpPr>
        <p:spPr>
          <a:xfrm>
            <a:off x="336550" y="420688"/>
            <a:ext cx="8513763" cy="627062"/>
          </a:xfrm>
        </p:spPr>
        <p:txBody>
          <a:bodyPr/>
          <a:lstStyle/>
          <a:p>
            <a:r>
              <a:rPr lang="zh-CN" altLang="en-US" dirty="0" smtClean="0">
                <a:ea typeface="微软雅黑" pitchFamily="34" charset="-122"/>
              </a:rPr>
              <a:t>缓存一致性协议及内存屏障</a:t>
            </a:r>
            <a:endParaRPr lang="en-US" dirty="0" smtClean="0">
              <a:ea typeface="微软雅黑" pitchFamily="34" charset="-122"/>
            </a:endParaRPr>
          </a:p>
        </p:txBody>
      </p:sp>
      <p:sp>
        <p:nvSpPr>
          <p:cNvPr id="4" name="Content Placeholder 1"/>
          <p:cNvSpPr txBox="1">
            <a:spLocks/>
          </p:cNvSpPr>
          <p:nvPr/>
        </p:nvSpPr>
        <p:spPr bwMode="auto">
          <a:xfrm>
            <a:off x="622301" y="1047751"/>
            <a:ext cx="2606674" cy="3349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fontAlgn="auto">
              <a:lnSpc>
                <a:spcPts val="15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/>
              </a:rPr>
              <a:t>CPU0</a:t>
            </a:r>
            <a:r>
              <a:rPr kumimoji="1"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/>
              </a:rPr>
              <a:t>：</a:t>
            </a:r>
            <a:endParaRPr kumimoji="1"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微软雅黑"/>
            </a:endParaRPr>
          </a:p>
          <a:p>
            <a:pPr lvl="0" fontAlgn="auto">
              <a:lnSpc>
                <a:spcPts val="15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/>
              </a:rPr>
              <a:t>void </a:t>
            </a:r>
            <a:r>
              <a:rPr kumimoji="1"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/>
              </a:rPr>
              <a:t>foo</a:t>
            </a:r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/>
              </a:rPr>
              <a:t>(void)</a:t>
            </a:r>
          </a:p>
          <a:p>
            <a:pPr lvl="0" fontAlgn="auto">
              <a:lnSpc>
                <a:spcPts val="15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/>
              </a:rPr>
              <a:t>{</a:t>
            </a:r>
          </a:p>
          <a:p>
            <a:pPr lvl="0" fontAlgn="auto">
              <a:lnSpc>
                <a:spcPts val="15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/>
              </a:rPr>
              <a:t>  a = 1;</a:t>
            </a:r>
          </a:p>
          <a:p>
            <a:pPr lvl="0" fontAlgn="auto">
              <a:lnSpc>
                <a:spcPts val="15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/>
              </a:rPr>
              <a:t>  </a:t>
            </a:r>
            <a:r>
              <a:rPr kumimoji="1" lang="en-US" altLang="zh-CN" b="1" dirty="0" err="1" smtClean="0">
                <a:solidFill>
                  <a:srgbClr val="FF0000"/>
                </a:solidFill>
                <a:latin typeface="+mn-lt"/>
                <a:ea typeface="微软雅黑"/>
              </a:rPr>
              <a:t>smp_mb</a:t>
            </a:r>
            <a:r>
              <a:rPr kumimoji="1" lang="en-US" altLang="zh-CN" b="1" dirty="0" smtClean="0">
                <a:solidFill>
                  <a:srgbClr val="FF0000"/>
                </a:solidFill>
                <a:latin typeface="+mn-lt"/>
                <a:ea typeface="微软雅黑"/>
              </a:rPr>
              <a:t>();</a:t>
            </a:r>
          </a:p>
          <a:p>
            <a:pPr lvl="0" fontAlgn="auto">
              <a:lnSpc>
                <a:spcPts val="15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/>
              </a:rPr>
              <a:t>  b = 1;</a:t>
            </a:r>
          </a:p>
          <a:p>
            <a:pPr lvl="0" fontAlgn="auto">
              <a:lnSpc>
                <a:spcPts val="15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/>
              </a:rPr>
              <a:t>}</a:t>
            </a:r>
          </a:p>
          <a:p>
            <a:pPr lvl="0" fontAlgn="auto">
              <a:lnSpc>
                <a:spcPts val="1500"/>
              </a:lnSpc>
              <a:spcBef>
                <a:spcPct val="20000"/>
              </a:spcBef>
              <a:spcAft>
                <a:spcPts val="0"/>
              </a:spcAft>
              <a:defRPr/>
            </a:pPr>
            <a:endParaRPr kumimoji="1"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微软雅黑"/>
            </a:endParaRPr>
          </a:p>
          <a:p>
            <a:pPr lvl="0" fontAlgn="auto">
              <a:lnSpc>
                <a:spcPts val="15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/>
              </a:rPr>
              <a:t>CPU1</a:t>
            </a:r>
            <a:r>
              <a:rPr kumimoji="1"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/>
              </a:rPr>
              <a:t>：</a:t>
            </a:r>
            <a:endParaRPr kumimoji="1"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微软雅黑"/>
            </a:endParaRPr>
          </a:p>
          <a:p>
            <a:pPr lvl="0" fontAlgn="auto">
              <a:lnSpc>
                <a:spcPts val="15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/>
              </a:rPr>
              <a:t>void bar(void)</a:t>
            </a:r>
          </a:p>
          <a:p>
            <a:pPr lvl="0" fontAlgn="auto">
              <a:lnSpc>
                <a:spcPts val="15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/>
              </a:rPr>
              <a:t>{</a:t>
            </a:r>
          </a:p>
          <a:p>
            <a:pPr lvl="0" fontAlgn="auto">
              <a:lnSpc>
                <a:spcPts val="15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/>
              </a:rPr>
              <a:t>  while (b == 0) continue;</a:t>
            </a:r>
          </a:p>
          <a:p>
            <a:pPr lvl="0" fontAlgn="auto">
              <a:lnSpc>
                <a:spcPts val="15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/>
              </a:rPr>
              <a:t>  assert(a == 1);</a:t>
            </a:r>
          </a:p>
          <a:p>
            <a:pPr lvl="0" fontAlgn="auto">
              <a:lnSpc>
                <a:spcPts val="15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/>
              </a:rPr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3619500" y="1009650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altLang="zh-CN" sz="1200" dirty="0" smtClean="0"/>
              <a:t>CPU 0 </a:t>
            </a:r>
            <a:r>
              <a:rPr lang="zh-CN" altLang="en-US" sz="1200" dirty="0" smtClean="0"/>
              <a:t>执行 </a:t>
            </a:r>
            <a:r>
              <a:rPr lang="en-US" altLang="zh-CN" sz="1200" dirty="0" smtClean="0"/>
              <a:t>a = 1</a:t>
            </a:r>
            <a:r>
              <a:rPr lang="zh-CN" altLang="en-US" sz="1200" dirty="0" smtClean="0"/>
              <a:t>。</a:t>
            </a:r>
            <a:r>
              <a:rPr lang="en-US" altLang="zh-CN" sz="1200" dirty="0" smtClean="0"/>
              <a:t>CPU0</a:t>
            </a:r>
            <a:r>
              <a:rPr lang="zh-CN" altLang="en-US" sz="1200" dirty="0" smtClean="0"/>
              <a:t>中相应的缓存行是只读的，因此</a:t>
            </a:r>
            <a:r>
              <a:rPr lang="en-US" altLang="zh-CN" sz="1200" dirty="0" smtClean="0"/>
              <a:t>CPU0</a:t>
            </a:r>
            <a:r>
              <a:rPr lang="zh-CN" altLang="en-US" sz="1200" dirty="0" smtClean="0"/>
              <a:t>将“</a:t>
            </a:r>
            <a:r>
              <a:rPr lang="en-US" altLang="zh-CN" sz="1200" dirty="0" smtClean="0"/>
              <a:t>a”</a:t>
            </a:r>
            <a:r>
              <a:rPr lang="zh-CN" altLang="en-US" sz="1200" dirty="0" smtClean="0"/>
              <a:t>的新值放入存储缓冲区，并发送一个“使无效”消息，这是为了使</a:t>
            </a:r>
            <a:r>
              <a:rPr lang="en-US" altLang="zh-CN" sz="1200" dirty="0" smtClean="0"/>
              <a:t>CPU1</a:t>
            </a:r>
            <a:r>
              <a:rPr lang="zh-CN" altLang="en-US" sz="1200" dirty="0" smtClean="0"/>
              <a:t>的缓存中相应的缓存行失效。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 smtClean="0"/>
              <a:t>CPU 1 </a:t>
            </a:r>
            <a:r>
              <a:rPr lang="zh-CN" altLang="en-US" sz="1200" dirty="0" smtClean="0"/>
              <a:t>执行 </a:t>
            </a:r>
            <a:r>
              <a:rPr lang="en-US" altLang="zh-CN" sz="1200" dirty="0" smtClean="0"/>
              <a:t>while (b == 0) continue</a:t>
            </a:r>
            <a:r>
              <a:rPr lang="zh-CN" altLang="en-US" sz="1200" dirty="0" smtClean="0"/>
              <a:t>，但是包含“</a:t>
            </a:r>
            <a:r>
              <a:rPr lang="en-US" altLang="zh-CN" sz="1200" dirty="0" smtClean="0"/>
              <a:t>b”</a:t>
            </a:r>
            <a:r>
              <a:rPr lang="zh-CN" altLang="en-US" sz="1200" dirty="0" smtClean="0"/>
              <a:t>的缓存行不在缓存中，因此它发送一个“读”消息。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 smtClean="0"/>
              <a:t>CPU 1 </a:t>
            </a:r>
            <a:r>
              <a:rPr lang="zh-CN" altLang="en-US" sz="1200" dirty="0" smtClean="0"/>
              <a:t>接收到 </a:t>
            </a:r>
            <a:r>
              <a:rPr lang="en-US" altLang="zh-CN" sz="1200" dirty="0" smtClean="0"/>
              <a:t>CPU 0</a:t>
            </a:r>
            <a:r>
              <a:rPr lang="zh-CN" altLang="en-US" sz="1200" dirty="0" smtClean="0"/>
              <a:t>的“读”消息，将它排队，并立即响应消息。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 smtClean="0"/>
              <a:t>CPU 0 </a:t>
            </a:r>
            <a:r>
              <a:rPr lang="zh-CN" altLang="en-US" sz="1200" dirty="0" smtClean="0"/>
              <a:t>接收到来自于 </a:t>
            </a:r>
            <a:r>
              <a:rPr lang="en-US" altLang="zh-CN" sz="1200" dirty="0" smtClean="0"/>
              <a:t>CPU 1</a:t>
            </a:r>
            <a:r>
              <a:rPr lang="zh-CN" altLang="en-US" sz="1200" dirty="0" smtClean="0"/>
              <a:t>的响应消息，因此它放心的通过</a:t>
            </a:r>
            <a:r>
              <a:rPr lang="en-US" altLang="zh-CN" sz="1200" dirty="0" err="1" smtClean="0"/>
              <a:t>smp_mb</a:t>
            </a:r>
            <a:r>
              <a:rPr lang="en-US" altLang="zh-CN" sz="1200" dirty="0" smtClean="0"/>
              <a:t>()</a:t>
            </a:r>
            <a:r>
              <a:rPr lang="zh-CN" altLang="en-US" sz="1200" dirty="0" smtClean="0"/>
              <a:t>，从存储缓冲区移动“</a:t>
            </a:r>
            <a:r>
              <a:rPr lang="en-US" altLang="zh-CN" sz="1200" dirty="0" smtClean="0"/>
              <a:t>a”</a:t>
            </a:r>
            <a:r>
              <a:rPr lang="zh-CN" altLang="en-US" sz="1200" dirty="0" smtClean="0"/>
              <a:t>的值到缓存行。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 smtClean="0"/>
              <a:t>CPU 0 </a:t>
            </a:r>
            <a:r>
              <a:rPr lang="zh-CN" altLang="en-US" sz="1200" dirty="0" smtClean="0"/>
              <a:t>执行 </a:t>
            </a:r>
            <a:r>
              <a:rPr lang="en-US" altLang="zh-CN" sz="1200" dirty="0" smtClean="0"/>
              <a:t>b = 1</a:t>
            </a:r>
            <a:r>
              <a:rPr lang="zh-CN" altLang="en-US" sz="1200" dirty="0" smtClean="0"/>
              <a:t>。它拥有这个缓存行</a:t>
            </a:r>
            <a:r>
              <a:rPr lang="en-US" altLang="zh-CN" sz="1200" dirty="0" smtClean="0"/>
              <a:t>(</a:t>
            </a:r>
            <a:r>
              <a:rPr lang="zh-CN" altLang="en-US" sz="1200" dirty="0" smtClean="0"/>
              <a:t>也就是说，缓存行已经处于 “</a:t>
            </a:r>
            <a:r>
              <a:rPr lang="en-US" altLang="zh-CN" sz="1200" dirty="0" smtClean="0"/>
              <a:t>modified”</a:t>
            </a:r>
            <a:r>
              <a:rPr lang="zh-CN" altLang="en-US" sz="1200" dirty="0" smtClean="0"/>
              <a:t>或者“</a:t>
            </a:r>
            <a:r>
              <a:rPr lang="en-US" altLang="zh-CN" sz="1200" dirty="0" smtClean="0"/>
              <a:t>exclusive”</a:t>
            </a:r>
            <a:r>
              <a:rPr lang="zh-CN" altLang="en-US" sz="1200" dirty="0" smtClean="0"/>
              <a:t>状态</a:t>
            </a:r>
            <a:r>
              <a:rPr lang="en-US" altLang="zh-CN" sz="1200" dirty="0" smtClean="0"/>
              <a:t>)</a:t>
            </a:r>
            <a:r>
              <a:rPr lang="zh-CN" altLang="en-US" sz="1200" dirty="0" smtClean="0"/>
              <a:t>，因此它将“</a:t>
            </a:r>
            <a:r>
              <a:rPr lang="en-US" altLang="zh-CN" sz="1200" dirty="0" smtClean="0"/>
              <a:t>b”</a:t>
            </a:r>
            <a:r>
              <a:rPr lang="zh-CN" altLang="en-US" sz="1200" dirty="0" smtClean="0"/>
              <a:t>的新值存储到缓存行中。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 smtClean="0"/>
              <a:t>CPU 0 </a:t>
            </a:r>
            <a:r>
              <a:rPr lang="zh-CN" altLang="en-US" sz="1200" dirty="0" smtClean="0"/>
              <a:t>接收到“读”消息，并且发送包含“</a:t>
            </a:r>
            <a:r>
              <a:rPr lang="en-US" altLang="zh-CN" sz="1200" dirty="0" smtClean="0"/>
              <a:t>b”</a:t>
            </a:r>
            <a:r>
              <a:rPr lang="zh-CN" altLang="en-US" sz="1200" dirty="0" smtClean="0"/>
              <a:t>的新值的缓存行到</a:t>
            </a:r>
            <a:r>
              <a:rPr lang="en-US" altLang="zh-CN" sz="1200" dirty="0" smtClean="0"/>
              <a:t>CPU 1</a:t>
            </a:r>
            <a:r>
              <a:rPr lang="zh-CN" altLang="en-US" sz="1200" dirty="0" smtClean="0"/>
              <a:t>，也标记缓存行为“</a:t>
            </a:r>
            <a:r>
              <a:rPr lang="en-US" altLang="zh-CN" sz="1200" dirty="0" smtClean="0"/>
              <a:t>shared”</a:t>
            </a:r>
            <a:r>
              <a:rPr lang="zh-CN" altLang="en-US" sz="1200" dirty="0" smtClean="0"/>
              <a:t>状态。 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 smtClean="0"/>
              <a:t>CPU 1 </a:t>
            </a:r>
            <a:r>
              <a:rPr lang="zh-CN" altLang="en-US" sz="1200" dirty="0" smtClean="0"/>
              <a:t>接收到包含“</a:t>
            </a:r>
            <a:r>
              <a:rPr lang="en-US" altLang="zh-CN" sz="1200" dirty="0" smtClean="0"/>
              <a:t>b”</a:t>
            </a:r>
            <a:r>
              <a:rPr lang="zh-CN" altLang="en-US" sz="1200" dirty="0" smtClean="0"/>
              <a:t>的缓存行并且将其应用到本地缓存。 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 smtClean="0"/>
              <a:t>CPU 1 </a:t>
            </a:r>
            <a:r>
              <a:rPr lang="zh-CN" altLang="en-US" sz="1200" dirty="0" smtClean="0"/>
              <a:t>现在执行完 </a:t>
            </a:r>
            <a:r>
              <a:rPr lang="en-US" altLang="zh-CN" sz="1200" dirty="0" smtClean="0"/>
              <a:t>while (b == 0) continue</a:t>
            </a:r>
            <a:r>
              <a:rPr lang="zh-CN" altLang="en-US" sz="1200" dirty="0" smtClean="0"/>
              <a:t>，因为它发现“</a:t>
            </a:r>
            <a:r>
              <a:rPr lang="en-US" altLang="zh-CN" sz="1200" dirty="0" smtClean="0"/>
              <a:t>b”</a:t>
            </a:r>
            <a:r>
              <a:rPr lang="zh-CN" altLang="en-US" sz="1200" dirty="0" smtClean="0"/>
              <a:t>的值为</a:t>
            </a:r>
            <a:r>
              <a:rPr lang="en-US" altLang="zh-CN" sz="1200" dirty="0" smtClean="0"/>
              <a:t>1</a:t>
            </a:r>
            <a:r>
              <a:rPr lang="zh-CN" altLang="en-US" sz="1200" dirty="0" smtClean="0"/>
              <a:t>，接着处理下一条语句。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 smtClean="0"/>
              <a:t>CPU 1 </a:t>
            </a:r>
            <a:r>
              <a:rPr lang="zh-CN" altLang="en-US" sz="1200" dirty="0" smtClean="0"/>
              <a:t>执行</a:t>
            </a:r>
            <a:r>
              <a:rPr lang="en-US" altLang="zh-CN" sz="1200" dirty="0" smtClean="0"/>
              <a:t>assert(a == 1)</a:t>
            </a:r>
            <a:r>
              <a:rPr lang="zh-CN" altLang="en-US" sz="1200" dirty="0" smtClean="0"/>
              <a:t>，由于旧的“</a:t>
            </a:r>
            <a:r>
              <a:rPr lang="en-US" altLang="zh-CN" sz="1200" dirty="0" smtClean="0"/>
              <a:t>a”</a:t>
            </a:r>
            <a:r>
              <a:rPr lang="zh-CN" altLang="en-US" sz="1200" dirty="0" smtClean="0"/>
              <a:t>值还在</a:t>
            </a:r>
            <a:r>
              <a:rPr lang="en-US" altLang="zh-CN" sz="1200" dirty="0" smtClean="0"/>
              <a:t>CPU 1</a:t>
            </a:r>
            <a:r>
              <a:rPr lang="zh-CN" altLang="en-US" sz="1200" dirty="0" smtClean="0"/>
              <a:t>的缓存中，因此陷入错误。</a:t>
            </a:r>
          </a:p>
          <a:p>
            <a:pPr marL="228600" indent="-228600">
              <a:buFont typeface="+mj-lt"/>
              <a:buAutoNum type="arabicPeriod"/>
            </a:pPr>
            <a:r>
              <a:rPr lang="zh-CN" altLang="en-US" sz="1200" dirty="0" smtClean="0"/>
              <a:t>虽然陷入错误，</a:t>
            </a:r>
            <a:r>
              <a:rPr lang="en-US" altLang="zh-CN" sz="1200" dirty="0" smtClean="0"/>
              <a:t>CPU 1 </a:t>
            </a:r>
            <a:r>
              <a:rPr lang="zh-CN" altLang="en-US" sz="1200" dirty="0" smtClean="0"/>
              <a:t>处理已经排队的“使无效”消息，并且刷新包含“</a:t>
            </a:r>
            <a:r>
              <a:rPr lang="en-US" altLang="zh-CN" sz="1200" dirty="0" smtClean="0"/>
              <a:t>a”</a:t>
            </a:r>
            <a:r>
              <a:rPr lang="zh-CN" altLang="en-US" sz="1200" dirty="0" smtClean="0"/>
              <a:t>值的缓冲行。</a:t>
            </a:r>
            <a:endParaRPr lang="zh-CN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itle 2"/>
          <p:cNvSpPr>
            <a:spLocks noGrp="1"/>
          </p:cNvSpPr>
          <p:nvPr>
            <p:ph type="title"/>
          </p:nvPr>
        </p:nvSpPr>
        <p:spPr>
          <a:xfrm>
            <a:off x="336550" y="420688"/>
            <a:ext cx="8513763" cy="627062"/>
          </a:xfrm>
        </p:spPr>
        <p:txBody>
          <a:bodyPr/>
          <a:lstStyle/>
          <a:p>
            <a:r>
              <a:rPr lang="zh-CN" altLang="en-US" dirty="0" smtClean="0">
                <a:ea typeface="微软雅黑" pitchFamily="34" charset="-122"/>
              </a:rPr>
              <a:t>缓存一致性协议及内存屏障</a:t>
            </a:r>
            <a:endParaRPr lang="en-US" dirty="0" smtClean="0">
              <a:ea typeface="微软雅黑" pitchFamily="34" charset="-122"/>
            </a:endParaRPr>
          </a:p>
        </p:txBody>
      </p:sp>
      <p:sp>
        <p:nvSpPr>
          <p:cNvPr id="4" name="Content Placeholder 1"/>
          <p:cNvSpPr txBox="1">
            <a:spLocks/>
          </p:cNvSpPr>
          <p:nvPr/>
        </p:nvSpPr>
        <p:spPr bwMode="auto">
          <a:xfrm>
            <a:off x="622301" y="1047751"/>
            <a:ext cx="2606674" cy="3349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fontAlgn="auto">
              <a:lnSpc>
                <a:spcPts val="15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/>
              </a:rPr>
              <a:t>CPU0</a:t>
            </a:r>
            <a:r>
              <a:rPr kumimoji="1"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/>
              </a:rPr>
              <a:t>：</a:t>
            </a:r>
            <a:endParaRPr kumimoji="1"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微软雅黑"/>
            </a:endParaRPr>
          </a:p>
          <a:p>
            <a:pPr lvl="0" fontAlgn="auto">
              <a:lnSpc>
                <a:spcPts val="15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/>
              </a:rPr>
              <a:t>void </a:t>
            </a:r>
            <a:r>
              <a:rPr kumimoji="1"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/>
              </a:rPr>
              <a:t>foo</a:t>
            </a:r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/>
              </a:rPr>
              <a:t>(void)</a:t>
            </a:r>
          </a:p>
          <a:p>
            <a:pPr lvl="0" fontAlgn="auto">
              <a:lnSpc>
                <a:spcPts val="15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/>
              </a:rPr>
              <a:t>{</a:t>
            </a:r>
          </a:p>
          <a:p>
            <a:pPr lvl="0" fontAlgn="auto">
              <a:lnSpc>
                <a:spcPts val="15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/>
              </a:rPr>
              <a:t>  a = 1;</a:t>
            </a:r>
          </a:p>
          <a:p>
            <a:pPr lvl="0" fontAlgn="auto">
              <a:lnSpc>
                <a:spcPts val="15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/>
              </a:rPr>
              <a:t>  </a:t>
            </a:r>
            <a:r>
              <a:rPr kumimoji="1" lang="en-US" altLang="zh-CN" b="1" dirty="0" err="1" smtClean="0">
                <a:solidFill>
                  <a:srgbClr val="FF0000"/>
                </a:solidFill>
                <a:latin typeface="+mn-lt"/>
                <a:ea typeface="微软雅黑"/>
              </a:rPr>
              <a:t>smp_mb</a:t>
            </a:r>
            <a:r>
              <a:rPr kumimoji="1" lang="en-US" altLang="zh-CN" b="1" dirty="0" smtClean="0">
                <a:solidFill>
                  <a:srgbClr val="FF0000"/>
                </a:solidFill>
                <a:latin typeface="+mn-lt"/>
                <a:ea typeface="微软雅黑"/>
              </a:rPr>
              <a:t>();</a:t>
            </a:r>
          </a:p>
          <a:p>
            <a:pPr lvl="0" fontAlgn="auto">
              <a:lnSpc>
                <a:spcPts val="15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/>
              </a:rPr>
              <a:t>  b = 1;</a:t>
            </a:r>
          </a:p>
          <a:p>
            <a:pPr lvl="0" fontAlgn="auto">
              <a:lnSpc>
                <a:spcPts val="15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/>
              </a:rPr>
              <a:t>}</a:t>
            </a:r>
          </a:p>
          <a:p>
            <a:pPr lvl="0" fontAlgn="auto">
              <a:lnSpc>
                <a:spcPts val="1500"/>
              </a:lnSpc>
              <a:spcBef>
                <a:spcPct val="20000"/>
              </a:spcBef>
              <a:spcAft>
                <a:spcPts val="0"/>
              </a:spcAft>
              <a:defRPr/>
            </a:pPr>
            <a:endParaRPr kumimoji="1"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微软雅黑"/>
            </a:endParaRPr>
          </a:p>
          <a:p>
            <a:pPr lvl="0" fontAlgn="auto">
              <a:lnSpc>
                <a:spcPts val="15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/>
              </a:rPr>
              <a:t>CPU1</a:t>
            </a:r>
            <a:r>
              <a:rPr kumimoji="1"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/>
              </a:rPr>
              <a:t>：</a:t>
            </a:r>
            <a:endParaRPr kumimoji="1"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微软雅黑"/>
            </a:endParaRPr>
          </a:p>
          <a:p>
            <a:pPr lvl="0" fontAlgn="auto">
              <a:lnSpc>
                <a:spcPts val="15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/>
              </a:rPr>
              <a:t>void bar(void)</a:t>
            </a:r>
          </a:p>
          <a:p>
            <a:pPr lvl="0" fontAlgn="auto">
              <a:lnSpc>
                <a:spcPts val="15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/>
              </a:rPr>
              <a:t>{</a:t>
            </a:r>
          </a:p>
          <a:p>
            <a:pPr lvl="0" fontAlgn="auto">
              <a:lnSpc>
                <a:spcPts val="15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/>
              </a:rPr>
              <a:t>  while (b == 0) continue;</a:t>
            </a:r>
          </a:p>
          <a:p>
            <a:pPr lvl="0" fontAlgn="auto">
              <a:lnSpc>
                <a:spcPts val="15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/>
              </a:rPr>
              <a:t>  </a:t>
            </a:r>
            <a:r>
              <a:rPr kumimoji="1" lang="en-US" altLang="zh-CN" b="1" dirty="0" err="1" smtClean="0">
                <a:solidFill>
                  <a:srgbClr val="FF0000"/>
                </a:solidFill>
                <a:latin typeface="+mn-lt"/>
                <a:ea typeface="微软雅黑"/>
              </a:rPr>
              <a:t>smp_mb</a:t>
            </a:r>
            <a:r>
              <a:rPr kumimoji="1" lang="en-US" altLang="zh-CN" b="1" dirty="0" smtClean="0">
                <a:solidFill>
                  <a:srgbClr val="FF0000"/>
                </a:solidFill>
                <a:latin typeface="+mn-lt"/>
                <a:ea typeface="微软雅黑"/>
              </a:rPr>
              <a:t>();</a:t>
            </a:r>
          </a:p>
          <a:p>
            <a:pPr lvl="0" fontAlgn="auto">
              <a:lnSpc>
                <a:spcPts val="15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/>
              </a:rPr>
              <a:t>  assert(a == 1);</a:t>
            </a:r>
          </a:p>
          <a:p>
            <a:pPr lvl="0" fontAlgn="auto">
              <a:lnSpc>
                <a:spcPts val="15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/>
              </a:rPr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3619500" y="1009650"/>
            <a:ext cx="4572000" cy="489364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altLang="zh-CN" sz="1200" dirty="0" smtClean="0"/>
              <a:t>CPU 0 </a:t>
            </a:r>
            <a:r>
              <a:rPr lang="zh-CN" altLang="en-US" sz="1200" dirty="0" smtClean="0"/>
              <a:t>执行 </a:t>
            </a:r>
            <a:r>
              <a:rPr lang="en-US" altLang="zh-CN" sz="1200" dirty="0" smtClean="0"/>
              <a:t>a = 1</a:t>
            </a:r>
            <a:r>
              <a:rPr lang="zh-CN" altLang="en-US" sz="1200" dirty="0" smtClean="0"/>
              <a:t>。相应的缓存行在</a:t>
            </a:r>
            <a:r>
              <a:rPr lang="en-US" altLang="zh-CN" sz="1200" dirty="0" smtClean="0"/>
              <a:t>CPU0</a:t>
            </a:r>
            <a:r>
              <a:rPr lang="zh-CN" altLang="en-US" sz="1200" dirty="0" smtClean="0"/>
              <a:t>的缓存中是只读的，因此</a:t>
            </a:r>
            <a:r>
              <a:rPr lang="en-US" altLang="zh-CN" sz="1200" dirty="0" smtClean="0"/>
              <a:t>CPU0</a:t>
            </a:r>
            <a:r>
              <a:rPr lang="zh-CN" altLang="en-US" sz="1200" dirty="0" smtClean="0"/>
              <a:t>将“</a:t>
            </a:r>
            <a:r>
              <a:rPr lang="en-US" altLang="zh-CN" sz="1200" dirty="0" smtClean="0"/>
              <a:t>a”</a:t>
            </a:r>
            <a:r>
              <a:rPr lang="zh-CN" altLang="en-US" sz="1200" dirty="0" smtClean="0"/>
              <a:t>的新值放入它的存储缓冲区，并且发送一个“使无效”消息以刷新</a:t>
            </a:r>
            <a:r>
              <a:rPr lang="en-US" altLang="zh-CN" sz="1200" dirty="0" smtClean="0"/>
              <a:t>CPU1</a:t>
            </a:r>
            <a:r>
              <a:rPr lang="zh-CN" altLang="en-US" sz="1200" dirty="0" smtClean="0"/>
              <a:t>的缓存。 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 smtClean="0"/>
              <a:t>CPU 1 </a:t>
            </a:r>
            <a:r>
              <a:rPr lang="zh-CN" altLang="en-US" sz="1200" dirty="0" smtClean="0"/>
              <a:t>执行 </a:t>
            </a:r>
            <a:r>
              <a:rPr lang="en-US" altLang="zh-CN" sz="1200" dirty="0" smtClean="0"/>
              <a:t>while (b == 0) continue</a:t>
            </a:r>
            <a:r>
              <a:rPr lang="zh-CN" altLang="en-US" sz="1200" dirty="0" smtClean="0"/>
              <a:t>，但是包含“</a:t>
            </a:r>
            <a:r>
              <a:rPr lang="en-US" altLang="zh-CN" sz="1200" dirty="0" smtClean="0"/>
              <a:t>b”</a:t>
            </a:r>
            <a:r>
              <a:rPr lang="zh-CN" altLang="en-US" sz="1200" dirty="0" smtClean="0"/>
              <a:t>的缓存行不在它的缓存中，因此它发送一个“读”消息。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 smtClean="0"/>
              <a:t>CPU 1 </a:t>
            </a:r>
            <a:r>
              <a:rPr lang="zh-CN" altLang="en-US" sz="1200" dirty="0" smtClean="0"/>
              <a:t>接收到 </a:t>
            </a:r>
            <a:r>
              <a:rPr lang="en-US" altLang="zh-CN" sz="1200" dirty="0" smtClean="0"/>
              <a:t>CPU 0</a:t>
            </a:r>
            <a:r>
              <a:rPr lang="zh-CN" altLang="en-US" sz="1200" dirty="0" smtClean="0"/>
              <a:t>的“使无效”消息，将它排队，并立即响应它。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 smtClean="0"/>
              <a:t>CPU 0 </a:t>
            </a:r>
            <a:r>
              <a:rPr lang="zh-CN" altLang="en-US" sz="1200" dirty="0" smtClean="0"/>
              <a:t>接收到</a:t>
            </a:r>
            <a:r>
              <a:rPr lang="en-US" altLang="zh-CN" sz="1200" dirty="0" smtClean="0"/>
              <a:t>CPU1</a:t>
            </a:r>
            <a:r>
              <a:rPr lang="zh-CN" altLang="en-US" sz="1200" dirty="0" smtClean="0"/>
              <a:t>的响应，因此它放心的通过</a:t>
            </a:r>
            <a:r>
              <a:rPr lang="en-US" altLang="zh-CN" sz="1200" dirty="0" err="1" smtClean="0"/>
              <a:t>smp_mb</a:t>
            </a:r>
            <a:r>
              <a:rPr lang="en-US" altLang="zh-CN" sz="1200" dirty="0" smtClean="0"/>
              <a:t>()</a:t>
            </a:r>
            <a:r>
              <a:rPr lang="zh-CN" altLang="en-US" sz="1200" dirty="0" smtClean="0"/>
              <a:t>语句，将“</a:t>
            </a:r>
            <a:r>
              <a:rPr lang="en-US" altLang="zh-CN" sz="1200" dirty="0" smtClean="0"/>
              <a:t>a”</a:t>
            </a:r>
            <a:r>
              <a:rPr lang="zh-CN" altLang="en-US" sz="1200" dirty="0" smtClean="0"/>
              <a:t>从它的存储缓冲区移到缓存行。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 smtClean="0"/>
              <a:t>CPU 0 </a:t>
            </a:r>
            <a:r>
              <a:rPr lang="zh-CN" altLang="en-US" sz="1200" dirty="0" smtClean="0"/>
              <a:t>执行 </a:t>
            </a:r>
            <a:r>
              <a:rPr lang="en-US" altLang="zh-CN" sz="1200" dirty="0" smtClean="0"/>
              <a:t>b = 1</a:t>
            </a:r>
            <a:r>
              <a:rPr lang="zh-CN" altLang="en-US" sz="1200" dirty="0" smtClean="0"/>
              <a:t>。它已经拥有缓存行</a:t>
            </a:r>
            <a:r>
              <a:rPr lang="en-US" altLang="zh-CN" sz="1200" dirty="0" smtClean="0"/>
              <a:t>(</a:t>
            </a:r>
            <a:r>
              <a:rPr lang="zh-CN" altLang="en-US" sz="1200" dirty="0" smtClean="0"/>
              <a:t>换句话说</a:t>
            </a:r>
            <a:r>
              <a:rPr lang="en-US" altLang="zh-CN" sz="1200" dirty="0" smtClean="0"/>
              <a:t>, </a:t>
            </a:r>
            <a:r>
              <a:rPr lang="zh-CN" altLang="en-US" sz="1200" dirty="0" smtClean="0"/>
              <a:t>缓存行处于“</a:t>
            </a:r>
            <a:r>
              <a:rPr lang="en-US" altLang="zh-CN" sz="1200" dirty="0" smtClean="0"/>
              <a:t>modified” </a:t>
            </a:r>
            <a:r>
              <a:rPr lang="zh-CN" altLang="en-US" sz="1200" dirty="0" smtClean="0"/>
              <a:t>或者“</a:t>
            </a:r>
            <a:r>
              <a:rPr lang="en-US" altLang="zh-CN" sz="1200" dirty="0" smtClean="0"/>
              <a:t>exclusive”</a:t>
            </a:r>
            <a:r>
              <a:rPr lang="zh-CN" altLang="en-US" sz="1200" dirty="0" smtClean="0"/>
              <a:t>状态</a:t>
            </a:r>
            <a:r>
              <a:rPr lang="en-US" altLang="zh-CN" sz="1200" dirty="0" smtClean="0"/>
              <a:t>)</a:t>
            </a:r>
            <a:r>
              <a:rPr lang="zh-CN" altLang="en-US" sz="1200" dirty="0" smtClean="0"/>
              <a:t>，因此它存储“</a:t>
            </a:r>
            <a:r>
              <a:rPr lang="en-US" altLang="zh-CN" sz="1200" dirty="0" smtClean="0"/>
              <a:t>b”</a:t>
            </a:r>
            <a:r>
              <a:rPr lang="zh-CN" altLang="en-US" sz="1200" dirty="0" smtClean="0"/>
              <a:t>的新值到缓存行。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 smtClean="0"/>
              <a:t>CPU 0 </a:t>
            </a:r>
            <a:r>
              <a:rPr lang="zh-CN" altLang="en-US" sz="1200" dirty="0" smtClean="0"/>
              <a:t>接收“读”消息，并且发送包含新的“</a:t>
            </a:r>
            <a:r>
              <a:rPr lang="en-US" altLang="zh-CN" sz="1200" dirty="0" smtClean="0"/>
              <a:t>b”</a:t>
            </a:r>
            <a:r>
              <a:rPr lang="zh-CN" altLang="en-US" sz="1200" dirty="0" smtClean="0"/>
              <a:t>值的缓存行给</a:t>
            </a:r>
            <a:r>
              <a:rPr lang="en-US" altLang="zh-CN" sz="1200" dirty="0" smtClean="0"/>
              <a:t>CPU1</a:t>
            </a:r>
            <a:r>
              <a:rPr lang="zh-CN" altLang="en-US" sz="1200" dirty="0" smtClean="0"/>
              <a:t>，同时标记缓存行为“</a:t>
            </a:r>
            <a:r>
              <a:rPr lang="en-US" altLang="zh-CN" sz="1200" dirty="0" smtClean="0"/>
              <a:t>shared”</a:t>
            </a:r>
            <a:r>
              <a:rPr lang="zh-CN" altLang="en-US" sz="1200" dirty="0" smtClean="0"/>
              <a:t>状态。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 smtClean="0"/>
              <a:t>CPU 1 </a:t>
            </a:r>
            <a:r>
              <a:rPr lang="zh-CN" altLang="en-US" sz="1200" dirty="0" smtClean="0"/>
              <a:t>接收到包含“</a:t>
            </a:r>
            <a:r>
              <a:rPr lang="en-US" altLang="zh-CN" sz="1200" dirty="0" smtClean="0"/>
              <a:t>b”</a:t>
            </a:r>
            <a:r>
              <a:rPr lang="zh-CN" altLang="en-US" sz="1200" dirty="0" smtClean="0"/>
              <a:t>的缓存行并更新到它的缓存中。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 smtClean="0"/>
              <a:t>CPU 1 </a:t>
            </a:r>
            <a:r>
              <a:rPr lang="zh-CN" altLang="en-US" sz="1200" dirty="0" smtClean="0"/>
              <a:t>现在结束执行 </a:t>
            </a:r>
            <a:r>
              <a:rPr lang="en-US" altLang="zh-CN" sz="1200" dirty="0" smtClean="0"/>
              <a:t>while (b == 0) continue</a:t>
            </a:r>
            <a:r>
              <a:rPr lang="zh-CN" altLang="en-US" sz="1200" dirty="0" smtClean="0"/>
              <a:t>，因为它发现“</a:t>
            </a:r>
            <a:r>
              <a:rPr lang="en-US" altLang="zh-CN" sz="1200" dirty="0" smtClean="0"/>
              <a:t>b”</a:t>
            </a:r>
            <a:r>
              <a:rPr lang="zh-CN" altLang="en-US" sz="1200" dirty="0" smtClean="0"/>
              <a:t>的值为 </a:t>
            </a:r>
            <a:r>
              <a:rPr lang="en-US" altLang="zh-CN" sz="1200" dirty="0" smtClean="0"/>
              <a:t>1</a:t>
            </a:r>
            <a:r>
              <a:rPr lang="zh-CN" altLang="en-US" sz="1200" dirty="0" smtClean="0"/>
              <a:t>，它处理下一条语句，这是一条内存屏障指令。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 smtClean="0"/>
              <a:t>CPU 1 </a:t>
            </a:r>
            <a:r>
              <a:rPr lang="zh-CN" altLang="en-US" sz="1200" dirty="0" smtClean="0"/>
              <a:t>必须延迟，直到它处理使无效队列中的所有消息。 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 smtClean="0"/>
              <a:t>CPU 1 </a:t>
            </a:r>
            <a:r>
              <a:rPr lang="zh-CN" altLang="en-US" sz="1200" dirty="0" smtClean="0"/>
              <a:t>处理已经入队的“使无效”消息，从它的缓存中使无效包含“</a:t>
            </a:r>
            <a:r>
              <a:rPr lang="en-US" altLang="zh-CN" sz="1200" dirty="0" smtClean="0"/>
              <a:t>a”</a:t>
            </a:r>
            <a:r>
              <a:rPr lang="zh-CN" altLang="en-US" sz="1200" dirty="0" smtClean="0"/>
              <a:t>的缓存行。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 smtClean="0"/>
              <a:t>CPU 1 </a:t>
            </a:r>
            <a:r>
              <a:rPr lang="zh-CN" altLang="en-US" sz="1200" dirty="0" smtClean="0"/>
              <a:t>执行</a:t>
            </a:r>
            <a:r>
              <a:rPr lang="en-US" altLang="zh-CN" sz="1200" dirty="0" smtClean="0"/>
              <a:t>assert(a == 1)</a:t>
            </a:r>
            <a:r>
              <a:rPr lang="zh-CN" altLang="en-US" sz="1200" dirty="0" smtClean="0"/>
              <a:t>，由于包含“</a:t>
            </a:r>
            <a:r>
              <a:rPr lang="en-US" altLang="zh-CN" sz="1200" dirty="0" smtClean="0"/>
              <a:t>a”</a:t>
            </a:r>
            <a:r>
              <a:rPr lang="zh-CN" altLang="en-US" sz="1200" dirty="0" smtClean="0"/>
              <a:t>的缓存行已经不在它的缓存中，它发送一个“读”消息。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 smtClean="0"/>
              <a:t>CPU 0 </a:t>
            </a:r>
            <a:r>
              <a:rPr lang="zh-CN" altLang="en-US" sz="1200" dirty="0" smtClean="0"/>
              <a:t>响应“读”消息，发送它的包含新的“</a:t>
            </a:r>
            <a:r>
              <a:rPr lang="en-US" altLang="zh-CN" sz="1200" dirty="0" smtClean="0"/>
              <a:t>a”</a:t>
            </a:r>
            <a:r>
              <a:rPr lang="zh-CN" altLang="en-US" sz="1200" dirty="0" smtClean="0"/>
              <a:t>值的缓存行。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 smtClean="0"/>
              <a:t>CPU 1 </a:t>
            </a:r>
            <a:r>
              <a:rPr lang="zh-CN" altLang="en-US" sz="1200" dirty="0" smtClean="0"/>
              <a:t>接收到缓存行，它包含新的“</a:t>
            </a:r>
            <a:r>
              <a:rPr lang="en-US" altLang="zh-CN" sz="1200" dirty="0" smtClean="0"/>
              <a:t>a”</a:t>
            </a:r>
            <a:r>
              <a:rPr lang="zh-CN" altLang="en-US" sz="1200" dirty="0" smtClean="0"/>
              <a:t>的值</a:t>
            </a:r>
            <a:r>
              <a:rPr lang="en-US" altLang="zh-CN" sz="1200" dirty="0" smtClean="0"/>
              <a:t>1</a:t>
            </a:r>
            <a:r>
              <a:rPr lang="zh-CN" altLang="en-US" sz="1200" dirty="0" smtClean="0"/>
              <a:t>，因此不会陷入失败。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itle 2"/>
          <p:cNvSpPr>
            <a:spLocks noGrp="1"/>
          </p:cNvSpPr>
          <p:nvPr>
            <p:ph type="title"/>
          </p:nvPr>
        </p:nvSpPr>
        <p:spPr>
          <a:xfrm>
            <a:off x="336550" y="420688"/>
            <a:ext cx="8513763" cy="627062"/>
          </a:xfrm>
        </p:spPr>
        <p:txBody>
          <a:bodyPr/>
          <a:lstStyle/>
          <a:p>
            <a:r>
              <a:rPr lang="zh-CN" altLang="en-US" dirty="0" smtClean="0">
                <a:ea typeface="微软雅黑" pitchFamily="34" charset="-122"/>
              </a:rPr>
              <a:t>缓存一致性协议及内存屏障</a:t>
            </a:r>
            <a:r>
              <a:rPr lang="en-US" altLang="zh-CN" dirty="0" smtClean="0">
                <a:ea typeface="微软雅黑" pitchFamily="34" charset="-122"/>
              </a:rPr>
              <a:t>——</a:t>
            </a:r>
            <a:r>
              <a:rPr lang="zh-CN" altLang="en-US" dirty="0" smtClean="0">
                <a:ea typeface="微软雅黑" pitchFamily="34" charset="-122"/>
              </a:rPr>
              <a:t>正确的做法</a:t>
            </a:r>
            <a:endParaRPr lang="en-US" dirty="0" smtClean="0">
              <a:ea typeface="微软雅黑" pitchFamily="34" charset="-122"/>
            </a:endParaRPr>
          </a:p>
        </p:txBody>
      </p:sp>
      <p:sp>
        <p:nvSpPr>
          <p:cNvPr id="4" name="Content Placeholder 1"/>
          <p:cNvSpPr txBox="1">
            <a:spLocks/>
          </p:cNvSpPr>
          <p:nvPr/>
        </p:nvSpPr>
        <p:spPr bwMode="auto">
          <a:xfrm>
            <a:off x="622301" y="1047751"/>
            <a:ext cx="2606674" cy="3349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fontAlgn="auto">
              <a:lnSpc>
                <a:spcPts val="15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/>
              </a:rPr>
              <a:t>CPU0</a:t>
            </a:r>
            <a:r>
              <a:rPr kumimoji="1"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/>
              </a:rPr>
              <a:t>：</a:t>
            </a:r>
            <a:endParaRPr kumimoji="1"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微软雅黑"/>
            </a:endParaRPr>
          </a:p>
          <a:p>
            <a:pPr lvl="0" fontAlgn="auto">
              <a:lnSpc>
                <a:spcPts val="15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/>
              </a:rPr>
              <a:t>void </a:t>
            </a:r>
            <a:r>
              <a:rPr kumimoji="1"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/>
              </a:rPr>
              <a:t>foo</a:t>
            </a:r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/>
              </a:rPr>
              <a:t>(void)</a:t>
            </a:r>
          </a:p>
          <a:p>
            <a:pPr lvl="0" fontAlgn="auto">
              <a:lnSpc>
                <a:spcPts val="15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/>
              </a:rPr>
              <a:t>{</a:t>
            </a:r>
          </a:p>
          <a:p>
            <a:pPr lvl="0" fontAlgn="auto">
              <a:lnSpc>
                <a:spcPts val="15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/>
              </a:rPr>
              <a:t>  a = 1;</a:t>
            </a:r>
          </a:p>
          <a:p>
            <a:pPr lvl="0" fontAlgn="auto">
              <a:lnSpc>
                <a:spcPts val="15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/>
              </a:rPr>
              <a:t>  </a:t>
            </a:r>
            <a:r>
              <a:rPr kumimoji="1" lang="en-US" altLang="zh-CN" b="1" dirty="0" err="1" smtClean="0">
                <a:solidFill>
                  <a:srgbClr val="0070C0"/>
                </a:solidFill>
                <a:latin typeface="+mn-lt"/>
                <a:ea typeface="微软雅黑"/>
              </a:rPr>
              <a:t>smp_</a:t>
            </a:r>
            <a:r>
              <a:rPr kumimoji="1" lang="en-US" altLang="zh-CN" b="1" dirty="0" err="1" smtClean="0">
                <a:solidFill>
                  <a:srgbClr val="FF0000"/>
                </a:solidFill>
                <a:latin typeface="+mn-lt"/>
                <a:ea typeface="微软雅黑"/>
              </a:rPr>
              <a:t>w</a:t>
            </a:r>
            <a:r>
              <a:rPr kumimoji="1" lang="en-US" altLang="zh-CN" b="1" dirty="0" err="1" smtClean="0">
                <a:solidFill>
                  <a:srgbClr val="0070C0"/>
                </a:solidFill>
                <a:latin typeface="+mn-lt"/>
                <a:ea typeface="微软雅黑"/>
              </a:rPr>
              <a:t>mb</a:t>
            </a:r>
            <a:r>
              <a:rPr kumimoji="1" lang="en-US" altLang="zh-CN" b="1" dirty="0" smtClean="0">
                <a:solidFill>
                  <a:srgbClr val="0070C0"/>
                </a:solidFill>
                <a:latin typeface="+mn-lt"/>
                <a:ea typeface="微软雅黑"/>
              </a:rPr>
              <a:t>();</a:t>
            </a:r>
          </a:p>
          <a:p>
            <a:pPr lvl="0" fontAlgn="auto">
              <a:lnSpc>
                <a:spcPts val="15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/>
              </a:rPr>
              <a:t>  b = 1;</a:t>
            </a:r>
          </a:p>
          <a:p>
            <a:pPr lvl="0" fontAlgn="auto">
              <a:lnSpc>
                <a:spcPts val="15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/>
              </a:rPr>
              <a:t>}</a:t>
            </a:r>
          </a:p>
          <a:p>
            <a:pPr lvl="0" fontAlgn="auto">
              <a:lnSpc>
                <a:spcPts val="1500"/>
              </a:lnSpc>
              <a:spcBef>
                <a:spcPct val="20000"/>
              </a:spcBef>
              <a:spcAft>
                <a:spcPts val="0"/>
              </a:spcAft>
              <a:defRPr/>
            </a:pPr>
            <a:endParaRPr kumimoji="1"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微软雅黑"/>
            </a:endParaRPr>
          </a:p>
          <a:p>
            <a:pPr lvl="0" fontAlgn="auto">
              <a:lnSpc>
                <a:spcPts val="15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/>
              </a:rPr>
              <a:t>CPU1</a:t>
            </a:r>
            <a:r>
              <a:rPr kumimoji="1"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/>
              </a:rPr>
              <a:t>：</a:t>
            </a:r>
            <a:endParaRPr kumimoji="1"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微软雅黑"/>
            </a:endParaRPr>
          </a:p>
          <a:p>
            <a:pPr lvl="0" fontAlgn="auto">
              <a:lnSpc>
                <a:spcPts val="15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/>
              </a:rPr>
              <a:t>void bar(void)</a:t>
            </a:r>
          </a:p>
          <a:p>
            <a:pPr lvl="0" fontAlgn="auto">
              <a:lnSpc>
                <a:spcPts val="15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/>
              </a:rPr>
              <a:t>{</a:t>
            </a:r>
          </a:p>
          <a:p>
            <a:pPr lvl="0" fontAlgn="auto">
              <a:lnSpc>
                <a:spcPts val="15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/>
              </a:rPr>
              <a:t>  while (b == 0) continue;</a:t>
            </a:r>
          </a:p>
          <a:p>
            <a:pPr lvl="0" fontAlgn="auto">
              <a:lnSpc>
                <a:spcPts val="15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/>
              </a:rPr>
              <a:t>  </a:t>
            </a:r>
            <a:r>
              <a:rPr kumimoji="1" lang="en-US" altLang="zh-CN" b="1" dirty="0" err="1" smtClean="0">
                <a:solidFill>
                  <a:srgbClr val="0070C0"/>
                </a:solidFill>
                <a:latin typeface="+mn-lt"/>
                <a:ea typeface="微软雅黑"/>
              </a:rPr>
              <a:t>smp_</a:t>
            </a:r>
            <a:r>
              <a:rPr kumimoji="1" lang="en-US" altLang="zh-CN" b="1" dirty="0" err="1" smtClean="0">
                <a:solidFill>
                  <a:srgbClr val="FF0000"/>
                </a:solidFill>
                <a:latin typeface="+mn-lt"/>
                <a:ea typeface="微软雅黑"/>
              </a:rPr>
              <a:t>r</a:t>
            </a:r>
            <a:r>
              <a:rPr kumimoji="1" lang="en-US" altLang="zh-CN" b="1" dirty="0" err="1" smtClean="0">
                <a:solidFill>
                  <a:srgbClr val="0070C0"/>
                </a:solidFill>
                <a:latin typeface="+mn-lt"/>
                <a:ea typeface="微软雅黑"/>
              </a:rPr>
              <a:t>mb</a:t>
            </a:r>
            <a:r>
              <a:rPr kumimoji="1" lang="en-US" altLang="zh-CN" b="1" dirty="0" smtClean="0">
                <a:solidFill>
                  <a:srgbClr val="0070C0"/>
                </a:solidFill>
                <a:latin typeface="+mn-lt"/>
                <a:ea typeface="微软雅黑"/>
              </a:rPr>
              <a:t>();</a:t>
            </a:r>
          </a:p>
          <a:p>
            <a:pPr lvl="0" fontAlgn="auto">
              <a:lnSpc>
                <a:spcPts val="15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/>
              </a:rPr>
              <a:t>  assert(a == 1);</a:t>
            </a:r>
          </a:p>
          <a:p>
            <a:pPr lvl="0" fontAlgn="auto">
              <a:lnSpc>
                <a:spcPts val="15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/>
              </a:rPr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3619500" y="1009650"/>
            <a:ext cx="4572000" cy="406662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indent="-228600">
              <a:lnSpc>
                <a:spcPts val="2400"/>
              </a:lnSpc>
              <a:buFont typeface="+mj-lt"/>
              <a:buAutoNum type="arabicPeriod"/>
            </a:pPr>
            <a:r>
              <a:rPr lang="en-US" altLang="zh-CN" sz="1600" dirty="0" err="1" smtClean="0"/>
              <a:t>foo</a:t>
            </a:r>
            <a:r>
              <a:rPr lang="en-US" altLang="zh-CN" sz="1600" dirty="0" smtClean="0"/>
              <a:t>()</a:t>
            </a:r>
            <a:r>
              <a:rPr lang="zh-CN" altLang="en-US" sz="1600" dirty="0" smtClean="0"/>
              <a:t>没有必要做使无效队列相关的任何操作，类似的，</a:t>
            </a:r>
            <a:r>
              <a:rPr lang="en-US" altLang="zh-CN" sz="1600" dirty="0" smtClean="0"/>
              <a:t>bar()</a:t>
            </a:r>
            <a:r>
              <a:rPr lang="zh-CN" altLang="en-US" sz="1600" dirty="0" smtClean="0"/>
              <a:t>也没有必要做与存储缓冲区相关的任何操作。 </a:t>
            </a:r>
          </a:p>
          <a:p>
            <a:pPr marL="228600" indent="-228600">
              <a:lnSpc>
                <a:spcPts val="2400"/>
              </a:lnSpc>
              <a:buFont typeface="+mj-lt"/>
              <a:buAutoNum type="arabicPeriod"/>
            </a:pPr>
            <a:r>
              <a:rPr lang="zh-CN" altLang="en-US" sz="1600" dirty="0" smtClean="0"/>
              <a:t>不准确的说，一个“读内存屏障”仅仅标记它的使无效队列，一个“写内存屏障”仅仅标记它的存储缓冲区，完整的内存屏障同时标记无效队列及存储缓存缓冲区。</a:t>
            </a:r>
          </a:p>
          <a:p>
            <a:pPr marL="228600" indent="-228600">
              <a:lnSpc>
                <a:spcPts val="2400"/>
              </a:lnSpc>
              <a:buFont typeface="+mj-lt"/>
              <a:buAutoNum type="arabicPeriod"/>
            </a:pPr>
            <a:r>
              <a:rPr lang="zh-CN" altLang="en-US" sz="1600" dirty="0" smtClean="0"/>
              <a:t>读内存屏障仅仅保证装载顺序，因此所有在读内存屏障之前的装载将在所有之后的装载前完成。类似的，写内存屏障仅仅保证写之间的顺序。所有在内存屏障之前的存储操作将在其后的存储操作完成之前完成。完整的内存屏障同时保证写和读之间的顺序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itle 2"/>
          <p:cNvSpPr>
            <a:spLocks noGrp="1"/>
          </p:cNvSpPr>
          <p:nvPr>
            <p:ph type="title"/>
          </p:nvPr>
        </p:nvSpPr>
        <p:spPr>
          <a:xfrm>
            <a:off x="336550" y="420688"/>
            <a:ext cx="8513763" cy="627062"/>
          </a:xfrm>
        </p:spPr>
        <p:txBody>
          <a:bodyPr/>
          <a:lstStyle/>
          <a:p>
            <a:r>
              <a:rPr lang="zh-CN" altLang="en-US" dirty="0" smtClean="0">
                <a:ea typeface="微软雅黑" pitchFamily="34" charset="-122"/>
              </a:rPr>
              <a:t>缓存一致性协议及内存屏障</a:t>
            </a:r>
            <a:r>
              <a:rPr lang="en-US" altLang="zh-CN" dirty="0" smtClean="0">
                <a:ea typeface="微软雅黑" pitchFamily="34" charset="-122"/>
              </a:rPr>
              <a:t>——</a:t>
            </a:r>
            <a:r>
              <a:rPr lang="zh-CN" altLang="en-US" dirty="0" smtClean="0">
                <a:ea typeface="微软雅黑" pitchFamily="34" charset="-122"/>
              </a:rPr>
              <a:t>锁的实现</a:t>
            </a:r>
            <a:endParaRPr lang="en-US" dirty="0" smtClean="0">
              <a:ea typeface="微软雅黑" pitchFamily="34" charset="-122"/>
            </a:endParaRPr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336550" y="1047751"/>
            <a:ext cx="8513763" cy="5308600"/>
          </a:xfrm>
        </p:spPr>
        <p:txBody>
          <a:bodyPr/>
          <a:lstStyle/>
          <a:p>
            <a:pPr fontAlgn="auto">
              <a:spcAft>
                <a:spcPts val="0"/>
              </a:spcAft>
              <a:buFont typeface="Arial"/>
              <a:buNone/>
              <a:defRPr/>
            </a:pPr>
            <a:r>
              <a:rPr lang="zh-CN" altLang="en-US" sz="2000" dirty="0" smtClean="0"/>
              <a:t>锁的三个属性</a:t>
            </a:r>
            <a:endParaRPr lang="en-US" sz="2000" dirty="0" smtClean="0"/>
          </a:p>
          <a:p>
            <a:pPr fontAlgn="auto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zh-CN" altLang="en-US" dirty="0"/>
              <a:t>一个特定</a:t>
            </a:r>
            <a:r>
              <a:rPr lang="en-US" altLang="zh-CN" dirty="0"/>
              <a:t>CPU </a:t>
            </a:r>
            <a:r>
              <a:rPr lang="zh-CN" altLang="en-US" dirty="0"/>
              <a:t>或者线程必须以编程顺序看到自己的所有加载和存储操作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fontAlgn="auto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zh-CN" altLang="en-US" dirty="0"/>
              <a:t>申请、释放锁必须以全局顺序被看到</a:t>
            </a:r>
            <a:r>
              <a:rPr lang="zh-CN" altLang="en-US" dirty="0" smtClean="0"/>
              <a:t>。全局时间线的概念。 </a:t>
            </a:r>
            <a:endParaRPr lang="en-US" altLang="zh-CN" dirty="0" smtClean="0"/>
          </a:p>
          <a:p>
            <a:pPr fontAlgn="auto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zh-CN" altLang="en-US" dirty="0" smtClean="0"/>
              <a:t>如果</a:t>
            </a:r>
            <a:r>
              <a:rPr lang="zh-CN" altLang="en-US" dirty="0"/>
              <a:t>一个特定变量在临界区中还没有被存储，那么在临界区中执行的加载操作必须看到上一次存储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itle 2"/>
          <p:cNvSpPr>
            <a:spLocks noGrp="1"/>
          </p:cNvSpPr>
          <p:nvPr>
            <p:ph type="title"/>
          </p:nvPr>
        </p:nvSpPr>
        <p:spPr>
          <a:xfrm>
            <a:off x="336550" y="420688"/>
            <a:ext cx="8513763" cy="627062"/>
          </a:xfrm>
        </p:spPr>
        <p:txBody>
          <a:bodyPr/>
          <a:lstStyle/>
          <a:p>
            <a:r>
              <a:rPr lang="zh-CN" altLang="en-US" dirty="0" smtClean="0">
                <a:ea typeface="微软雅黑" pitchFamily="34" charset="-122"/>
              </a:rPr>
              <a:t>缓存一致性协议及内存屏障</a:t>
            </a:r>
            <a:r>
              <a:rPr lang="en-US" altLang="zh-CN" dirty="0" smtClean="0">
                <a:ea typeface="微软雅黑" pitchFamily="34" charset="-122"/>
              </a:rPr>
              <a:t>——</a:t>
            </a:r>
            <a:r>
              <a:rPr lang="zh-CN" altLang="en-US" dirty="0" smtClean="0">
                <a:ea typeface="微软雅黑" pitchFamily="34" charset="-122"/>
              </a:rPr>
              <a:t>锁的实现</a:t>
            </a:r>
            <a:endParaRPr lang="en-US" dirty="0" smtClean="0">
              <a:ea typeface="微软雅黑" pitchFamily="34" charset="-122"/>
            </a:endParaRPr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336550" y="1047751"/>
            <a:ext cx="8513763" cy="5308600"/>
          </a:xfrm>
        </p:spPr>
        <p:txBody>
          <a:bodyPr/>
          <a:lstStyle/>
          <a:p>
            <a:pPr fontAlgn="auto">
              <a:spcAft>
                <a:spcPts val="0"/>
              </a:spcAft>
              <a:buFont typeface="Arial"/>
              <a:buNone/>
              <a:defRPr/>
            </a:pPr>
            <a:r>
              <a:rPr lang="zh-CN" altLang="en-US" sz="2000" dirty="0" smtClean="0"/>
              <a:t>违反第二个属性的例子</a:t>
            </a:r>
            <a:endParaRPr lang="en-US" altLang="zh-CN" sz="2000" dirty="0" smtClean="0"/>
          </a:p>
          <a:p>
            <a:pPr fontAlgn="auto">
              <a:spcAft>
                <a:spcPts val="0"/>
              </a:spcAft>
              <a:buFont typeface="Arial"/>
              <a:buNone/>
              <a:defRPr/>
            </a:pPr>
            <a:r>
              <a:rPr lang="en-US" sz="2000" dirty="0" err="1"/>
              <a:t>spin_lock</a:t>
            </a:r>
            <a:r>
              <a:rPr lang="en-US" sz="2000" dirty="0"/>
              <a:t>(&amp;</a:t>
            </a:r>
            <a:r>
              <a:rPr lang="en-US" sz="2000" dirty="0" err="1"/>
              <a:t>mylock</a:t>
            </a:r>
            <a:r>
              <a:rPr lang="en-US" sz="2000" dirty="0"/>
              <a:t>);</a:t>
            </a:r>
          </a:p>
          <a:p>
            <a:pPr fontAlgn="auto">
              <a:spcAft>
                <a:spcPts val="0"/>
              </a:spcAft>
              <a:buFont typeface="Arial"/>
              <a:buNone/>
              <a:defRPr/>
            </a:pPr>
            <a:r>
              <a:rPr lang="en-US" sz="2000" dirty="0"/>
              <a:t>if (p == NULL)</a:t>
            </a:r>
          </a:p>
          <a:p>
            <a:pPr fontAlgn="auto">
              <a:spcAft>
                <a:spcPts val="0"/>
              </a:spcAft>
              <a:buFont typeface="Arial"/>
              <a:buNone/>
              <a:defRPr/>
            </a:pPr>
            <a:r>
              <a:rPr lang="en-US" sz="2000" dirty="0"/>
              <a:t>  p = </a:t>
            </a:r>
            <a:r>
              <a:rPr lang="en-US" sz="2000" dirty="0" err="1"/>
              <a:t>kmalloc</a:t>
            </a:r>
            <a:r>
              <a:rPr lang="en-US" sz="2000" dirty="0"/>
              <a:t>(</a:t>
            </a:r>
            <a:r>
              <a:rPr lang="en-US" sz="2000" dirty="0" err="1"/>
              <a:t>sizeof</a:t>
            </a:r>
            <a:r>
              <a:rPr lang="en-US" sz="2000" dirty="0"/>
              <a:t>(*p), GFP_KERNEL);</a:t>
            </a:r>
          </a:p>
          <a:p>
            <a:pPr fontAlgn="auto">
              <a:spcAft>
                <a:spcPts val="0"/>
              </a:spcAft>
              <a:buFont typeface="Arial"/>
              <a:buNone/>
              <a:defRPr/>
            </a:pPr>
            <a:r>
              <a:rPr lang="en-US" sz="2000" dirty="0" err="1"/>
              <a:t>spin_unlock</a:t>
            </a:r>
            <a:r>
              <a:rPr lang="en-US" sz="2000" dirty="0"/>
              <a:t>(&amp;</a:t>
            </a:r>
            <a:r>
              <a:rPr lang="en-US" sz="2000" dirty="0" err="1"/>
              <a:t>mylock</a:t>
            </a:r>
            <a:r>
              <a:rPr lang="en-US" sz="2000" dirty="0"/>
              <a:t>);</a:t>
            </a:r>
          </a:p>
          <a:p>
            <a:pPr fontAlgn="auto">
              <a:spcAft>
                <a:spcPts val="0"/>
              </a:spcAft>
              <a:buFont typeface="Arial"/>
              <a:buNone/>
              <a:defRPr/>
            </a:pPr>
            <a:r>
              <a:rPr lang="zh-CN" altLang="en-US" sz="2000" dirty="0" smtClean="0"/>
              <a:t>结果：内存泄漏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itle 2"/>
          <p:cNvSpPr>
            <a:spLocks noGrp="1"/>
          </p:cNvSpPr>
          <p:nvPr>
            <p:ph type="title"/>
          </p:nvPr>
        </p:nvSpPr>
        <p:spPr>
          <a:xfrm>
            <a:off x="336550" y="420688"/>
            <a:ext cx="8513763" cy="627062"/>
          </a:xfrm>
        </p:spPr>
        <p:txBody>
          <a:bodyPr/>
          <a:lstStyle/>
          <a:p>
            <a:r>
              <a:rPr lang="zh-CN" altLang="en-US" dirty="0" smtClean="0">
                <a:ea typeface="微软雅黑" pitchFamily="34" charset="-122"/>
              </a:rPr>
              <a:t>缓存一致性协议及内存屏障</a:t>
            </a:r>
            <a:r>
              <a:rPr lang="en-US" altLang="zh-CN" dirty="0" smtClean="0">
                <a:ea typeface="微软雅黑" pitchFamily="34" charset="-122"/>
              </a:rPr>
              <a:t>——</a:t>
            </a:r>
            <a:r>
              <a:rPr lang="zh-CN" altLang="en-US" dirty="0" smtClean="0">
                <a:ea typeface="微软雅黑" pitchFamily="34" charset="-122"/>
              </a:rPr>
              <a:t>锁的实现</a:t>
            </a:r>
            <a:endParaRPr lang="en-US" dirty="0" smtClean="0">
              <a:ea typeface="微软雅黑" pitchFamily="34" charset="-122"/>
            </a:endParaRPr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336550" y="1047751"/>
            <a:ext cx="8513763" cy="5308600"/>
          </a:xfrm>
        </p:spPr>
        <p:txBody>
          <a:bodyPr/>
          <a:lstStyle/>
          <a:p>
            <a:pPr fontAlgn="auto">
              <a:spcAft>
                <a:spcPts val="0"/>
              </a:spcAft>
              <a:buFont typeface="Arial"/>
              <a:buNone/>
              <a:defRPr/>
            </a:pPr>
            <a:r>
              <a:rPr lang="zh-CN" altLang="en-US" sz="2000" dirty="0" smtClean="0"/>
              <a:t>违反第三个属性的例子</a:t>
            </a:r>
            <a:endParaRPr lang="en-US" altLang="zh-CN" sz="2000" dirty="0" smtClean="0"/>
          </a:p>
          <a:p>
            <a:pPr fontAlgn="auto">
              <a:spcAft>
                <a:spcPts val="0"/>
              </a:spcAft>
              <a:buFont typeface="Arial"/>
              <a:buNone/>
              <a:defRPr/>
            </a:pPr>
            <a:r>
              <a:rPr lang="en-US" sz="2000" dirty="0" err="1"/>
              <a:t>spin_lock</a:t>
            </a:r>
            <a:r>
              <a:rPr lang="en-US" sz="2000" dirty="0"/>
              <a:t>(&amp;</a:t>
            </a:r>
            <a:r>
              <a:rPr lang="en-US" sz="2000" dirty="0" err="1"/>
              <a:t>mylock</a:t>
            </a:r>
            <a:r>
              <a:rPr lang="en-US" sz="2000" dirty="0"/>
              <a:t>);</a:t>
            </a:r>
          </a:p>
          <a:p>
            <a:pPr fontAlgn="auto">
              <a:spcAft>
                <a:spcPts val="0"/>
              </a:spcAft>
              <a:buFont typeface="Arial"/>
              <a:buNone/>
              <a:defRPr/>
            </a:pPr>
            <a:r>
              <a:rPr lang="en-US" sz="2000" dirty="0" err="1"/>
              <a:t>ctr</a:t>
            </a:r>
            <a:r>
              <a:rPr lang="en-US" sz="2000" dirty="0"/>
              <a:t> = </a:t>
            </a:r>
            <a:r>
              <a:rPr lang="en-US" sz="2000" dirty="0" err="1"/>
              <a:t>ctr</a:t>
            </a:r>
            <a:r>
              <a:rPr lang="en-US" sz="2000" dirty="0"/>
              <a:t> + 1;</a:t>
            </a:r>
          </a:p>
          <a:p>
            <a:pPr fontAlgn="auto">
              <a:spcAft>
                <a:spcPts val="0"/>
              </a:spcAft>
              <a:buFont typeface="Arial"/>
              <a:buNone/>
              <a:defRPr/>
            </a:pPr>
            <a:r>
              <a:rPr lang="en-US" sz="2000" dirty="0" err="1"/>
              <a:t>spin_unlock</a:t>
            </a:r>
            <a:r>
              <a:rPr lang="en-US" sz="2000" dirty="0"/>
              <a:t>(&amp;</a:t>
            </a:r>
            <a:r>
              <a:rPr lang="en-US" sz="2000" dirty="0" err="1"/>
              <a:t>mylock</a:t>
            </a:r>
            <a:r>
              <a:rPr lang="en-US" sz="2000" dirty="0" smtClean="0"/>
              <a:t>);</a:t>
            </a:r>
          </a:p>
          <a:p>
            <a:pPr fontAlgn="auto">
              <a:spcAft>
                <a:spcPts val="0"/>
              </a:spcAft>
              <a:buFont typeface="Arial"/>
              <a:buNone/>
              <a:defRPr/>
            </a:pPr>
            <a:endParaRPr lang="en-US" altLang="zh-CN" sz="2000" dirty="0"/>
          </a:p>
          <a:p>
            <a:pPr fontAlgn="auto">
              <a:spcAft>
                <a:spcPts val="0"/>
              </a:spcAft>
              <a:buFont typeface="Arial"/>
              <a:buNone/>
              <a:defRPr/>
            </a:pPr>
            <a:r>
              <a:rPr lang="zh-CN" altLang="en-US" sz="2000" dirty="0" smtClean="0"/>
              <a:t>结果：计数倒退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itle 2"/>
          <p:cNvSpPr>
            <a:spLocks noGrp="1"/>
          </p:cNvSpPr>
          <p:nvPr>
            <p:ph type="title"/>
          </p:nvPr>
        </p:nvSpPr>
        <p:spPr>
          <a:xfrm>
            <a:off x="336550" y="420688"/>
            <a:ext cx="8513763" cy="627062"/>
          </a:xfrm>
        </p:spPr>
        <p:txBody>
          <a:bodyPr/>
          <a:lstStyle/>
          <a:p>
            <a:r>
              <a:rPr lang="zh-CN" altLang="en-US" dirty="0" smtClean="0">
                <a:ea typeface="微软雅黑" pitchFamily="34" charset="-122"/>
              </a:rPr>
              <a:t>缓存一致性协议及内存屏障</a:t>
            </a:r>
            <a:r>
              <a:rPr lang="en-US" altLang="zh-CN" dirty="0" smtClean="0">
                <a:ea typeface="微软雅黑" pitchFamily="34" charset="-122"/>
              </a:rPr>
              <a:t>——</a:t>
            </a:r>
            <a:r>
              <a:rPr lang="zh-CN" altLang="en-US" dirty="0" smtClean="0">
                <a:ea typeface="微软雅黑" pitchFamily="34" charset="-122"/>
              </a:rPr>
              <a:t>锁的实现</a:t>
            </a:r>
            <a:endParaRPr lang="en-US" dirty="0" smtClean="0">
              <a:ea typeface="微软雅黑" pitchFamily="34" charset="-122"/>
            </a:endParaRPr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336550" y="1047751"/>
            <a:ext cx="8513763" cy="5308600"/>
          </a:xfrm>
        </p:spPr>
        <p:txBody>
          <a:bodyPr/>
          <a:lstStyle/>
          <a:p>
            <a:pPr fontAlgn="auto">
              <a:lnSpc>
                <a:spcPct val="100000"/>
              </a:lnSpc>
              <a:spcAft>
                <a:spcPts val="0"/>
              </a:spcAft>
              <a:buFont typeface="Arial"/>
              <a:buNone/>
              <a:defRPr/>
            </a:pPr>
            <a:r>
              <a:rPr lang="en-US" sz="2000" dirty="0"/>
              <a:t>void </a:t>
            </a:r>
            <a:r>
              <a:rPr lang="en-US" sz="2000" dirty="0" err="1"/>
              <a:t>spin_lock</a:t>
            </a:r>
            <a:r>
              <a:rPr lang="en-US" sz="2000" dirty="0"/>
              <a:t>(</a:t>
            </a:r>
            <a:r>
              <a:rPr lang="en-US" sz="2000" dirty="0" err="1"/>
              <a:t>spinlock_t</a:t>
            </a:r>
            <a:r>
              <a:rPr lang="en-US" sz="2000" dirty="0"/>
              <a:t> *</a:t>
            </a:r>
            <a:r>
              <a:rPr lang="en-US" sz="2000" dirty="0" err="1"/>
              <a:t>lck</a:t>
            </a:r>
            <a:r>
              <a:rPr lang="en-US" sz="2000" dirty="0"/>
              <a:t>)</a:t>
            </a:r>
          </a:p>
          <a:p>
            <a:pPr fontAlgn="auto">
              <a:lnSpc>
                <a:spcPct val="100000"/>
              </a:lnSpc>
              <a:spcAft>
                <a:spcPts val="0"/>
              </a:spcAft>
              <a:buFont typeface="Arial"/>
              <a:buNone/>
              <a:defRPr/>
            </a:pPr>
            <a:r>
              <a:rPr lang="en-US" sz="2000" dirty="0"/>
              <a:t>{</a:t>
            </a:r>
          </a:p>
          <a:p>
            <a:pPr fontAlgn="auto">
              <a:lnSpc>
                <a:spcPct val="100000"/>
              </a:lnSpc>
              <a:spcAft>
                <a:spcPts val="0"/>
              </a:spcAft>
              <a:buFont typeface="Arial"/>
              <a:buNone/>
              <a:defRPr/>
            </a:pPr>
            <a:r>
              <a:rPr lang="en-US" sz="2000" dirty="0"/>
              <a:t>  while (</a:t>
            </a:r>
            <a:r>
              <a:rPr lang="en-US" sz="2000" dirty="0" err="1"/>
              <a:t>atomic_xchg</a:t>
            </a:r>
            <a:r>
              <a:rPr lang="en-US" sz="2000" dirty="0"/>
              <a:t>(&amp;</a:t>
            </a:r>
            <a:r>
              <a:rPr lang="en-US" sz="2000" dirty="0" err="1"/>
              <a:t>lck</a:t>
            </a:r>
            <a:r>
              <a:rPr lang="en-US" sz="2000" dirty="0"/>
              <a:t>-&gt;a, 1) != 0</a:t>
            </a:r>
            <a:r>
              <a:rPr lang="en-US" sz="2000" dirty="0" smtClean="0"/>
              <a:t>)		</a:t>
            </a:r>
            <a:r>
              <a:rPr lang="en-US" sz="2000" dirty="0" smtClean="0">
                <a:solidFill>
                  <a:srgbClr val="FF0000"/>
                </a:solidFill>
              </a:rPr>
              <a:t>//</a:t>
            </a:r>
            <a:r>
              <a:rPr lang="zh-CN" altLang="en-US" sz="2000" dirty="0" smtClean="0">
                <a:solidFill>
                  <a:srgbClr val="FF0000"/>
                </a:solidFill>
              </a:rPr>
              <a:t>包含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smp_mb</a:t>
            </a:r>
            <a:r>
              <a:rPr lang="en-US" altLang="zh-CN" sz="2000" dirty="0" smtClean="0">
                <a:solidFill>
                  <a:srgbClr val="FF0000"/>
                </a:solidFill>
              </a:rPr>
              <a:t>()</a:t>
            </a:r>
            <a:r>
              <a:rPr lang="zh-CN" altLang="en-US" sz="2000" dirty="0" smtClean="0">
                <a:solidFill>
                  <a:srgbClr val="FF0000"/>
                </a:solidFill>
              </a:rPr>
              <a:t>实现第二个属性</a:t>
            </a:r>
            <a:endParaRPr lang="en-US" sz="2000" dirty="0">
              <a:solidFill>
                <a:srgbClr val="FF0000"/>
              </a:solidFill>
            </a:endParaRPr>
          </a:p>
          <a:p>
            <a:pPr fontAlgn="auto">
              <a:lnSpc>
                <a:spcPct val="100000"/>
              </a:lnSpc>
              <a:spcAft>
                <a:spcPts val="0"/>
              </a:spcAft>
              <a:buFont typeface="Arial"/>
              <a:buNone/>
              <a:defRPr/>
            </a:pPr>
            <a:r>
              <a:rPr lang="en-US" sz="2000" dirty="0"/>
              <a:t>    while (</a:t>
            </a:r>
            <a:r>
              <a:rPr lang="en-US" sz="2000" dirty="0" err="1"/>
              <a:t>atomic_read</a:t>
            </a:r>
            <a:r>
              <a:rPr lang="en-US" sz="2000" dirty="0"/>
              <a:t>(&amp;</a:t>
            </a:r>
            <a:r>
              <a:rPr lang="en-US" sz="2000" dirty="0" err="1"/>
              <a:t>lck</a:t>
            </a:r>
            <a:r>
              <a:rPr lang="en-US" sz="2000" dirty="0"/>
              <a:t>-&gt;a) != 0)</a:t>
            </a:r>
          </a:p>
          <a:p>
            <a:pPr fontAlgn="auto">
              <a:lnSpc>
                <a:spcPct val="100000"/>
              </a:lnSpc>
              <a:spcAft>
                <a:spcPts val="0"/>
              </a:spcAft>
              <a:buFont typeface="Arial"/>
              <a:buNone/>
              <a:defRPr/>
            </a:pPr>
            <a:r>
              <a:rPr lang="en-US" sz="2000" dirty="0"/>
              <a:t>      continue;</a:t>
            </a:r>
          </a:p>
          <a:p>
            <a:pPr fontAlgn="auto">
              <a:lnSpc>
                <a:spcPct val="100000"/>
              </a:lnSpc>
              <a:spcAft>
                <a:spcPts val="0"/>
              </a:spcAft>
              <a:buFont typeface="Arial"/>
              <a:buNone/>
              <a:defRPr/>
            </a:pPr>
            <a:r>
              <a:rPr lang="en-US" sz="2000" dirty="0"/>
              <a:t>}</a:t>
            </a:r>
          </a:p>
          <a:p>
            <a:pPr fontAlgn="auto">
              <a:lnSpc>
                <a:spcPct val="100000"/>
              </a:lnSpc>
              <a:spcAft>
                <a:spcPts val="0"/>
              </a:spcAft>
              <a:buFont typeface="Arial"/>
              <a:buNone/>
              <a:defRPr/>
            </a:pPr>
            <a:endParaRPr lang="en-US" sz="2000" dirty="0"/>
          </a:p>
          <a:p>
            <a:pPr fontAlgn="auto">
              <a:lnSpc>
                <a:spcPct val="100000"/>
              </a:lnSpc>
              <a:spcAft>
                <a:spcPts val="0"/>
              </a:spcAft>
              <a:buFont typeface="Arial"/>
              <a:buNone/>
              <a:defRPr/>
            </a:pPr>
            <a:r>
              <a:rPr lang="en-US" sz="2000" dirty="0"/>
              <a:t>void </a:t>
            </a:r>
            <a:r>
              <a:rPr lang="en-US" sz="2000" dirty="0" err="1"/>
              <a:t>spin_unlock</a:t>
            </a:r>
            <a:r>
              <a:rPr lang="en-US" sz="2000" dirty="0"/>
              <a:t>(</a:t>
            </a:r>
            <a:r>
              <a:rPr lang="en-US" sz="2000" dirty="0" err="1"/>
              <a:t>spinlock_t</a:t>
            </a:r>
            <a:r>
              <a:rPr lang="en-US" sz="2000" dirty="0"/>
              <a:t> </a:t>
            </a:r>
            <a:r>
              <a:rPr lang="en-US" sz="2000" dirty="0" err="1"/>
              <a:t>lck</a:t>
            </a:r>
            <a:r>
              <a:rPr lang="en-US" sz="2000" dirty="0"/>
              <a:t>)</a:t>
            </a:r>
          </a:p>
          <a:p>
            <a:pPr fontAlgn="auto">
              <a:lnSpc>
                <a:spcPct val="100000"/>
              </a:lnSpc>
              <a:spcAft>
                <a:spcPts val="0"/>
              </a:spcAft>
              <a:buFont typeface="Arial"/>
              <a:buNone/>
              <a:defRPr/>
            </a:pPr>
            <a:r>
              <a:rPr lang="en-US" sz="2000" dirty="0"/>
              <a:t>{</a:t>
            </a:r>
          </a:p>
          <a:p>
            <a:pPr fontAlgn="auto">
              <a:lnSpc>
                <a:spcPct val="100000"/>
              </a:lnSpc>
              <a:spcAft>
                <a:spcPts val="0"/>
              </a:spcAft>
              <a:buFont typeface="Arial"/>
              <a:buNone/>
              <a:defRPr/>
            </a:pPr>
            <a:r>
              <a:rPr lang="en-US" sz="2000" dirty="0"/>
              <a:t>  </a:t>
            </a:r>
            <a:r>
              <a:rPr lang="en-US" sz="2000" dirty="0" err="1">
                <a:solidFill>
                  <a:srgbClr val="FF0000"/>
                </a:solidFill>
              </a:rPr>
              <a:t>smp_mb</a:t>
            </a:r>
            <a:r>
              <a:rPr lang="en-US" sz="2000" dirty="0" smtClean="0">
                <a:solidFill>
                  <a:srgbClr val="FF0000"/>
                </a:solidFill>
              </a:rPr>
              <a:t>();								//</a:t>
            </a:r>
            <a:r>
              <a:rPr lang="zh-CN" altLang="en-US" sz="2000" dirty="0" smtClean="0">
                <a:solidFill>
                  <a:srgbClr val="FF0000"/>
                </a:solidFill>
              </a:rPr>
              <a:t>实现第三个属性</a:t>
            </a:r>
            <a:endParaRPr lang="en-US" sz="2000" dirty="0">
              <a:solidFill>
                <a:srgbClr val="FF0000"/>
              </a:solidFill>
            </a:endParaRPr>
          </a:p>
          <a:p>
            <a:pPr fontAlgn="auto">
              <a:lnSpc>
                <a:spcPct val="100000"/>
              </a:lnSpc>
              <a:spcAft>
                <a:spcPts val="0"/>
              </a:spcAft>
              <a:buFont typeface="Arial"/>
              <a:buNone/>
              <a:defRPr/>
            </a:pPr>
            <a:r>
              <a:rPr lang="en-US" sz="2000" dirty="0"/>
              <a:t>  </a:t>
            </a:r>
            <a:r>
              <a:rPr lang="en-US" sz="2000" dirty="0" err="1"/>
              <a:t>atomic_set</a:t>
            </a:r>
            <a:r>
              <a:rPr lang="en-US" sz="2000" dirty="0"/>
              <a:t>(&amp;</a:t>
            </a:r>
            <a:r>
              <a:rPr lang="en-US" sz="2000" dirty="0" err="1"/>
              <a:t>lck</a:t>
            </a:r>
            <a:r>
              <a:rPr lang="en-US" sz="2000" dirty="0"/>
              <a:t>-&gt;a, 0);</a:t>
            </a:r>
          </a:p>
          <a:p>
            <a:pPr fontAlgn="auto">
              <a:lnSpc>
                <a:spcPct val="100000"/>
              </a:lnSpc>
              <a:spcAft>
                <a:spcPts val="0"/>
              </a:spcAft>
              <a:buFont typeface="Arial"/>
              <a:buNone/>
              <a:defRPr/>
            </a:pPr>
            <a:r>
              <a:rPr lang="en-US" sz="2000" dirty="0"/>
              <a:t>}</a:t>
            </a:r>
          </a:p>
          <a:p>
            <a:pPr fontAlgn="auto">
              <a:lnSpc>
                <a:spcPct val="100000"/>
              </a:lnSpc>
              <a:spcAft>
                <a:spcPts val="0"/>
              </a:spcAft>
              <a:buFont typeface="Arial"/>
              <a:buNone/>
              <a:defRPr/>
            </a:pPr>
            <a:endParaRPr lang="en-US" sz="2000" dirty="0" smtClean="0"/>
          </a:p>
          <a:p>
            <a:pPr fontAlgn="auto">
              <a:lnSpc>
                <a:spcPct val="100000"/>
              </a:lnSpc>
              <a:spcAft>
                <a:spcPts val="0"/>
              </a:spcAft>
              <a:buFont typeface="Arial"/>
              <a:buNone/>
              <a:defRPr/>
            </a:pPr>
            <a:r>
              <a:rPr lang="zh-CN" altLang="en-US" sz="2000" dirty="0" smtClean="0"/>
              <a:t>问题：</a:t>
            </a:r>
            <a:endParaRPr lang="en-US" altLang="zh-CN" sz="2000" dirty="0" smtClean="0"/>
          </a:p>
          <a:p>
            <a:pPr fontAlgn="auto">
              <a:lnSpc>
                <a:spcPct val="100000"/>
              </a:lnSpc>
              <a:spcAft>
                <a:spcPts val="0"/>
              </a:spcAft>
              <a:buFont typeface="Arial"/>
              <a:buNone/>
              <a:defRPr/>
            </a:pPr>
            <a:r>
              <a:rPr lang="zh-CN" altLang="en-US" sz="2000" dirty="0" smtClean="0">
                <a:solidFill>
                  <a:srgbClr val="008FD4"/>
                </a:solidFill>
              </a:rPr>
              <a:t>内核在实现锁的时候，如何解决编译乱序和指令乱序？？</a:t>
            </a:r>
            <a:endParaRPr lang="en-US" sz="2000" dirty="0">
              <a:solidFill>
                <a:srgbClr val="008FD4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itle 2"/>
          <p:cNvSpPr>
            <a:spLocks noGrp="1"/>
          </p:cNvSpPr>
          <p:nvPr>
            <p:ph type="title"/>
          </p:nvPr>
        </p:nvSpPr>
        <p:spPr>
          <a:xfrm>
            <a:off x="336550" y="420688"/>
            <a:ext cx="8513763" cy="627062"/>
          </a:xfrm>
        </p:spPr>
        <p:txBody>
          <a:bodyPr/>
          <a:lstStyle/>
          <a:p>
            <a:r>
              <a:rPr lang="zh-CN" altLang="en-US" dirty="0" smtClean="0">
                <a:ea typeface="微软雅黑" pitchFamily="34" charset="-122"/>
              </a:rPr>
              <a:t>感谢</a:t>
            </a:r>
            <a:endParaRPr lang="en-US" dirty="0" smtClean="0">
              <a:ea typeface="微软雅黑" pitchFamily="34" charset="-122"/>
            </a:endParaRPr>
          </a:p>
        </p:txBody>
      </p:sp>
      <p:sp>
        <p:nvSpPr>
          <p:cNvPr id="4" name="Content Placeholder 1"/>
          <p:cNvSpPr txBox="1">
            <a:spLocks/>
          </p:cNvSpPr>
          <p:nvPr/>
        </p:nvSpPr>
        <p:spPr bwMode="auto">
          <a:xfrm>
            <a:off x="336549" y="1047751"/>
            <a:ext cx="8188325" cy="3857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fontAlgn="auto">
              <a:lnSpc>
                <a:spcPts val="15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kumimoji="1"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/>
              </a:rPr>
              <a:t>感谢主办单位及在座各位</a:t>
            </a:r>
            <a:r>
              <a:rPr kumimoji="1"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/>
                <a:sym typeface="Wingdings" pitchFamily="2" charset="2"/>
              </a:rPr>
              <a:t></a:t>
            </a:r>
            <a:endParaRPr kumimoji="1"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微软雅黑"/>
            </a:endParaRPr>
          </a:p>
          <a:p>
            <a:pPr lvl="0" fontAlgn="auto">
              <a:lnSpc>
                <a:spcPts val="1500"/>
              </a:lnSpc>
              <a:spcBef>
                <a:spcPct val="20000"/>
              </a:spcBef>
              <a:spcAft>
                <a:spcPts val="0"/>
              </a:spcAft>
              <a:defRPr/>
            </a:pPr>
            <a:endParaRPr kumimoji="1"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微软雅黑"/>
            </a:endParaRPr>
          </a:p>
          <a:p>
            <a:pPr lvl="0" fontAlgn="auto">
              <a:lnSpc>
                <a:spcPts val="1500"/>
              </a:lnSpc>
              <a:spcBef>
                <a:spcPct val="20000"/>
              </a:spcBef>
              <a:spcAft>
                <a:spcPts val="0"/>
              </a:spcAft>
              <a:defRPr/>
            </a:pPr>
            <a:endParaRPr kumimoji="1"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微软雅黑"/>
            </a:endParaRPr>
          </a:p>
          <a:p>
            <a:pPr lvl="0" fontAlgn="auto">
              <a:lnSpc>
                <a:spcPts val="15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kumimoji="1"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/>
              </a:rPr>
              <a:t>感谢</a:t>
            </a:r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/>
              </a:rPr>
              <a:t>Paul E. </a:t>
            </a:r>
            <a:r>
              <a:rPr kumimoji="1"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/>
              </a:rPr>
              <a:t>McKenney</a:t>
            </a:r>
            <a:r>
              <a:rPr kumimoji="1"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/>
              </a:rPr>
              <a:t>的著作：</a:t>
            </a:r>
            <a:endParaRPr kumimoji="1"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微软雅黑"/>
            </a:endParaRPr>
          </a:p>
          <a:p>
            <a:pPr lvl="0" fontAlgn="auto">
              <a:lnSpc>
                <a:spcPts val="1500"/>
              </a:lnSpc>
              <a:spcBef>
                <a:spcPct val="20000"/>
              </a:spcBef>
              <a:spcAft>
                <a:spcPts val="0"/>
              </a:spcAft>
              <a:defRPr/>
            </a:pPr>
            <a:endParaRPr kumimoji="1"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微软雅黑"/>
            </a:endParaRPr>
          </a:p>
          <a:p>
            <a:pPr lvl="0" fontAlgn="auto">
              <a:lnSpc>
                <a:spcPts val="15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/>
              </a:rPr>
              <a:t>《Is Parallel Programming Hard, And, If So, What Can You Do About It?》</a:t>
            </a:r>
          </a:p>
          <a:p>
            <a:pPr lvl="0" fontAlgn="auto">
              <a:lnSpc>
                <a:spcPts val="1500"/>
              </a:lnSpc>
              <a:spcBef>
                <a:spcPct val="20000"/>
              </a:spcBef>
              <a:spcAft>
                <a:spcPts val="0"/>
              </a:spcAft>
              <a:defRPr/>
            </a:pPr>
            <a:endParaRPr kumimoji="1"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微软雅黑"/>
            </a:endParaRPr>
          </a:p>
          <a:p>
            <a:pPr lvl="0" fontAlgn="auto">
              <a:lnSpc>
                <a:spcPts val="15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/>
              </a:rPr>
              <a:t> </a:t>
            </a:r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/>
                <a:hlinkClick r:id="rId2"/>
              </a:rPr>
              <a:t>https://www.kernel.org/pub/linux/kernel/people/paulmck/perfbook/perfbook.html</a:t>
            </a:r>
            <a:endParaRPr kumimoji="1"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微软雅黑"/>
            </a:endParaRPr>
          </a:p>
          <a:p>
            <a:pPr lvl="0" fontAlgn="auto">
              <a:lnSpc>
                <a:spcPts val="1500"/>
              </a:lnSpc>
              <a:spcBef>
                <a:spcPct val="20000"/>
              </a:spcBef>
              <a:spcAft>
                <a:spcPts val="0"/>
              </a:spcAft>
              <a:defRPr/>
            </a:pPr>
            <a:endParaRPr kumimoji="1"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微软雅黑"/>
            </a:endParaRPr>
          </a:p>
          <a:p>
            <a:pPr lvl="0" fontAlgn="auto">
              <a:lnSpc>
                <a:spcPts val="1500"/>
              </a:lnSpc>
              <a:spcBef>
                <a:spcPct val="20000"/>
              </a:spcBef>
              <a:spcAft>
                <a:spcPts val="0"/>
              </a:spcAft>
              <a:defRPr/>
            </a:pPr>
            <a:endParaRPr kumimoji="1"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微软雅黑"/>
            </a:endParaRPr>
          </a:p>
          <a:p>
            <a:pPr lvl="0" fontAlgn="auto">
              <a:lnSpc>
                <a:spcPts val="15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kumimoji="1"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/>
              </a:rPr>
              <a:t>中文翻译文档：</a:t>
            </a:r>
            <a:endParaRPr kumimoji="1"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微软雅黑"/>
            </a:endParaRPr>
          </a:p>
          <a:p>
            <a:pPr lvl="0" fontAlgn="auto">
              <a:lnSpc>
                <a:spcPts val="1500"/>
              </a:lnSpc>
              <a:spcBef>
                <a:spcPct val="20000"/>
              </a:spcBef>
              <a:spcAft>
                <a:spcPts val="0"/>
              </a:spcAft>
              <a:defRPr/>
            </a:pPr>
            <a:endParaRPr kumimoji="1"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微软雅黑"/>
            </a:endParaRPr>
          </a:p>
          <a:p>
            <a:pPr lvl="0" fontAlgn="auto">
              <a:lnSpc>
                <a:spcPts val="15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/>
                <a:hlinkClick r:id="rId3"/>
              </a:rPr>
              <a:t>http://download.csdn.net/detail/xiebaoyou/9083233</a:t>
            </a:r>
            <a:endParaRPr kumimoji="1"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微软雅黑"/>
            </a:endParaRPr>
          </a:p>
          <a:p>
            <a:pPr lvl="0" fontAlgn="auto">
              <a:lnSpc>
                <a:spcPts val="1500"/>
              </a:lnSpc>
              <a:spcBef>
                <a:spcPct val="20000"/>
              </a:spcBef>
              <a:spcAft>
                <a:spcPts val="0"/>
              </a:spcAft>
              <a:defRPr/>
            </a:pPr>
            <a:endParaRPr kumimoji="1"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微软雅黑"/>
            </a:endParaRPr>
          </a:p>
          <a:p>
            <a:pPr lvl="0" algn="ctr" fontAlgn="auto">
              <a:lnSpc>
                <a:spcPts val="1500"/>
              </a:lnSpc>
              <a:spcBef>
                <a:spcPct val="20000"/>
              </a:spcBef>
              <a:spcAft>
                <a:spcPts val="0"/>
              </a:spcAft>
              <a:defRPr/>
            </a:pPr>
            <a:endParaRPr kumimoji="1" lang="en-US" altLang="zh-CN" dirty="0" smtClean="0">
              <a:solidFill>
                <a:srgbClr val="C00000"/>
              </a:solidFill>
              <a:latin typeface="+mn-lt"/>
              <a:ea typeface="微软雅黑"/>
            </a:endParaRPr>
          </a:p>
          <a:p>
            <a:pPr lvl="0" algn="ctr" fontAlgn="auto">
              <a:lnSpc>
                <a:spcPts val="15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kumimoji="1" lang="zh-CN" altLang="en-US" dirty="0" smtClean="0">
                <a:solidFill>
                  <a:srgbClr val="C00000"/>
                </a:solidFill>
                <a:latin typeface="+mn-lt"/>
                <a:ea typeface="微软雅黑"/>
              </a:rPr>
              <a:t>题</a:t>
            </a:r>
            <a:r>
              <a:rPr kumimoji="1" lang="zh-CN" altLang="en-US" dirty="0" smtClean="0">
                <a:solidFill>
                  <a:srgbClr val="C00000"/>
                </a:solidFill>
                <a:latin typeface="+mn-lt"/>
                <a:ea typeface="微软雅黑"/>
              </a:rPr>
              <a:t>外话：嵌入式</a:t>
            </a:r>
            <a:r>
              <a:rPr kumimoji="1" lang="en-US" altLang="zh-CN" dirty="0" smtClean="0">
                <a:solidFill>
                  <a:srgbClr val="C00000"/>
                </a:solidFill>
                <a:latin typeface="+mn-lt"/>
                <a:ea typeface="微软雅黑"/>
              </a:rPr>
              <a:t>OS</a:t>
            </a:r>
            <a:r>
              <a:rPr kumimoji="1" lang="zh-CN" altLang="en-US" dirty="0" smtClean="0">
                <a:solidFill>
                  <a:srgbClr val="C00000"/>
                </a:solidFill>
                <a:latin typeface="+mn-lt"/>
                <a:ea typeface="微软雅黑"/>
              </a:rPr>
              <a:t>实时性测试</a:t>
            </a:r>
            <a:endParaRPr kumimoji="1" lang="en-US" altLang="zh-CN" dirty="0" smtClean="0">
              <a:solidFill>
                <a:srgbClr val="C00000"/>
              </a:solidFill>
              <a:latin typeface="+mn-lt"/>
              <a:ea typeface="微软雅黑"/>
            </a:endParaRPr>
          </a:p>
          <a:p>
            <a:pPr lvl="0" fontAlgn="auto">
              <a:lnSpc>
                <a:spcPts val="1500"/>
              </a:lnSpc>
              <a:spcBef>
                <a:spcPct val="20000"/>
              </a:spcBef>
              <a:spcAft>
                <a:spcPts val="0"/>
              </a:spcAft>
              <a:defRPr/>
            </a:pPr>
            <a:endParaRPr kumimoji="1"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微软雅黑"/>
            </a:endParaRPr>
          </a:p>
          <a:p>
            <a:pPr lvl="0" fontAlgn="auto">
              <a:lnSpc>
                <a:spcPts val="1500"/>
              </a:lnSpc>
              <a:spcBef>
                <a:spcPct val="20000"/>
              </a:spcBef>
              <a:spcAft>
                <a:spcPts val="0"/>
              </a:spcAft>
              <a:defRPr/>
            </a:pPr>
            <a:endParaRPr kumimoji="1"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微软雅黑"/>
            </a:endParaRPr>
          </a:p>
          <a:p>
            <a:pPr lvl="0" fontAlgn="auto">
              <a:lnSpc>
                <a:spcPts val="1500"/>
              </a:lnSpc>
              <a:spcBef>
                <a:spcPct val="20000"/>
              </a:spcBef>
              <a:spcAft>
                <a:spcPts val="0"/>
              </a:spcAft>
              <a:defRPr/>
            </a:pPr>
            <a:endParaRPr kumimoji="1"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微软雅黑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4"/>
          <p:cNvSpPr>
            <a:spLocks noGrp="1"/>
          </p:cNvSpPr>
          <p:nvPr>
            <p:ph type="title"/>
          </p:nvPr>
        </p:nvSpPr>
        <p:spPr>
          <a:xfrm>
            <a:off x="1196975" y="2506663"/>
            <a:ext cx="6143625" cy="1485900"/>
          </a:xfrm>
        </p:spPr>
        <p:txBody>
          <a:bodyPr/>
          <a:lstStyle/>
          <a:p>
            <a:r>
              <a:rPr altLang="zh-CN" smtClean="0">
                <a:latin typeface="微软雅黑" pitchFamily="34" charset="-122"/>
                <a:ea typeface="微软雅黑" pitchFamily="34" charset="-122"/>
              </a:rPr>
              <a:t>Thank you</a:t>
            </a:r>
            <a:endParaRPr sz="2800" smtClean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1658938" y="1604963"/>
            <a:ext cx="6892925" cy="3868737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buFont typeface="Arial"/>
              <a:buNone/>
              <a:defRPr/>
            </a:pPr>
            <a:r>
              <a:rPr lang="zh-CN" altLang="en-US" dirty="0" smtClean="0"/>
              <a:t>从硬件说起</a:t>
            </a:r>
            <a:endParaRPr lang="en-US" altLang="zh-CN" dirty="0" smtClean="0"/>
          </a:p>
          <a:p>
            <a:pPr marL="342900" indent="-342900" fontAlgn="auto">
              <a:spcAft>
                <a:spcPts val="0"/>
              </a:spcAft>
              <a:buFont typeface="Arial"/>
              <a:buChar char="•"/>
              <a:defRPr/>
            </a:pPr>
            <a:r>
              <a:rPr lang="zh-CN" altLang="en-US" sz="1600" dirty="0" smtClean="0"/>
              <a:t>霍金提出的难题</a:t>
            </a:r>
            <a:endParaRPr lang="en-US" altLang="zh-CN" sz="1600" dirty="0" smtClean="0"/>
          </a:p>
          <a:p>
            <a:pPr marL="342900" indent="-342900" fontAlgn="auto">
              <a:spcAft>
                <a:spcPts val="0"/>
              </a:spcAft>
              <a:buFont typeface="Arial"/>
              <a:buChar char="•"/>
              <a:defRPr/>
            </a:pPr>
            <a:r>
              <a:rPr lang="zh-CN" altLang="en-US" sz="1600" dirty="0" smtClean="0"/>
              <a:t>硬件制造商的努力</a:t>
            </a:r>
            <a:endParaRPr lang="en-US" altLang="zh-CN" sz="1600" dirty="0" smtClean="0"/>
          </a:p>
          <a:p>
            <a:pPr fontAlgn="auto">
              <a:spcAft>
                <a:spcPts val="0"/>
              </a:spcAft>
              <a:buFont typeface="Arial"/>
              <a:buNone/>
              <a:defRPr/>
            </a:pPr>
            <a:r>
              <a:rPr lang="zh-CN" altLang="en-US" sz="1800" dirty="0" smtClean="0"/>
              <a:t>计数的难题</a:t>
            </a:r>
            <a:endParaRPr lang="zh-CN" altLang="en-US" sz="1600" dirty="0" smtClean="0"/>
          </a:p>
          <a:p>
            <a:pPr fontAlgn="auto">
              <a:spcAft>
                <a:spcPts val="0"/>
              </a:spcAft>
              <a:buFont typeface="Arial"/>
              <a:buNone/>
              <a:defRPr/>
            </a:pPr>
            <a:r>
              <a:rPr lang="zh-CN" altLang="en-US" sz="1800" dirty="0" smtClean="0"/>
              <a:t>缓存一致性协议及内存屏障</a:t>
            </a:r>
          </a:p>
          <a:p>
            <a:pPr marL="342900" indent="-342900" fontAlgn="auto">
              <a:spcAft>
                <a:spcPts val="0"/>
              </a:spcAft>
              <a:buFont typeface="Arial"/>
              <a:buChar char="•"/>
              <a:defRPr/>
            </a:pPr>
            <a:r>
              <a:rPr lang="zh-CN" altLang="en-US" sz="1600" dirty="0" smtClean="0"/>
              <a:t>为什么需要内存屏障</a:t>
            </a:r>
            <a:endParaRPr lang="en-US" altLang="zh-CN" sz="1600" dirty="0" smtClean="0"/>
          </a:p>
          <a:p>
            <a:pPr marL="342900" indent="-342900" fontAlgn="auto">
              <a:spcAft>
                <a:spcPts val="0"/>
              </a:spcAft>
              <a:buFont typeface="Arial"/>
              <a:buChar char="•"/>
              <a:defRPr/>
            </a:pPr>
            <a:r>
              <a:rPr lang="zh-CN" altLang="en-US" sz="1600" dirty="0" smtClean="0"/>
              <a:t>内存屏障在锁中的用法</a:t>
            </a:r>
          </a:p>
          <a:p>
            <a:pPr fontAlgn="auto">
              <a:spcAft>
                <a:spcPts val="0"/>
              </a:spcAft>
              <a:buFont typeface="Arial"/>
              <a:buNone/>
              <a:defRPr/>
            </a:pPr>
            <a:r>
              <a:rPr lang="zh-CN" altLang="en-US" sz="1800" dirty="0" smtClean="0"/>
              <a:t>感谢</a:t>
            </a:r>
            <a:endParaRPr lang="en-US" b="1" dirty="0"/>
          </a:p>
        </p:txBody>
      </p:sp>
      <p:sp>
        <p:nvSpPr>
          <p:cNvPr id="9219" name="Title 1"/>
          <p:cNvSpPr>
            <a:spLocks noGrp="1"/>
          </p:cNvSpPr>
          <p:nvPr>
            <p:ph type="ctrTitle"/>
          </p:nvPr>
        </p:nvSpPr>
        <p:spPr>
          <a:xfrm>
            <a:off x="1658938" y="679450"/>
            <a:ext cx="6892925" cy="801688"/>
          </a:xfrm>
        </p:spPr>
        <p:txBody>
          <a:bodyPr/>
          <a:lstStyle/>
          <a:p>
            <a:r>
              <a:rPr lang="zh-CN" altLang="en-US">
                <a:ea typeface="微软雅黑" pitchFamily="34" charset="-122"/>
              </a:rPr>
              <a:t>目</a:t>
            </a:r>
            <a:r>
              <a:rPr>
                <a:ea typeface="微软雅黑" pitchFamily="34" charset="-122"/>
              </a:rPr>
              <a:t> </a:t>
            </a:r>
            <a:r>
              <a:rPr lang="zh-CN" altLang="en-US">
                <a:ea typeface="微软雅黑" pitchFamily="34" charset="-122"/>
              </a:rPr>
              <a:t>录</a:t>
            </a:r>
            <a:endParaRPr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6550" y="1047751"/>
            <a:ext cx="8513763" cy="5308600"/>
          </a:xfrm>
        </p:spPr>
        <p:txBody>
          <a:bodyPr/>
          <a:lstStyle/>
          <a:p>
            <a:pPr fontAlgn="auto">
              <a:spcAft>
                <a:spcPts val="0"/>
              </a:spcAft>
              <a:buFont typeface="Arial"/>
              <a:buNone/>
              <a:defRPr/>
            </a:pPr>
            <a:r>
              <a:rPr lang="en-US" altLang="zh-CN" sz="2400" b="1" dirty="0" smtClean="0"/>
              <a:t>A</a:t>
            </a:r>
            <a:r>
              <a:rPr lang="en-US" sz="2400" b="1" dirty="0" smtClean="0"/>
              <a:t>ccording </a:t>
            </a:r>
            <a:r>
              <a:rPr lang="en-US" sz="2400" b="1" dirty="0"/>
              <a:t>to Stephen </a:t>
            </a:r>
            <a:r>
              <a:rPr lang="en-US" sz="2400" b="1" dirty="0" smtClean="0"/>
              <a:t>Hawking</a:t>
            </a:r>
            <a:endParaRPr lang="en-US" sz="2400" b="1" dirty="0"/>
          </a:p>
          <a:p>
            <a:pPr fontAlgn="auto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dirty="0" smtClean="0"/>
              <a:t>the </a:t>
            </a:r>
            <a:r>
              <a:rPr lang="en-US" dirty="0"/>
              <a:t>finite speed of </a:t>
            </a:r>
            <a:r>
              <a:rPr lang="en-US" dirty="0" smtClean="0"/>
              <a:t>light</a:t>
            </a:r>
          </a:p>
          <a:p>
            <a:pPr fontAlgn="auto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altLang="zh-CN" dirty="0" smtClean="0"/>
              <a:t>and </a:t>
            </a:r>
            <a:r>
              <a:rPr lang="en-US" altLang="zh-CN" dirty="0"/>
              <a:t>the atomic nature of </a:t>
            </a:r>
            <a:r>
              <a:rPr lang="en-US" altLang="zh-CN" dirty="0" smtClean="0"/>
              <a:t>matter</a:t>
            </a:r>
          </a:p>
          <a:p>
            <a:pPr fontAlgn="auto">
              <a:spcAft>
                <a:spcPts val="0"/>
              </a:spcAft>
              <a:buFont typeface="Arial"/>
              <a:buNone/>
              <a:defRPr/>
            </a:pPr>
            <a:r>
              <a:rPr lang="en-US" sz="2400" b="1" dirty="0" smtClean="0"/>
              <a:t>How about</a:t>
            </a:r>
          </a:p>
          <a:p>
            <a:pPr fontAlgn="auto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zh-CN" altLang="en-US" dirty="0"/>
              <a:t>量子理论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fontAlgn="auto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zh-CN" altLang="en-US" dirty="0" smtClean="0"/>
              <a:t>弦论？</a:t>
            </a:r>
            <a:endParaRPr lang="en-US" altLang="zh-CN" dirty="0" smtClean="0"/>
          </a:p>
        </p:txBody>
      </p:sp>
      <p:sp>
        <p:nvSpPr>
          <p:cNvPr id="10243" name="Title 2"/>
          <p:cNvSpPr>
            <a:spLocks noGrp="1"/>
          </p:cNvSpPr>
          <p:nvPr>
            <p:ph type="title"/>
          </p:nvPr>
        </p:nvSpPr>
        <p:spPr>
          <a:xfrm>
            <a:off x="336550" y="420688"/>
            <a:ext cx="8513763" cy="627062"/>
          </a:xfrm>
        </p:spPr>
        <p:txBody>
          <a:bodyPr/>
          <a:lstStyle/>
          <a:p>
            <a:r>
              <a:rPr lang="zh-CN" altLang="en-US" dirty="0" smtClean="0">
                <a:ea typeface="微软雅黑" pitchFamily="34" charset="-122"/>
              </a:rPr>
              <a:t>从硬件说起</a:t>
            </a:r>
            <a:r>
              <a:rPr lang="en-US" altLang="zh-CN" dirty="0" smtClean="0">
                <a:ea typeface="微软雅黑" pitchFamily="34" charset="-122"/>
              </a:rPr>
              <a:t>——</a:t>
            </a:r>
            <a:r>
              <a:rPr lang="zh-CN" altLang="en-US" dirty="0" smtClean="0">
                <a:ea typeface="微软雅黑" pitchFamily="34" charset="-122"/>
              </a:rPr>
              <a:t>霍金提出的难题</a:t>
            </a:r>
            <a:endParaRPr lang="en-US" dirty="0" smtClean="0"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6550" y="1047751"/>
            <a:ext cx="8513763" cy="5308600"/>
          </a:xfrm>
        </p:spPr>
        <p:txBody>
          <a:bodyPr/>
          <a:lstStyle/>
          <a:p>
            <a:pPr fontAlgn="auto">
              <a:spcAft>
                <a:spcPts val="0"/>
              </a:spcAft>
              <a:buFont typeface="Arial"/>
              <a:buNone/>
              <a:defRPr/>
            </a:pPr>
            <a:r>
              <a:rPr lang="en-US" altLang="zh-CN" sz="2000" dirty="0"/>
              <a:t>3D</a:t>
            </a:r>
            <a:r>
              <a:rPr lang="zh-CN" altLang="en-US" sz="2000" dirty="0" smtClean="0"/>
              <a:t>集成</a:t>
            </a:r>
            <a:endParaRPr lang="en-US" altLang="zh-CN" sz="2000" dirty="0" smtClean="0"/>
          </a:p>
          <a:p>
            <a:pPr fontAlgn="auto">
              <a:spcAft>
                <a:spcPts val="0"/>
              </a:spcAft>
              <a:buFont typeface="Arial"/>
              <a:buNone/>
              <a:defRPr/>
            </a:pPr>
            <a:r>
              <a:rPr lang="en-US" altLang="zh-CN" dirty="0" smtClean="0"/>
              <a:t>	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降低光程、减少能耗，但是制造、测试和散热（用钻石）？？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 fontAlgn="auto">
              <a:spcAft>
                <a:spcPts val="0"/>
              </a:spcAft>
              <a:buFont typeface="Arial"/>
              <a:buNone/>
              <a:defRPr/>
            </a:pPr>
            <a:r>
              <a:rPr lang="zh-CN" altLang="en-US" sz="2000" dirty="0"/>
              <a:t>新材料和新</a:t>
            </a:r>
            <a:r>
              <a:rPr lang="zh-CN" altLang="en-US" sz="2000" dirty="0" smtClean="0"/>
              <a:t>工艺</a:t>
            </a:r>
            <a:endParaRPr lang="en-US" altLang="zh-CN" sz="2000" dirty="0" smtClean="0"/>
          </a:p>
          <a:p>
            <a:pPr fontAlgn="auto">
              <a:spcAft>
                <a:spcPts val="0"/>
              </a:spcAft>
              <a:defRPr/>
            </a:pPr>
            <a:r>
              <a:rPr lang="en-US" altLang="zh-CN" dirty="0"/>
              <a:t>	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单个电子上存储多个比特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位，不稳定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用光代替电子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	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光速也有极限</a:t>
            </a:r>
            <a:endParaRPr lang="en-US" altLang="zh-CN" dirty="0" smtClean="0">
              <a:latin typeface="宋体" pitchFamily="2" charset="-122"/>
              <a:ea typeface="宋体" pitchFamily="2" charset="-122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专用加速器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altLang="zh-CN" dirty="0" smtClean="0">
                <a:latin typeface="宋体" pitchFamily="2" charset="-122"/>
                <a:ea typeface="宋体" pitchFamily="2" charset="-122"/>
              </a:rPr>
              <a:t>	GPU</a:t>
            </a:r>
            <a:r>
              <a:rPr lang="zh-CN" altLang="en-US" dirty="0">
                <a:latin typeface="宋体" pitchFamily="2" charset="-122"/>
                <a:ea typeface="宋体" pitchFamily="2" charset="-122"/>
              </a:rPr>
              <a:t>、矢量</a:t>
            </a:r>
            <a:r>
              <a:rPr lang="zh-CN" altLang="en-US" dirty="0" smtClean="0">
                <a:latin typeface="宋体" pitchFamily="2" charset="-122"/>
                <a:ea typeface="宋体" pitchFamily="2" charset="-122"/>
              </a:rPr>
              <a:t>处理器、专用加密硬件，比较靠谱</a:t>
            </a:r>
            <a:endParaRPr lang="en-US" altLang="zh-CN" dirty="0">
              <a:latin typeface="宋体" pitchFamily="2" charset="-122"/>
              <a:ea typeface="宋体" pitchFamily="2" charset="-122"/>
            </a:endParaRPr>
          </a:p>
          <a:p>
            <a:pPr fontAlgn="auto">
              <a:spcAft>
                <a:spcPts val="0"/>
              </a:spcAft>
              <a:buFont typeface="Arial"/>
              <a:buNone/>
              <a:defRPr/>
            </a:pPr>
            <a:endParaRPr lang="en-US" sz="2000" dirty="0" smtClean="0"/>
          </a:p>
          <a:p>
            <a:pPr fontAlgn="auto">
              <a:spcAft>
                <a:spcPts val="0"/>
              </a:spcAft>
              <a:defRPr/>
            </a:pPr>
            <a:r>
              <a:rPr lang="en-US" altLang="zh-CN" dirty="0" smtClean="0"/>
              <a:t>	</a:t>
            </a:r>
          </a:p>
          <a:p>
            <a:pPr fontAlgn="auto">
              <a:spcAft>
                <a:spcPts val="0"/>
              </a:spcAft>
              <a:defRPr/>
            </a:pPr>
            <a:endParaRPr lang="en-US" altLang="zh-CN" dirty="0" smtClean="0"/>
          </a:p>
        </p:txBody>
      </p:sp>
      <p:sp>
        <p:nvSpPr>
          <p:cNvPr id="10243" name="Title 2"/>
          <p:cNvSpPr>
            <a:spLocks noGrp="1"/>
          </p:cNvSpPr>
          <p:nvPr>
            <p:ph type="title"/>
          </p:nvPr>
        </p:nvSpPr>
        <p:spPr>
          <a:xfrm>
            <a:off x="336550" y="420688"/>
            <a:ext cx="8513763" cy="627062"/>
          </a:xfrm>
        </p:spPr>
        <p:txBody>
          <a:bodyPr/>
          <a:lstStyle/>
          <a:p>
            <a:r>
              <a:rPr lang="zh-CN" altLang="en-US" dirty="0" smtClean="0">
                <a:ea typeface="微软雅黑" pitchFamily="34" charset="-122"/>
              </a:rPr>
              <a:t>从硬件说起</a:t>
            </a:r>
            <a:r>
              <a:rPr lang="en-US" altLang="zh-CN" dirty="0" smtClean="0">
                <a:ea typeface="微软雅黑" pitchFamily="34" charset="-122"/>
              </a:rPr>
              <a:t>——</a:t>
            </a:r>
            <a:r>
              <a:rPr lang="zh-CN" altLang="en-US" dirty="0" smtClean="0">
                <a:ea typeface="微软雅黑" pitchFamily="34" charset="-122"/>
              </a:rPr>
              <a:t>硬件制造商的努力</a:t>
            </a:r>
            <a:endParaRPr lang="en-US" dirty="0" smtClean="0"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21310" y="4886325"/>
            <a:ext cx="521283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rgbClr val="C00000"/>
                </a:solidFill>
              </a:rPr>
              <a:t>摩尔定律失效了</a:t>
            </a:r>
            <a:r>
              <a:rPr lang="zh-CN" altLang="en-US" sz="3200" b="1" dirty="0" smtClean="0">
                <a:solidFill>
                  <a:srgbClr val="C00000"/>
                </a:solidFill>
                <a:sym typeface="Wingdings" pitchFamily="2" charset="2"/>
              </a:rPr>
              <a:t></a:t>
            </a:r>
            <a:endParaRPr lang="zh-CN" altLang="en-US" sz="32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17551" y="1047751"/>
            <a:ext cx="3044824" cy="2857499"/>
          </a:xfrm>
        </p:spPr>
        <p:txBody>
          <a:bodyPr/>
          <a:lstStyle/>
          <a:p>
            <a:pPr fontAlgn="auto">
              <a:lnSpc>
                <a:spcPts val="1500"/>
              </a:lnSpc>
              <a:spcAft>
                <a:spcPts val="0"/>
              </a:spcAft>
              <a:buFont typeface="Arial"/>
              <a:buNone/>
              <a:defRPr/>
            </a:pPr>
            <a:r>
              <a:rPr lang="en-US" altLang="zh-CN" dirty="0"/>
              <a:t>long  counter  =  0;</a:t>
            </a:r>
          </a:p>
          <a:p>
            <a:pPr fontAlgn="auto">
              <a:lnSpc>
                <a:spcPts val="1500"/>
              </a:lnSpc>
              <a:spcAft>
                <a:spcPts val="0"/>
              </a:spcAft>
              <a:buFont typeface="Arial"/>
              <a:buNone/>
              <a:defRPr/>
            </a:pPr>
            <a:endParaRPr lang="en-US" altLang="zh-CN" dirty="0"/>
          </a:p>
          <a:p>
            <a:pPr fontAlgn="auto">
              <a:lnSpc>
                <a:spcPts val="1500"/>
              </a:lnSpc>
              <a:spcAft>
                <a:spcPts val="0"/>
              </a:spcAft>
              <a:buFont typeface="Arial"/>
              <a:buNone/>
              <a:defRPr/>
            </a:pPr>
            <a:r>
              <a:rPr lang="en-US" altLang="zh-CN" dirty="0"/>
              <a:t>void  </a:t>
            </a:r>
            <a:r>
              <a:rPr lang="en-US" altLang="zh-CN" dirty="0" err="1"/>
              <a:t>inc_count</a:t>
            </a:r>
            <a:r>
              <a:rPr lang="en-US" altLang="zh-CN" dirty="0"/>
              <a:t>(void)</a:t>
            </a:r>
          </a:p>
          <a:p>
            <a:pPr fontAlgn="auto">
              <a:lnSpc>
                <a:spcPts val="1500"/>
              </a:lnSpc>
              <a:spcAft>
                <a:spcPts val="0"/>
              </a:spcAft>
              <a:buFont typeface="Arial"/>
              <a:buNone/>
              <a:defRPr/>
            </a:pPr>
            <a:r>
              <a:rPr lang="en-US" altLang="zh-CN" dirty="0"/>
              <a:t>{</a:t>
            </a:r>
          </a:p>
          <a:p>
            <a:pPr fontAlgn="auto">
              <a:lnSpc>
                <a:spcPts val="1500"/>
              </a:lnSpc>
              <a:spcAft>
                <a:spcPts val="0"/>
              </a:spcAft>
              <a:buFont typeface="Arial"/>
              <a:buNone/>
              <a:defRPr/>
            </a:pPr>
            <a:r>
              <a:rPr lang="en-US" altLang="zh-CN" dirty="0"/>
              <a:t>    counter++;</a:t>
            </a:r>
          </a:p>
          <a:p>
            <a:pPr fontAlgn="auto">
              <a:lnSpc>
                <a:spcPts val="1500"/>
              </a:lnSpc>
              <a:spcAft>
                <a:spcPts val="0"/>
              </a:spcAft>
              <a:buFont typeface="Arial"/>
              <a:buNone/>
              <a:defRPr/>
            </a:pPr>
            <a:r>
              <a:rPr lang="en-US" altLang="zh-CN" dirty="0"/>
              <a:t>}</a:t>
            </a:r>
          </a:p>
          <a:p>
            <a:pPr fontAlgn="auto">
              <a:lnSpc>
                <a:spcPts val="1500"/>
              </a:lnSpc>
              <a:spcAft>
                <a:spcPts val="0"/>
              </a:spcAft>
              <a:buFont typeface="Arial"/>
              <a:buNone/>
              <a:defRPr/>
            </a:pPr>
            <a:endParaRPr lang="en-US" altLang="zh-CN" dirty="0"/>
          </a:p>
          <a:p>
            <a:pPr fontAlgn="auto">
              <a:lnSpc>
                <a:spcPts val="1500"/>
              </a:lnSpc>
              <a:spcAft>
                <a:spcPts val="0"/>
              </a:spcAft>
              <a:buFont typeface="Arial"/>
              <a:buNone/>
              <a:defRPr/>
            </a:pPr>
            <a:r>
              <a:rPr lang="en-US" altLang="zh-CN" dirty="0"/>
              <a:t>long  </a:t>
            </a:r>
            <a:r>
              <a:rPr lang="en-US" altLang="zh-CN" dirty="0" err="1"/>
              <a:t>read_count</a:t>
            </a:r>
            <a:r>
              <a:rPr lang="en-US" altLang="zh-CN" dirty="0"/>
              <a:t>(void)</a:t>
            </a:r>
          </a:p>
          <a:p>
            <a:pPr fontAlgn="auto">
              <a:lnSpc>
                <a:spcPts val="1500"/>
              </a:lnSpc>
              <a:spcAft>
                <a:spcPts val="0"/>
              </a:spcAft>
              <a:buFont typeface="Arial"/>
              <a:buNone/>
              <a:defRPr/>
            </a:pPr>
            <a:r>
              <a:rPr lang="en-US" altLang="zh-CN" dirty="0"/>
              <a:t>{</a:t>
            </a:r>
          </a:p>
          <a:p>
            <a:pPr fontAlgn="auto">
              <a:lnSpc>
                <a:spcPts val="1500"/>
              </a:lnSpc>
              <a:spcAft>
                <a:spcPts val="0"/>
              </a:spcAft>
              <a:buFont typeface="Arial"/>
              <a:buNone/>
              <a:defRPr/>
            </a:pPr>
            <a:r>
              <a:rPr lang="en-US" altLang="zh-CN" dirty="0"/>
              <a:t>    return  counter;</a:t>
            </a:r>
          </a:p>
          <a:p>
            <a:pPr fontAlgn="auto">
              <a:lnSpc>
                <a:spcPts val="1500"/>
              </a:lnSpc>
              <a:spcAft>
                <a:spcPts val="0"/>
              </a:spcAft>
              <a:buFont typeface="Arial"/>
              <a:buNone/>
              <a:defRPr/>
            </a:pPr>
            <a:r>
              <a:rPr lang="en-US" altLang="zh-CN" dirty="0"/>
              <a:t>}</a:t>
            </a:r>
            <a:endParaRPr lang="en-US" altLang="zh-CN" dirty="0" smtClean="0"/>
          </a:p>
        </p:txBody>
      </p:sp>
      <p:sp>
        <p:nvSpPr>
          <p:cNvPr id="10243" name="Title 2"/>
          <p:cNvSpPr>
            <a:spLocks noGrp="1"/>
          </p:cNvSpPr>
          <p:nvPr>
            <p:ph type="title"/>
          </p:nvPr>
        </p:nvSpPr>
        <p:spPr>
          <a:xfrm>
            <a:off x="336550" y="420688"/>
            <a:ext cx="8513763" cy="627062"/>
          </a:xfrm>
        </p:spPr>
        <p:txBody>
          <a:bodyPr/>
          <a:lstStyle/>
          <a:p>
            <a:r>
              <a:rPr lang="zh-CN" altLang="en-US" dirty="0" smtClean="0">
                <a:ea typeface="微软雅黑" pitchFamily="34" charset="-122"/>
              </a:rPr>
              <a:t>计数的难题</a:t>
            </a:r>
            <a:r>
              <a:rPr lang="en-US" altLang="zh-CN" dirty="0" smtClean="0">
                <a:ea typeface="微软雅黑" pitchFamily="34" charset="-122"/>
              </a:rPr>
              <a:t>——</a:t>
            </a:r>
            <a:r>
              <a:rPr lang="zh-CN" altLang="en-US" dirty="0" smtClean="0">
                <a:ea typeface="微软雅黑" pitchFamily="34" charset="-122"/>
              </a:rPr>
              <a:t>代码例子</a:t>
            </a:r>
            <a:endParaRPr lang="en-US" dirty="0" smtClean="0">
              <a:ea typeface="微软雅黑" pitchFamily="34" charset="-122"/>
            </a:endParaRPr>
          </a:p>
        </p:txBody>
      </p:sp>
      <p:sp>
        <p:nvSpPr>
          <p:cNvPr id="4" name="Content Placeholder 1"/>
          <p:cNvSpPr txBox="1">
            <a:spLocks/>
          </p:cNvSpPr>
          <p:nvPr/>
        </p:nvSpPr>
        <p:spPr bwMode="auto">
          <a:xfrm>
            <a:off x="3962401" y="1047750"/>
            <a:ext cx="3600450" cy="2857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fontAlgn="auto">
              <a:lnSpc>
                <a:spcPts val="15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kumimoji="1"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/>
              </a:rPr>
              <a:t>atomic_t</a:t>
            </a:r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/>
              </a:rPr>
              <a:t> counter = ATOMIC_INIT(0);</a:t>
            </a:r>
          </a:p>
          <a:p>
            <a:pPr lvl="0" fontAlgn="auto">
              <a:lnSpc>
                <a:spcPts val="1500"/>
              </a:lnSpc>
              <a:spcBef>
                <a:spcPct val="20000"/>
              </a:spcBef>
              <a:spcAft>
                <a:spcPts val="0"/>
              </a:spcAft>
              <a:defRPr/>
            </a:pPr>
            <a:endParaRPr kumimoji="1"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微软雅黑"/>
            </a:endParaRPr>
          </a:p>
          <a:p>
            <a:pPr lvl="0" fontAlgn="auto">
              <a:lnSpc>
                <a:spcPts val="15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/>
              </a:rPr>
              <a:t>void </a:t>
            </a:r>
            <a:r>
              <a:rPr kumimoji="1"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/>
              </a:rPr>
              <a:t>inc_count</a:t>
            </a:r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/>
              </a:rPr>
              <a:t>(void)</a:t>
            </a:r>
          </a:p>
          <a:p>
            <a:pPr lvl="0" fontAlgn="auto">
              <a:lnSpc>
                <a:spcPts val="15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/>
              </a:rPr>
              <a:t>{</a:t>
            </a:r>
          </a:p>
          <a:p>
            <a:pPr lvl="0" fontAlgn="auto">
              <a:lnSpc>
                <a:spcPts val="15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/>
              </a:rPr>
              <a:t>    </a:t>
            </a:r>
            <a:r>
              <a:rPr kumimoji="1"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/>
              </a:rPr>
              <a:t>atomic_inc</a:t>
            </a:r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/>
              </a:rPr>
              <a:t>(&amp;counter);</a:t>
            </a:r>
          </a:p>
          <a:p>
            <a:pPr lvl="0" fontAlgn="auto">
              <a:lnSpc>
                <a:spcPts val="15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/>
              </a:rPr>
              <a:t>}</a:t>
            </a:r>
          </a:p>
          <a:p>
            <a:pPr lvl="0" fontAlgn="auto">
              <a:lnSpc>
                <a:spcPts val="1500"/>
              </a:lnSpc>
              <a:spcBef>
                <a:spcPct val="20000"/>
              </a:spcBef>
              <a:spcAft>
                <a:spcPts val="0"/>
              </a:spcAft>
              <a:defRPr/>
            </a:pPr>
            <a:endParaRPr kumimoji="1"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微软雅黑"/>
            </a:endParaRPr>
          </a:p>
          <a:p>
            <a:pPr lvl="0" fontAlgn="auto">
              <a:lnSpc>
                <a:spcPts val="15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/>
              </a:rPr>
              <a:t>long </a:t>
            </a:r>
            <a:r>
              <a:rPr kumimoji="1"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/>
              </a:rPr>
              <a:t>read_count</a:t>
            </a:r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/>
              </a:rPr>
              <a:t>(void)</a:t>
            </a:r>
          </a:p>
          <a:p>
            <a:pPr lvl="0" fontAlgn="auto">
              <a:lnSpc>
                <a:spcPts val="15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/>
              </a:rPr>
              <a:t>{</a:t>
            </a:r>
          </a:p>
          <a:p>
            <a:pPr lvl="0" fontAlgn="auto">
              <a:lnSpc>
                <a:spcPts val="15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/>
              </a:rPr>
              <a:t>     return </a:t>
            </a:r>
            <a:r>
              <a:rPr kumimoji="1"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/>
              </a:rPr>
              <a:t>atomic_read</a:t>
            </a:r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/>
              </a:rPr>
              <a:t>(&amp;counter);</a:t>
            </a:r>
          </a:p>
          <a:p>
            <a:pPr lvl="0" fontAlgn="auto">
              <a:lnSpc>
                <a:spcPts val="15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/>
              </a:rPr>
              <a:t>}</a:t>
            </a:r>
            <a:endParaRPr kumimoji="1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微软雅黑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17551" y="4171950"/>
            <a:ext cx="226009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rgbClr val="C00000"/>
                </a:solidFill>
              </a:rPr>
              <a:t>丢失计数</a:t>
            </a:r>
            <a:endParaRPr lang="zh-CN" altLang="en-US" sz="2000" b="1" dirty="0">
              <a:solidFill>
                <a:srgbClr val="C0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289426" y="4143375"/>
            <a:ext cx="226009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rgbClr val="C00000"/>
                </a:solidFill>
              </a:rPr>
              <a:t>正确，但是性能？</a:t>
            </a:r>
            <a:endParaRPr lang="zh-CN" altLang="en-US" sz="20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itle 2"/>
          <p:cNvSpPr>
            <a:spLocks noGrp="1"/>
          </p:cNvSpPr>
          <p:nvPr>
            <p:ph type="title"/>
          </p:nvPr>
        </p:nvSpPr>
        <p:spPr>
          <a:xfrm>
            <a:off x="336550" y="420688"/>
            <a:ext cx="8513763" cy="627062"/>
          </a:xfrm>
        </p:spPr>
        <p:txBody>
          <a:bodyPr/>
          <a:lstStyle/>
          <a:p>
            <a:r>
              <a:rPr lang="zh-CN" altLang="en-US" dirty="0" smtClean="0">
                <a:ea typeface="微软雅黑" pitchFamily="34" charset="-122"/>
              </a:rPr>
              <a:t>计数的难题</a:t>
            </a:r>
            <a:r>
              <a:rPr lang="en-US" altLang="zh-CN" dirty="0" smtClean="0">
                <a:ea typeface="微软雅黑" pitchFamily="34" charset="-122"/>
              </a:rPr>
              <a:t>——</a:t>
            </a:r>
            <a:r>
              <a:rPr lang="zh-CN" altLang="en-US" dirty="0" smtClean="0">
                <a:ea typeface="微软雅黑" pitchFamily="34" charset="-122"/>
              </a:rPr>
              <a:t>硬件带来的困扰</a:t>
            </a:r>
            <a:endParaRPr lang="en-US" dirty="0" smtClean="0">
              <a:ea typeface="微软雅黑" pitchFamily="34" charset="-122"/>
            </a:endParaRPr>
          </a:p>
        </p:txBody>
      </p:sp>
      <p:pic>
        <p:nvPicPr>
          <p:cNvPr id="5" name="图片框 1046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29187" y="1924050"/>
            <a:ext cx="3267075" cy="211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框 1047"/>
          <p:cNvPicPr>
            <a:picLocks noGrp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1987" y="1924050"/>
            <a:ext cx="3267075" cy="211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itle 2"/>
          <p:cNvSpPr>
            <a:spLocks noGrp="1"/>
          </p:cNvSpPr>
          <p:nvPr>
            <p:ph type="title"/>
          </p:nvPr>
        </p:nvSpPr>
        <p:spPr>
          <a:xfrm>
            <a:off x="336550" y="420688"/>
            <a:ext cx="8513763" cy="627062"/>
          </a:xfrm>
        </p:spPr>
        <p:txBody>
          <a:bodyPr/>
          <a:lstStyle/>
          <a:p>
            <a:r>
              <a:rPr lang="zh-CN" altLang="en-US" dirty="0" smtClean="0">
                <a:ea typeface="微软雅黑" pitchFamily="34" charset="-122"/>
              </a:rPr>
              <a:t>缓存一致性协议及内存屏障</a:t>
            </a:r>
            <a:endParaRPr lang="en-US" dirty="0" smtClean="0">
              <a:ea typeface="微软雅黑" pitchFamily="34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336137" y="1171575"/>
            <a:ext cx="8513762" cy="5184422"/>
          </a:xfrm>
        </p:spPr>
        <p:txBody>
          <a:bodyPr/>
          <a:lstStyle/>
          <a:p>
            <a:r>
              <a:rPr lang="zh-CN" altLang="en-US" dirty="0" smtClean="0"/>
              <a:t>内存与</a:t>
            </a:r>
            <a:r>
              <a:rPr lang="en-US" altLang="zh-CN" dirty="0" smtClean="0"/>
              <a:t>CPU</a:t>
            </a:r>
            <a:r>
              <a:rPr lang="zh-CN" altLang="en-US" dirty="0" smtClean="0"/>
              <a:t>的速度差异超过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个数量级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1" name="图片框 1121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0587" y="1957387"/>
            <a:ext cx="3267075" cy="340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图片框 1122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57787" y="1957387"/>
            <a:ext cx="3267075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矩形 12"/>
          <p:cNvSpPr/>
          <p:nvPr/>
        </p:nvSpPr>
        <p:spPr>
          <a:xfrm>
            <a:off x="2974768" y="5800725"/>
            <a:ext cx="31944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</a:rPr>
              <a:t>MESI</a:t>
            </a:r>
            <a:r>
              <a:rPr lang="zh-CN" altLang="en-US" b="1" dirty="0" smtClean="0">
                <a:solidFill>
                  <a:srgbClr val="C00000"/>
                </a:solidFill>
              </a:rPr>
              <a:t>一致性协议消息是异步的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itle 2"/>
          <p:cNvSpPr>
            <a:spLocks noGrp="1"/>
          </p:cNvSpPr>
          <p:nvPr>
            <p:ph type="title"/>
          </p:nvPr>
        </p:nvSpPr>
        <p:spPr>
          <a:xfrm>
            <a:off x="336550" y="420688"/>
            <a:ext cx="8513763" cy="627062"/>
          </a:xfrm>
        </p:spPr>
        <p:txBody>
          <a:bodyPr/>
          <a:lstStyle/>
          <a:p>
            <a:r>
              <a:rPr lang="zh-CN" altLang="en-US" dirty="0" smtClean="0">
                <a:ea typeface="微软雅黑" pitchFamily="34" charset="-122"/>
              </a:rPr>
              <a:t>缓存一致性协议及内存屏障</a:t>
            </a:r>
            <a:endParaRPr lang="en-US" dirty="0" smtClean="0">
              <a:ea typeface="微软雅黑" pitchFamily="34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336137" y="1171575"/>
            <a:ext cx="8513762" cy="5184422"/>
          </a:xfrm>
        </p:spPr>
        <p:txBody>
          <a:bodyPr/>
          <a:lstStyle/>
          <a:p>
            <a:r>
              <a:rPr lang="zh-CN" altLang="en-US" dirty="0" smtClean="0"/>
              <a:t>内存乱序是如何形成的？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 smtClean="0"/>
              <a:t>编译造成的乱序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CPU</a:t>
            </a:r>
            <a:r>
              <a:rPr lang="zh-CN" altLang="en-US" dirty="0" smtClean="0"/>
              <a:t>执行乱序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 smtClean="0"/>
              <a:t>内存乱序是什么？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 smtClean="0"/>
              <a:t>根本原因还是光速的限制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存储缓冲和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使无效</a:t>
            </a:r>
            <a:r>
              <a:rPr lang="zh-CN" altLang="en-US" dirty="0" smtClean="0">
                <a:solidFill>
                  <a:schemeClr val="accent6">
                    <a:lumMod val="75000"/>
                  </a:schemeClr>
                </a:solidFill>
              </a:rPr>
              <a:t>队列是乱序产生的原因</a:t>
            </a:r>
            <a:endParaRPr lang="en-US" altLang="zh-CN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CN" dirty="0"/>
              <a:t>	</a:t>
            </a:r>
            <a:r>
              <a:rPr lang="zh-CN" altLang="en-US" dirty="0" smtClean="0"/>
              <a:t>单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可以按照编程顺序看到内存序（不考虑编译乱序及极个别情况）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zh-CN" altLang="en-US" dirty="0" smtClean="0"/>
              <a:t>多</a:t>
            </a:r>
            <a:r>
              <a:rPr lang="en-US" altLang="zh-CN" dirty="0" smtClean="0"/>
              <a:t>CPU</a:t>
            </a:r>
            <a:r>
              <a:rPr lang="zh-CN" altLang="en-US" dirty="0" smtClean="0"/>
              <a:t>之间无法按照编程顺序看到内存序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itle 2"/>
          <p:cNvSpPr>
            <a:spLocks noGrp="1"/>
          </p:cNvSpPr>
          <p:nvPr>
            <p:ph type="title"/>
          </p:nvPr>
        </p:nvSpPr>
        <p:spPr>
          <a:xfrm>
            <a:off x="336550" y="420688"/>
            <a:ext cx="8513763" cy="627062"/>
          </a:xfrm>
        </p:spPr>
        <p:txBody>
          <a:bodyPr/>
          <a:lstStyle/>
          <a:p>
            <a:r>
              <a:rPr lang="zh-CN" altLang="en-US" dirty="0" smtClean="0">
                <a:ea typeface="微软雅黑" pitchFamily="34" charset="-122"/>
              </a:rPr>
              <a:t>缓存一致性协议及内存屏障</a:t>
            </a:r>
            <a:endParaRPr lang="en-US" dirty="0" smtClean="0">
              <a:ea typeface="微软雅黑" pitchFamily="34" charset="-122"/>
            </a:endParaRPr>
          </a:p>
        </p:txBody>
      </p:sp>
      <p:sp>
        <p:nvSpPr>
          <p:cNvPr id="4" name="Content Placeholder 1"/>
          <p:cNvSpPr txBox="1">
            <a:spLocks/>
          </p:cNvSpPr>
          <p:nvPr/>
        </p:nvSpPr>
        <p:spPr bwMode="auto">
          <a:xfrm>
            <a:off x="622301" y="1047751"/>
            <a:ext cx="2606674" cy="3349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lvl="0" fontAlgn="auto">
              <a:lnSpc>
                <a:spcPts val="15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/>
              </a:rPr>
              <a:t>CPU0</a:t>
            </a:r>
            <a:r>
              <a:rPr kumimoji="1"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/>
              </a:rPr>
              <a:t>：</a:t>
            </a:r>
            <a:endParaRPr kumimoji="1"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微软雅黑"/>
            </a:endParaRPr>
          </a:p>
          <a:p>
            <a:pPr lvl="0" fontAlgn="auto">
              <a:lnSpc>
                <a:spcPts val="15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/>
              </a:rPr>
              <a:t>void </a:t>
            </a:r>
            <a:r>
              <a:rPr kumimoji="1"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/>
              </a:rPr>
              <a:t>foo</a:t>
            </a:r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/>
              </a:rPr>
              <a:t>(void)</a:t>
            </a:r>
          </a:p>
          <a:p>
            <a:pPr lvl="0" fontAlgn="auto">
              <a:lnSpc>
                <a:spcPts val="15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/>
              </a:rPr>
              <a:t>{</a:t>
            </a:r>
          </a:p>
          <a:p>
            <a:pPr lvl="0" fontAlgn="auto">
              <a:lnSpc>
                <a:spcPts val="15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/>
              </a:rPr>
              <a:t>  a = 1;</a:t>
            </a:r>
          </a:p>
          <a:p>
            <a:pPr lvl="0" fontAlgn="auto">
              <a:lnSpc>
                <a:spcPts val="15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/>
              </a:rPr>
              <a:t>  b = 1;</a:t>
            </a:r>
          </a:p>
          <a:p>
            <a:pPr lvl="0" fontAlgn="auto">
              <a:lnSpc>
                <a:spcPts val="15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/>
              </a:rPr>
              <a:t>}</a:t>
            </a:r>
          </a:p>
          <a:p>
            <a:pPr lvl="0" fontAlgn="auto">
              <a:lnSpc>
                <a:spcPts val="1500"/>
              </a:lnSpc>
              <a:spcBef>
                <a:spcPct val="20000"/>
              </a:spcBef>
              <a:spcAft>
                <a:spcPts val="0"/>
              </a:spcAft>
              <a:defRPr/>
            </a:pPr>
            <a:endParaRPr kumimoji="1"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微软雅黑"/>
            </a:endParaRPr>
          </a:p>
          <a:p>
            <a:pPr lvl="0" fontAlgn="auto">
              <a:lnSpc>
                <a:spcPts val="15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/>
              </a:rPr>
              <a:t>CPU1</a:t>
            </a:r>
            <a:r>
              <a:rPr kumimoji="1"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/>
              </a:rPr>
              <a:t>：</a:t>
            </a:r>
            <a:endParaRPr kumimoji="1"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微软雅黑"/>
            </a:endParaRPr>
          </a:p>
          <a:p>
            <a:pPr lvl="0" fontAlgn="auto">
              <a:lnSpc>
                <a:spcPts val="15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/>
              </a:rPr>
              <a:t>void bar(void)</a:t>
            </a:r>
          </a:p>
          <a:p>
            <a:pPr lvl="0" fontAlgn="auto">
              <a:lnSpc>
                <a:spcPts val="15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/>
              </a:rPr>
              <a:t>{</a:t>
            </a:r>
          </a:p>
          <a:p>
            <a:pPr lvl="0" fontAlgn="auto">
              <a:lnSpc>
                <a:spcPts val="15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/>
              </a:rPr>
              <a:t>  while (b == 0) continue;</a:t>
            </a:r>
          </a:p>
          <a:p>
            <a:pPr lvl="0" fontAlgn="auto">
              <a:lnSpc>
                <a:spcPts val="15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/>
              </a:rPr>
              <a:t>  assert(a == 1);</a:t>
            </a:r>
          </a:p>
          <a:p>
            <a:pPr lvl="0" fontAlgn="auto">
              <a:lnSpc>
                <a:spcPts val="15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kumimoji="1"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/>
              </a:rPr>
              <a:t>}</a:t>
            </a:r>
          </a:p>
        </p:txBody>
      </p:sp>
      <p:sp>
        <p:nvSpPr>
          <p:cNvPr id="6" name="矩形 5"/>
          <p:cNvSpPr/>
          <p:nvPr/>
        </p:nvSpPr>
        <p:spPr>
          <a:xfrm>
            <a:off x="3324225" y="981075"/>
            <a:ext cx="523875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altLang="zh-CN" sz="1200" dirty="0" smtClean="0"/>
              <a:t>CPU 0 </a:t>
            </a:r>
            <a:r>
              <a:rPr lang="zh-CN" altLang="en-US" sz="1200" dirty="0" smtClean="0"/>
              <a:t>执行</a:t>
            </a:r>
            <a:r>
              <a:rPr lang="en-US" altLang="zh-CN" sz="1200" dirty="0" smtClean="0"/>
              <a:t>a = 1</a:t>
            </a:r>
            <a:r>
              <a:rPr lang="zh-CN" altLang="en-US" sz="1200" dirty="0" smtClean="0"/>
              <a:t>。缓存行不在</a:t>
            </a:r>
            <a:r>
              <a:rPr lang="en-US" altLang="zh-CN" sz="1200" dirty="0" smtClean="0"/>
              <a:t>CPU0</a:t>
            </a:r>
            <a:r>
              <a:rPr lang="zh-CN" altLang="en-US" sz="1200" dirty="0" smtClean="0"/>
              <a:t>的缓存中，因此</a:t>
            </a:r>
            <a:r>
              <a:rPr lang="en-US" altLang="zh-CN" sz="1200" dirty="0" smtClean="0"/>
              <a:t>CPU0</a:t>
            </a:r>
            <a:r>
              <a:rPr lang="zh-CN" altLang="en-US" sz="1200" dirty="0" smtClean="0"/>
              <a:t>将“</a:t>
            </a:r>
            <a:r>
              <a:rPr lang="en-US" altLang="zh-CN" sz="1200" dirty="0" smtClean="0"/>
              <a:t>a”</a:t>
            </a:r>
            <a:r>
              <a:rPr lang="zh-CN" altLang="en-US" sz="1200" dirty="0" smtClean="0"/>
              <a:t>的新值放到存储缓冲区，并发送一个“读使无效”消息。 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 smtClean="0"/>
              <a:t>CPU 1 </a:t>
            </a:r>
            <a:r>
              <a:rPr lang="zh-CN" altLang="en-US" sz="1200" dirty="0" smtClean="0"/>
              <a:t>执行 </a:t>
            </a:r>
            <a:r>
              <a:rPr lang="en-US" altLang="zh-CN" sz="1200" dirty="0" smtClean="0"/>
              <a:t>while (b == 0) continue</a:t>
            </a:r>
            <a:r>
              <a:rPr lang="zh-CN" altLang="en-US" sz="1200" dirty="0" smtClean="0"/>
              <a:t>，但是包含“</a:t>
            </a:r>
            <a:r>
              <a:rPr lang="en-US" altLang="zh-CN" sz="1200" dirty="0" smtClean="0"/>
              <a:t>b”</a:t>
            </a:r>
            <a:r>
              <a:rPr lang="zh-CN" altLang="en-US" sz="1200" dirty="0" smtClean="0"/>
              <a:t>的缓存行不在缓存中，它发送一个“读”消息。 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 smtClean="0"/>
              <a:t>CPU 0 </a:t>
            </a:r>
            <a:r>
              <a:rPr lang="zh-CN" altLang="en-US" sz="1200" dirty="0" smtClean="0"/>
              <a:t>执行 </a:t>
            </a:r>
            <a:r>
              <a:rPr lang="en-US" altLang="zh-CN" sz="1200" dirty="0" smtClean="0"/>
              <a:t>b = 1</a:t>
            </a:r>
            <a:r>
              <a:rPr lang="zh-CN" altLang="en-US" sz="1200" dirty="0" smtClean="0"/>
              <a:t>，它已经在缓存行中有“</a:t>
            </a:r>
            <a:r>
              <a:rPr lang="en-US" altLang="zh-CN" sz="1200" dirty="0" smtClean="0"/>
              <a:t>b”</a:t>
            </a:r>
            <a:r>
              <a:rPr lang="zh-CN" altLang="en-US" sz="1200" dirty="0" smtClean="0"/>
              <a:t>的值了 </a:t>
            </a:r>
            <a:r>
              <a:rPr lang="en-US" altLang="zh-CN" sz="1200" dirty="0" smtClean="0"/>
              <a:t>(</a:t>
            </a:r>
            <a:r>
              <a:rPr lang="zh-CN" altLang="en-US" sz="1200" dirty="0" smtClean="0"/>
              <a:t>换句话说，缓存行已经处于“</a:t>
            </a:r>
            <a:r>
              <a:rPr lang="en-US" altLang="zh-CN" sz="1200" dirty="0" smtClean="0"/>
              <a:t>modified”</a:t>
            </a:r>
            <a:r>
              <a:rPr lang="zh-CN" altLang="en-US" sz="1200" dirty="0" smtClean="0"/>
              <a:t>或者“</a:t>
            </a:r>
            <a:r>
              <a:rPr lang="en-US" altLang="zh-CN" sz="1200" dirty="0" smtClean="0"/>
              <a:t>exclusive”</a:t>
            </a:r>
            <a:r>
              <a:rPr lang="zh-CN" altLang="en-US" sz="1200" dirty="0" smtClean="0"/>
              <a:t>状态</a:t>
            </a:r>
            <a:r>
              <a:rPr lang="en-US" altLang="zh-CN" sz="1200" dirty="0" smtClean="0"/>
              <a:t>)</a:t>
            </a:r>
            <a:r>
              <a:rPr lang="zh-CN" altLang="en-US" sz="1200" dirty="0" smtClean="0"/>
              <a:t>，因此它存储新的“</a:t>
            </a:r>
            <a:r>
              <a:rPr lang="en-US" altLang="zh-CN" sz="1200" dirty="0" smtClean="0"/>
              <a:t>b”</a:t>
            </a:r>
            <a:r>
              <a:rPr lang="zh-CN" altLang="en-US" sz="1200" dirty="0" smtClean="0"/>
              <a:t>值在它的缓存行中。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 smtClean="0"/>
              <a:t>CPU 0 </a:t>
            </a:r>
            <a:r>
              <a:rPr lang="zh-CN" altLang="en-US" sz="1200" dirty="0" smtClean="0"/>
              <a:t>接收到“读”消息，并且发送缓存行中的最新的“</a:t>
            </a:r>
            <a:r>
              <a:rPr lang="en-US" altLang="zh-CN" sz="1200" dirty="0" smtClean="0"/>
              <a:t>b”</a:t>
            </a:r>
            <a:r>
              <a:rPr lang="zh-CN" altLang="en-US" sz="1200" dirty="0" smtClean="0"/>
              <a:t>的值到</a:t>
            </a:r>
            <a:r>
              <a:rPr lang="en-US" altLang="zh-CN" sz="1200" dirty="0" smtClean="0"/>
              <a:t>CPU1</a:t>
            </a:r>
            <a:r>
              <a:rPr lang="zh-CN" altLang="en-US" sz="1200" dirty="0" smtClean="0"/>
              <a:t>，同时将缓存行设置为“</a:t>
            </a:r>
            <a:r>
              <a:rPr lang="en-US" altLang="zh-CN" sz="1200" dirty="0" smtClean="0"/>
              <a:t>shared”</a:t>
            </a:r>
            <a:r>
              <a:rPr lang="zh-CN" altLang="en-US" sz="1200" dirty="0" smtClean="0"/>
              <a:t>状态。 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 smtClean="0"/>
              <a:t>CPU 1 </a:t>
            </a:r>
            <a:r>
              <a:rPr lang="zh-CN" altLang="en-US" sz="1200" dirty="0" smtClean="0"/>
              <a:t>接收到包含“</a:t>
            </a:r>
            <a:r>
              <a:rPr lang="en-US" altLang="zh-CN" sz="1200" dirty="0" smtClean="0"/>
              <a:t>b”</a:t>
            </a:r>
            <a:r>
              <a:rPr lang="zh-CN" altLang="en-US" sz="1200" dirty="0" smtClean="0"/>
              <a:t>值的缓存行，并将其值写到它的缓存行中。 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 smtClean="0"/>
              <a:t>CPU 1 </a:t>
            </a:r>
            <a:r>
              <a:rPr lang="zh-CN" altLang="en-US" sz="1200" dirty="0" smtClean="0"/>
              <a:t>现在结束执行</a:t>
            </a:r>
            <a:r>
              <a:rPr lang="en-US" altLang="zh-CN" sz="1200" dirty="0" smtClean="0"/>
              <a:t>while (b == 0) continue</a:t>
            </a:r>
            <a:r>
              <a:rPr lang="zh-CN" altLang="en-US" sz="1200" dirty="0" smtClean="0"/>
              <a:t>，因为它发现“</a:t>
            </a:r>
            <a:r>
              <a:rPr lang="en-US" altLang="zh-CN" sz="1200" dirty="0" smtClean="0"/>
              <a:t>b”</a:t>
            </a:r>
            <a:r>
              <a:rPr lang="zh-CN" altLang="en-US" sz="1200" dirty="0" smtClean="0"/>
              <a:t>的值是</a:t>
            </a:r>
            <a:r>
              <a:rPr lang="en-US" altLang="zh-CN" sz="1200" dirty="0" smtClean="0"/>
              <a:t>1</a:t>
            </a:r>
            <a:r>
              <a:rPr lang="zh-CN" altLang="en-US" sz="1200" dirty="0" smtClean="0"/>
              <a:t>，它开始处理下一条语句。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 smtClean="0"/>
              <a:t>CPU 1 </a:t>
            </a:r>
            <a:r>
              <a:rPr lang="zh-CN" altLang="en-US" sz="1200" dirty="0" smtClean="0"/>
              <a:t>执行</a:t>
            </a:r>
            <a:r>
              <a:rPr lang="en-US" altLang="zh-CN" sz="1200" dirty="0" smtClean="0"/>
              <a:t>assert(a == 1)</a:t>
            </a:r>
            <a:r>
              <a:rPr lang="zh-CN" altLang="en-US" sz="1200" dirty="0" smtClean="0"/>
              <a:t>，并且，由于 </a:t>
            </a:r>
            <a:r>
              <a:rPr lang="en-US" altLang="zh-CN" sz="1200" dirty="0" smtClean="0"/>
              <a:t>CPU 1 </a:t>
            </a:r>
            <a:r>
              <a:rPr lang="zh-CN" altLang="en-US" sz="1200" dirty="0" smtClean="0"/>
              <a:t>工作在旧的“</a:t>
            </a:r>
            <a:r>
              <a:rPr lang="en-US" altLang="zh-CN" sz="1200" dirty="0" smtClean="0"/>
              <a:t>a”</a:t>
            </a:r>
            <a:r>
              <a:rPr lang="zh-CN" altLang="en-US" sz="1200" dirty="0" smtClean="0"/>
              <a:t>的值，因此验证失败。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 smtClean="0"/>
              <a:t>CPU 1 </a:t>
            </a:r>
            <a:r>
              <a:rPr lang="zh-CN" altLang="en-US" sz="1200" dirty="0" smtClean="0"/>
              <a:t>接收到“读使无效”消息</a:t>
            </a:r>
            <a:r>
              <a:rPr lang="en-US" altLang="zh-CN" sz="1200" dirty="0" smtClean="0"/>
              <a:t>, </a:t>
            </a:r>
            <a:r>
              <a:rPr lang="zh-CN" altLang="en-US" sz="1200" dirty="0" smtClean="0"/>
              <a:t>并且发送包含“</a:t>
            </a:r>
            <a:r>
              <a:rPr lang="en-US" altLang="zh-CN" sz="1200" dirty="0" smtClean="0"/>
              <a:t>a”</a:t>
            </a:r>
            <a:r>
              <a:rPr lang="zh-CN" altLang="en-US" sz="1200" dirty="0" smtClean="0"/>
              <a:t>的缓存行到</a:t>
            </a:r>
            <a:r>
              <a:rPr lang="en-US" altLang="zh-CN" sz="1200" dirty="0" smtClean="0"/>
              <a:t>CPU0</a:t>
            </a:r>
            <a:r>
              <a:rPr lang="zh-CN" altLang="en-US" sz="1200" dirty="0" smtClean="0"/>
              <a:t>，同时使它的缓存行变成无效。但是已经太迟了。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200" dirty="0" smtClean="0"/>
              <a:t>CPU 0 </a:t>
            </a:r>
            <a:r>
              <a:rPr lang="zh-CN" altLang="en-US" sz="1200" dirty="0" smtClean="0"/>
              <a:t>接收到包含“</a:t>
            </a:r>
            <a:r>
              <a:rPr lang="en-US" altLang="zh-CN" sz="1200" dirty="0" smtClean="0"/>
              <a:t>a”</a:t>
            </a:r>
            <a:r>
              <a:rPr lang="zh-CN" altLang="en-US" sz="1200" dirty="0" smtClean="0"/>
              <a:t>的缓存行，将且将存储缓冲区的数据保存到缓存行中，这使得</a:t>
            </a:r>
            <a:r>
              <a:rPr lang="en-US" altLang="zh-CN" sz="1200" dirty="0" smtClean="0"/>
              <a:t>CPU1</a:t>
            </a:r>
            <a:r>
              <a:rPr lang="zh-CN" altLang="en-US" sz="1200" dirty="0" smtClean="0"/>
              <a:t>验证失败。</a:t>
            </a:r>
            <a:endParaRPr lang="zh-CN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0" tIns="0" rIns="0" bIns="0" rtlCol="0" anchor="t">
        <a:noAutofit/>
      </a:bodyPr>
      <a:lstStyle>
        <a:defPPr>
          <a:defRPr kumimoji="1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556</TotalTime>
  <Words>1689</Words>
  <Application>Microsoft Office PowerPoint</Application>
  <PresentationFormat>全屏显示(4:3)</PresentationFormat>
  <Paragraphs>220</Paragraphs>
  <Slides>18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blank</vt:lpstr>
      <vt:lpstr>Linux内存屏障</vt:lpstr>
      <vt:lpstr>目 录</vt:lpstr>
      <vt:lpstr>从硬件说起——霍金提出的难题</vt:lpstr>
      <vt:lpstr>从硬件说起——硬件制造商的努力</vt:lpstr>
      <vt:lpstr>计数的难题——代码例子</vt:lpstr>
      <vt:lpstr>计数的难题——硬件带来的困扰</vt:lpstr>
      <vt:lpstr>缓存一致性协议及内存屏障</vt:lpstr>
      <vt:lpstr>缓存一致性协议及内存屏障</vt:lpstr>
      <vt:lpstr>缓存一致性协议及内存屏障</vt:lpstr>
      <vt:lpstr>缓存一致性协议及内存屏障</vt:lpstr>
      <vt:lpstr>缓存一致性协议及内存屏障</vt:lpstr>
      <vt:lpstr>缓存一致性协议及内存屏障——正确的做法</vt:lpstr>
      <vt:lpstr>缓存一致性协议及内存屏障——锁的实现</vt:lpstr>
      <vt:lpstr>缓存一致性协议及内存屏障——锁的实现</vt:lpstr>
      <vt:lpstr>缓存一致性协议及内存屏障——锁的实现</vt:lpstr>
      <vt:lpstr>缓存一致性协议及内存屏障——锁的实现</vt:lpstr>
      <vt:lpstr>感谢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Windows 用户</dc:creator>
  <cp:lastModifiedBy>Lenovo User</cp:lastModifiedBy>
  <cp:revision>10</cp:revision>
  <dcterms:created xsi:type="dcterms:W3CDTF">2015-02-13T10:00:03Z</dcterms:created>
  <dcterms:modified xsi:type="dcterms:W3CDTF">2015-09-06T12:26:58Z</dcterms:modified>
</cp:coreProperties>
</file>