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 id="2147483662" r:id="rId2"/>
  </p:sldMasterIdLst>
  <p:notesMasterIdLst>
    <p:notesMasterId r:id="rId33"/>
  </p:notesMasterIdLst>
  <p:handoutMasterIdLst>
    <p:handoutMasterId r:id="rId34"/>
  </p:handoutMasterIdLst>
  <p:sldIdLst>
    <p:sldId id="535" r:id="rId3"/>
    <p:sldId id="541" r:id="rId4"/>
    <p:sldId id="548" r:id="rId5"/>
    <p:sldId id="544" r:id="rId6"/>
    <p:sldId id="545" r:id="rId7"/>
    <p:sldId id="543" r:id="rId8"/>
    <p:sldId id="542" r:id="rId9"/>
    <p:sldId id="546" r:id="rId10"/>
    <p:sldId id="549" r:id="rId11"/>
    <p:sldId id="553" r:id="rId12"/>
    <p:sldId id="565" r:id="rId13"/>
    <p:sldId id="566" r:id="rId14"/>
    <p:sldId id="568" r:id="rId15"/>
    <p:sldId id="552" r:id="rId16"/>
    <p:sldId id="569" r:id="rId17"/>
    <p:sldId id="555" r:id="rId18"/>
    <p:sldId id="559" r:id="rId19"/>
    <p:sldId id="571" r:id="rId20"/>
    <p:sldId id="556" r:id="rId21"/>
    <p:sldId id="570" r:id="rId22"/>
    <p:sldId id="572" r:id="rId23"/>
    <p:sldId id="573" r:id="rId24"/>
    <p:sldId id="574" r:id="rId25"/>
    <p:sldId id="575" r:id="rId26"/>
    <p:sldId id="576" r:id="rId27"/>
    <p:sldId id="577" r:id="rId28"/>
    <p:sldId id="562" r:id="rId29"/>
    <p:sldId id="579" r:id="rId30"/>
    <p:sldId id="580" r:id="rId31"/>
    <p:sldId id="540" r:id="rId32"/>
  </p:sldIdLst>
  <p:sldSz cx="12192000" cy="6858000"/>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7000"/>
    <a:srgbClr val="1782DB"/>
    <a:srgbClr val="E73440"/>
    <a:srgbClr val="1BA12B"/>
    <a:srgbClr val="706ABA"/>
    <a:srgbClr val="8B8807"/>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7239" autoAdjust="0"/>
  </p:normalViewPr>
  <p:slideViewPr>
    <p:cSldViewPr showGuides="1">
      <p:cViewPr varScale="1">
        <p:scale>
          <a:sx n="77" d="100"/>
          <a:sy n="77" d="100"/>
        </p:scale>
        <p:origin x="276" y="90"/>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51" d="100"/>
          <a:sy n="51" d="100"/>
        </p:scale>
        <p:origin x="2538"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smtClean="0"/>
              <a:t>Copyright 2015 FUJITSU LIMITED</a:t>
            </a:r>
            <a:endParaRPr lang="en-GB" altLang="ja-JP"/>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88900" y="744538"/>
            <a:ext cx="662940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2015 FUJITSU LIMITED</a:t>
            </a:r>
            <a:endParaRPr lang="en-US" altLang="ja-JP"/>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xfrm>
            <a:off x="88900" y="744538"/>
            <a:ext cx="6629400" cy="3729037"/>
          </a:xfrm>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245731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2015 FUJITSU LIMITED</a:t>
            </a:r>
            <a:endParaRPr lang="en-US" altLang="ja-JP"/>
          </a:p>
        </p:txBody>
      </p:sp>
      <p:sp>
        <p:nvSpPr>
          <p:cNvPr id="5" name="スライド番号プレースホルダー 4"/>
          <p:cNvSpPr>
            <a:spLocks noGrp="1"/>
          </p:cNvSpPr>
          <p:nvPr>
            <p:ph type="sldNum" sz="quarter" idx="11"/>
          </p:nvPr>
        </p:nvSpPr>
        <p:spPr/>
        <p:txBody>
          <a:bodyPr/>
          <a:lstStyle/>
          <a:p>
            <a:fld id="{8C9DB779-C38B-4677-B475-ABC2CACE8102}" type="slidenum">
              <a:rPr lang="en-US" altLang="ja-JP" smtClean="0"/>
              <a:pPr/>
              <a:t>3</a:t>
            </a:fld>
            <a:endParaRPr lang="en-US" altLang="ja-JP"/>
          </a:p>
        </p:txBody>
      </p:sp>
    </p:spTree>
    <p:extLst>
      <p:ext uri="{BB962C8B-B14F-4D97-AF65-F5344CB8AC3E}">
        <p14:creationId xmlns:p14="http://schemas.microsoft.com/office/powerpoint/2010/main" val="97538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solidFill>
                  <a:srgbClr val="000000"/>
                </a:solidFill>
              </a:rPr>
              <a:t>Copyright 2015 FUJITSU LIMITED</a:t>
            </a:r>
            <a:endParaRPr lang="en-US" altLang="ja-JP">
              <a:solidFill>
                <a:srgbClr val="000000"/>
              </a:solidFill>
            </a:endParaRPr>
          </a:p>
        </p:txBody>
      </p:sp>
      <p:sp>
        <p:nvSpPr>
          <p:cNvPr id="5" name="スライド番号プレースホルダー 4"/>
          <p:cNvSpPr>
            <a:spLocks noGrp="1"/>
          </p:cNvSpPr>
          <p:nvPr>
            <p:ph type="sldNum" sz="quarter" idx="11"/>
          </p:nvPr>
        </p:nvSpPr>
        <p:spPr/>
        <p:txBody>
          <a:bodyPr/>
          <a:lstStyle/>
          <a:p>
            <a:fld id="{8C9DB779-C38B-4677-B475-ABC2CACE8102}" type="slidenum">
              <a:rPr lang="en-US" altLang="ja-JP" smtClean="0">
                <a:solidFill>
                  <a:srgbClr val="000000"/>
                </a:solidFill>
              </a:rPr>
              <a:pPr/>
              <a:t>4</a:t>
            </a:fld>
            <a:endParaRPr lang="en-US" altLang="ja-JP">
              <a:solidFill>
                <a:srgbClr val="000000"/>
              </a:solidFill>
            </a:endParaRPr>
          </a:p>
        </p:txBody>
      </p:sp>
    </p:spTree>
    <p:extLst>
      <p:ext uri="{BB962C8B-B14F-4D97-AF65-F5344CB8AC3E}">
        <p14:creationId xmlns:p14="http://schemas.microsoft.com/office/powerpoint/2010/main" val="155813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2015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13</a:t>
            </a:fld>
            <a:endParaRPr lang="en-US" altLang="ja-JP"/>
          </a:p>
        </p:txBody>
      </p:sp>
    </p:spTree>
    <p:extLst>
      <p:ext uri="{BB962C8B-B14F-4D97-AF65-F5344CB8AC3E}">
        <p14:creationId xmlns:p14="http://schemas.microsoft.com/office/powerpoint/2010/main" val="1615681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2015 FUJITSU LIMITED</a:t>
            </a:r>
            <a:endParaRPr lang="en-US" altLang="ja-JP"/>
          </a:p>
        </p:txBody>
      </p:sp>
      <p:sp>
        <p:nvSpPr>
          <p:cNvPr id="7" name="Rectangle 7"/>
          <p:cNvSpPr>
            <a:spLocks noGrp="1" noChangeArrowheads="1"/>
          </p:cNvSpPr>
          <p:nvPr>
            <p:ph type="sldNum" sz="quarter" idx="5"/>
          </p:nvPr>
        </p:nvSpPr>
        <p:spPr>
          <a:ln/>
        </p:spPr>
        <p:txBody>
          <a:bodyPr/>
          <a:lstStyle/>
          <a:p>
            <a:fld id="{132EF3A0-D9C5-4102-ACB3-97372BCD50BA}" type="slidenum">
              <a:rPr lang="en-US" altLang="ja-JP"/>
              <a:pPr/>
              <a:t>15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54775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2015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22</a:t>
            </a:fld>
            <a:endParaRPr lang="en-US" altLang="ja-JP"/>
          </a:p>
        </p:txBody>
      </p:sp>
    </p:spTree>
    <p:extLst>
      <p:ext uri="{BB962C8B-B14F-4D97-AF65-F5344CB8AC3E}">
        <p14:creationId xmlns:p14="http://schemas.microsoft.com/office/powerpoint/2010/main" val="243732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2015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28</a:t>
            </a:fld>
            <a:endParaRPr lang="en-US" altLang="ja-JP"/>
          </a:p>
        </p:txBody>
      </p:sp>
    </p:spTree>
    <p:extLst>
      <p:ext uri="{BB962C8B-B14F-4D97-AF65-F5344CB8AC3E}">
        <p14:creationId xmlns:p14="http://schemas.microsoft.com/office/powerpoint/2010/main" val="422545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8900" y="744538"/>
            <a:ext cx="6629400" cy="3729037"/>
          </a:xfrm>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2015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29</a:t>
            </a:fld>
            <a:endParaRPr lang="en-US" altLang="ja-JP"/>
          </a:p>
        </p:txBody>
      </p:sp>
    </p:spTree>
    <p:extLst>
      <p:ext uri="{BB962C8B-B14F-4D97-AF65-F5344CB8AC3E}">
        <p14:creationId xmlns:p14="http://schemas.microsoft.com/office/powerpoint/2010/main" val="2585884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12192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t>Copyright 2015 FUJITSU LIMITED</a:t>
            </a:r>
            <a:endParaRPr lang="de-DE" altLang="ja-JP"/>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Tree>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フッター プレースホルダー 3"/>
          <p:cNvSpPr>
            <a:spLocks noGrp="1"/>
          </p:cNvSpPr>
          <p:nvPr>
            <p:ph type="ftr" sz="quarter" idx="10"/>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5" name="スライド番号プレースホルダー 4"/>
          <p:cNvSpPr>
            <a:spLocks noGrp="1"/>
          </p:cNvSpPr>
          <p:nvPr>
            <p:ph type="sldNum" sz="quarter" idx="11"/>
          </p:nvPr>
        </p:nvSpPr>
        <p:spPr/>
        <p:txBody>
          <a:bodyPr/>
          <a:lstStyle>
            <a:lvl1pPr>
              <a:defRPr/>
            </a:lvl1pPr>
          </a:lstStyle>
          <a:p>
            <a:fld id="{C1C4E512-0C63-49C4-B8A6-86EFFB7A3CB6}" type="slidenum">
              <a:rPr lang="de-DE" altLang="ja-JP">
                <a:solidFill>
                  <a:srgbClr val="000000"/>
                </a:solidFill>
              </a:rPr>
              <a:pPr/>
              <a:t>‹#›</a:t>
            </a:fld>
            <a:endParaRPr lang="de-DE" altLang="ja-JP">
              <a:solidFill>
                <a:srgbClr val="000000"/>
              </a:solidFill>
            </a:endParaRPr>
          </a:p>
        </p:txBody>
      </p:sp>
    </p:spTree>
    <p:extLst>
      <p:ext uri="{BB962C8B-B14F-4D97-AF65-F5344CB8AC3E}">
        <p14:creationId xmlns:p14="http://schemas.microsoft.com/office/powerpoint/2010/main" val="1358161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11151" y="1441009"/>
            <a:ext cx="5662083" cy="4989560"/>
          </a:xfrm>
        </p:spPr>
        <p:txBody>
          <a:bodyPr/>
          <a:lstStyle>
            <a:lvl1pPr>
              <a:defRPr sz="2933"/>
            </a:lvl1pPr>
            <a:lvl2pPr>
              <a:defRPr sz="2400"/>
            </a:lvl2pPr>
            <a:lvl3pPr>
              <a:defRPr sz="2133"/>
            </a:lvl3pPr>
            <a:lvl4pPr>
              <a:defRPr sz="1867"/>
            </a:lvl4pPr>
            <a:lvl5pPr>
              <a:defRPr sz="2400"/>
            </a:lvl5pPr>
            <a:lvl6pPr>
              <a:defRPr sz="2400"/>
            </a:lvl6pPr>
            <a:lvl7pPr>
              <a:defRPr sz="2400"/>
            </a:lvl7pPr>
            <a:lvl8pPr>
              <a:defRPr sz="2400"/>
            </a:lvl8pPr>
            <a:lvl9pPr>
              <a:defRPr sz="24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6176443" y="1441009"/>
            <a:ext cx="5662084" cy="4989560"/>
          </a:xfrm>
        </p:spPr>
        <p:txBody>
          <a:bodyPr/>
          <a:lstStyle>
            <a:lvl1pPr>
              <a:defRPr sz="2933"/>
            </a:lvl1pPr>
            <a:lvl2pPr>
              <a:defRPr sz="2400"/>
            </a:lvl2pPr>
            <a:lvl3pPr>
              <a:defRPr sz="2133"/>
            </a:lvl3pPr>
            <a:lvl4pPr>
              <a:defRPr sz="1867"/>
            </a:lvl4pPr>
            <a:lvl5pPr>
              <a:defRPr sz="2400"/>
            </a:lvl5pPr>
            <a:lvl6pPr>
              <a:defRPr sz="2400"/>
            </a:lvl6pPr>
            <a:lvl7pPr>
              <a:defRPr sz="2400"/>
            </a:lvl7pPr>
            <a:lvl8pPr>
              <a:defRPr sz="2400"/>
            </a:lvl8pPr>
            <a:lvl9pPr>
              <a:defRPr sz="24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フッター プレースホルダー 4"/>
          <p:cNvSpPr>
            <a:spLocks noGrp="1"/>
          </p:cNvSpPr>
          <p:nvPr>
            <p:ph type="ftr" sz="quarter" idx="10"/>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6" name="スライド番号プレースホルダー 5"/>
          <p:cNvSpPr>
            <a:spLocks noGrp="1"/>
          </p:cNvSpPr>
          <p:nvPr>
            <p:ph type="sldNum" sz="quarter" idx="11"/>
          </p:nvPr>
        </p:nvSpPr>
        <p:spPr/>
        <p:txBody>
          <a:bodyPr/>
          <a:lstStyle>
            <a:lvl1pPr>
              <a:defRPr/>
            </a:lvl1pPr>
          </a:lstStyle>
          <a:p>
            <a:fld id="{34A46DBC-526E-4019-B245-D43DF9034DC2}" type="slidenum">
              <a:rPr lang="de-DE" altLang="ja-JP">
                <a:solidFill>
                  <a:srgbClr val="000000"/>
                </a:solidFill>
              </a:rPr>
              <a:pPr/>
              <a:t>‹#›</a:t>
            </a:fld>
            <a:endParaRPr lang="de-DE" altLang="ja-JP">
              <a:solidFill>
                <a:srgbClr val="000000"/>
              </a:solidFill>
            </a:endParaRPr>
          </a:p>
        </p:txBody>
      </p:sp>
    </p:spTree>
    <p:extLst>
      <p:ext uri="{BB962C8B-B14F-4D97-AF65-F5344CB8AC3E}">
        <p14:creationId xmlns:p14="http://schemas.microsoft.com/office/powerpoint/2010/main" val="34436594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フッター プレースホルダー 2"/>
          <p:cNvSpPr>
            <a:spLocks noGrp="1"/>
          </p:cNvSpPr>
          <p:nvPr>
            <p:ph type="ftr" sz="quarter" idx="10"/>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4" name="スライド番号プレースホルダー 3"/>
          <p:cNvSpPr>
            <a:spLocks noGrp="1"/>
          </p:cNvSpPr>
          <p:nvPr>
            <p:ph type="sldNum" sz="quarter" idx="11"/>
          </p:nvPr>
        </p:nvSpPr>
        <p:spPr/>
        <p:txBody>
          <a:bodyPr/>
          <a:lstStyle>
            <a:lvl1pPr>
              <a:defRPr/>
            </a:lvl1pPr>
          </a:lstStyle>
          <a:p>
            <a:fld id="{72E657AC-4808-49C2-85C9-9B8A09B04136}" type="slidenum">
              <a:rPr lang="de-DE" altLang="ja-JP">
                <a:solidFill>
                  <a:srgbClr val="000000"/>
                </a:solidFill>
              </a:rPr>
              <a:pPr/>
              <a:t>‹#›</a:t>
            </a:fld>
            <a:endParaRPr lang="de-DE" altLang="ja-JP">
              <a:solidFill>
                <a:srgbClr val="000000"/>
              </a:solidFill>
            </a:endParaRPr>
          </a:p>
        </p:txBody>
      </p:sp>
    </p:spTree>
    <p:extLst>
      <p:ext uri="{BB962C8B-B14F-4D97-AF65-F5344CB8AC3E}">
        <p14:creationId xmlns:p14="http://schemas.microsoft.com/office/powerpoint/2010/main" val="33925003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3" name="スライド番号プレースホルダー 2"/>
          <p:cNvSpPr>
            <a:spLocks noGrp="1"/>
          </p:cNvSpPr>
          <p:nvPr>
            <p:ph type="sldNum" sz="quarter" idx="11"/>
          </p:nvPr>
        </p:nvSpPr>
        <p:spPr/>
        <p:txBody>
          <a:bodyPr/>
          <a:lstStyle>
            <a:lvl1pPr>
              <a:defRPr/>
            </a:lvl1pPr>
          </a:lstStyle>
          <a:p>
            <a:fld id="{89208CCA-4E5E-4821-A19F-D7D094397A23}" type="slidenum">
              <a:rPr lang="de-DE" altLang="ja-JP">
                <a:solidFill>
                  <a:srgbClr val="000000"/>
                </a:solidFill>
              </a:rPr>
              <a:pPr/>
              <a:t>‹#›</a:t>
            </a:fld>
            <a:endParaRPr lang="de-DE" altLang="ja-JP">
              <a:solidFill>
                <a:srgbClr val="000000"/>
              </a:solidFill>
            </a:endParaRPr>
          </a:p>
        </p:txBody>
      </p:sp>
    </p:spTree>
    <p:extLst>
      <p:ext uri="{BB962C8B-B14F-4D97-AF65-F5344CB8AC3E}">
        <p14:creationId xmlns:p14="http://schemas.microsoft.com/office/powerpoint/2010/main" val="26242511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sp>
        <p:nvSpPr>
          <p:cNvPr id="36" name="Rectangle 5"/>
          <p:cNvSpPr>
            <a:spLocks noGrp="1" noChangeArrowheads="1"/>
          </p:cNvSpPr>
          <p:nvPr>
            <p:ph type="ftr" sz="quarter" idx="3"/>
          </p:nvPr>
        </p:nvSpPr>
        <p:spPr bwMode="gray">
          <a:xfrm>
            <a:off x="6576484" y="6580807"/>
            <a:ext cx="5281083" cy="26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933">
                <a:solidFill>
                  <a:schemeClr val="bg1"/>
                </a:solidFill>
              </a:defRPr>
            </a:lvl1pPr>
          </a:lstStyle>
          <a:p>
            <a:r>
              <a:rPr lang="de-DE" altLang="ja-JP" smtClean="0">
                <a:solidFill>
                  <a:srgbClr val="FFFFFF"/>
                </a:solidFill>
              </a:rPr>
              <a:t>Copyright 2015 FUJITSU LIMITED</a:t>
            </a:r>
            <a:endParaRPr lang="de-DE" altLang="ja-JP" dirty="0">
              <a:solidFill>
                <a:srgbClr val="FFFFFF"/>
              </a:solidFill>
            </a:endParaRPr>
          </a:p>
        </p:txBody>
      </p:sp>
      <p:sp>
        <p:nvSpPr>
          <p:cNvPr id="37" name="Rectangle 6"/>
          <p:cNvSpPr>
            <a:spLocks noGrp="1" noChangeArrowheads="1"/>
          </p:cNvSpPr>
          <p:nvPr>
            <p:ph type="sldNum" sz="quarter" idx="4"/>
          </p:nvPr>
        </p:nvSpPr>
        <p:spPr bwMode="gray">
          <a:xfrm>
            <a:off x="5734051" y="6582920"/>
            <a:ext cx="719667"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1067">
                <a:solidFill>
                  <a:schemeClr val="bg1"/>
                </a:solidFill>
              </a:defRPr>
            </a:lvl1pPr>
          </a:lstStyle>
          <a:p>
            <a:fld id="{2145D5DA-CF11-4C66-BB26-5DC06B07024B}" type="slidenum">
              <a:rPr lang="de-DE" altLang="ja-JP" smtClean="0">
                <a:solidFill>
                  <a:srgbClr val="FFFFFF"/>
                </a:solidFill>
              </a:rPr>
              <a:pPr/>
              <a:t>‹#›</a:t>
            </a:fld>
            <a:endParaRPr lang="de-DE" altLang="ja-JP">
              <a:solidFill>
                <a:srgbClr val="FFFFFF"/>
              </a:solidFill>
            </a:endParaRPr>
          </a:p>
        </p:txBody>
      </p:sp>
      <p:grpSp>
        <p:nvGrpSpPr>
          <p:cNvPr id="39" name="Group 106" descr="Message Lockup"/>
          <p:cNvGrpSpPr>
            <a:grpSpLocks/>
          </p:cNvGrpSpPr>
          <p:nvPr userDrawn="1"/>
        </p:nvGrpSpPr>
        <p:grpSpPr bwMode="auto">
          <a:xfrm>
            <a:off x="2" y="3"/>
            <a:ext cx="12198351" cy="6860116"/>
            <a:chOff x="0" y="0"/>
            <a:chExt cx="5763" cy="3242"/>
          </a:xfrm>
        </p:grpSpPr>
        <p:sp>
          <p:nvSpPr>
            <p:cNvPr id="40" name="Rectangle 3"/>
            <p:cNvSpPr>
              <a:spLocks noChangeArrowheads="1"/>
            </p:cNvSpPr>
            <p:nvPr/>
          </p:nvSpPr>
          <p:spPr bwMode="gray">
            <a:xfrm>
              <a:off x="0" y="1"/>
              <a:ext cx="5760" cy="3241"/>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2133">
                <a:latin typeface="Arial" charset="0"/>
              </a:endParaRPr>
            </a:p>
          </p:txBody>
        </p:sp>
        <p:grpSp>
          <p:nvGrpSpPr>
            <p:cNvPr id="41" name="Group 74"/>
            <p:cNvGrpSpPr>
              <a:grpSpLocks noChangeAspect="1"/>
            </p:cNvGrpSpPr>
            <p:nvPr/>
          </p:nvGrpSpPr>
          <p:grpSpPr bwMode="auto">
            <a:xfrm>
              <a:off x="0" y="0"/>
              <a:ext cx="5763" cy="3242"/>
              <a:chOff x="0" y="0"/>
              <a:chExt cx="5763" cy="3242"/>
            </a:xfrm>
          </p:grpSpPr>
          <p:sp>
            <p:nvSpPr>
              <p:cNvPr id="42" name="AutoShape 73"/>
              <p:cNvSpPr>
                <a:spLocks noChangeAspect="1" noChangeArrowheads="1" noTextEdit="1"/>
              </p:cNvSpPr>
              <p:nvPr/>
            </p:nvSpPr>
            <p:spPr bwMode="gray">
              <a:xfrm>
                <a:off x="0" y="0"/>
                <a:ext cx="5763" cy="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2133">
                  <a:latin typeface="Arial" charset="0"/>
                </a:endParaRPr>
              </a:p>
            </p:txBody>
          </p:sp>
          <p:sp>
            <p:nvSpPr>
              <p:cNvPr id="43" name="Freeform 75"/>
              <p:cNvSpPr>
                <a:spLocks/>
              </p:cNvSpPr>
              <p:nvPr/>
            </p:nvSpPr>
            <p:spPr bwMode="gray">
              <a:xfrm>
                <a:off x="1633" y="1949"/>
                <a:ext cx="73" cy="120"/>
              </a:xfrm>
              <a:custGeom>
                <a:avLst/>
                <a:gdLst>
                  <a:gd name="T0" fmla="*/ 0 w 363"/>
                  <a:gd name="T1" fmla="*/ 573 h 597"/>
                  <a:gd name="T2" fmla="*/ 0 w 363"/>
                  <a:gd name="T3" fmla="*/ 504 h 597"/>
                  <a:gd name="T4" fmla="*/ 139 w 363"/>
                  <a:gd name="T5" fmla="*/ 536 h 597"/>
                  <a:gd name="T6" fmla="*/ 278 w 363"/>
                  <a:gd name="T7" fmla="*/ 445 h 597"/>
                  <a:gd name="T8" fmla="*/ 255 w 363"/>
                  <a:gd name="T9" fmla="*/ 387 h 597"/>
                  <a:gd name="T10" fmla="*/ 213 w 363"/>
                  <a:gd name="T11" fmla="*/ 354 h 597"/>
                  <a:gd name="T12" fmla="*/ 159 w 363"/>
                  <a:gd name="T13" fmla="*/ 328 h 597"/>
                  <a:gd name="T14" fmla="*/ 49 w 363"/>
                  <a:gd name="T15" fmla="*/ 253 h 597"/>
                  <a:gd name="T16" fmla="*/ 10 w 363"/>
                  <a:gd name="T17" fmla="*/ 150 h 597"/>
                  <a:gd name="T18" fmla="*/ 71 w 363"/>
                  <a:gd name="T19" fmla="*/ 33 h 597"/>
                  <a:gd name="T20" fmla="*/ 201 w 363"/>
                  <a:gd name="T21" fmla="*/ 0 h 597"/>
                  <a:gd name="T22" fmla="*/ 322 w 363"/>
                  <a:gd name="T23" fmla="*/ 20 h 597"/>
                  <a:gd name="T24" fmla="*/ 322 w 363"/>
                  <a:gd name="T25" fmla="*/ 83 h 597"/>
                  <a:gd name="T26" fmla="*/ 206 w 363"/>
                  <a:gd name="T27" fmla="*/ 59 h 597"/>
                  <a:gd name="T28" fmla="*/ 127 w 363"/>
                  <a:gd name="T29" fmla="*/ 78 h 597"/>
                  <a:gd name="T30" fmla="*/ 95 w 363"/>
                  <a:gd name="T31" fmla="*/ 140 h 597"/>
                  <a:gd name="T32" fmla="*/ 117 w 363"/>
                  <a:gd name="T33" fmla="*/ 199 h 597"/>
                  <a:gd name="T34" fmla="*/ 214 w 363"/>
                  <a:gd name="T35" fmla="*/ 260 h 597"/>
                  <a:gd name="T36" fmla="*/ 293 w 363"/>
                  <a:gd name="T37" fmla="*/ 305 h 597"/>
                  <a:gd name="T38" fmla="*/ 348 w 363"/>
                  <a:gd name="T39" fmla="*/ 365 h 597"/>
                  <a:gd name="T40" fmla="*/ 363 w 363"/>
                  <a:gd name="T41" fmla="*/ 436 h 597"/>
                  <a:gd name="T42" fmla="*/ 145 w 363"/>
                  <a:gd name="T43" fmla="*/ 597 h 597"/>
                  <a:gd name="T44" fmla="*/ 0 w 363"/>
                  <a:gd name="T45" fmla="*/ 57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597">
                    <a:moveTo>
                      <a:pt x="0" y="573"/>
                    </a:moveTo>
                    <a:cubicBezTo>
                      <a:pt x="0" y="504"/>
                      <a:pt x="0" y="504"/>
                      <a:pt x="0" y="504"/>
                    </a:cubicBezTo>
                    <a:cubicBezTo>
                      <a:pt x="38" y="526"/>
                      <a:pt x="84" y="536"/>
                      <a:pt x="139" y="536"/>
                    </a:cubicBezTo>
                    <a:cubicBezTo>
                      <a:pt x="232" y="536"/>
                      <a:pt x="278" y="506"/>
                      <a:pt x="278" y="445"/>
                    </a:cubicBezTo>
                    <a:cubicBezTo>
                      <a:pt x="278" y="422"/>
                      <a:pt x="270" y="402"/>
                      <a:pt x="255" y="387"/>
                    </a:cubicBezTo>
                    <a:cubicBezTo>
                      <a:pt x="242" y="374"/>
                      <a:pt x="228" y="363"/>
                      <a:pt x="213" y="354"/>
                    </a:cubicBezTo>
                    <a:cubicBezTo>
                      <a:pt x="199" y="347"/>
                      <a:pt x="181" y="338"/>
                      <a:pt x="159" y="328"/>
                    </a:cubicBezTo>
                    <a:cubicBezTo>
                      <a:pt x="107" y="302"/>
                      <a:pt x="70" y="277"/>
                      <a:pt x="49" y="253"/>
                    </a:cubicBezTo>
                    <a:cubicBezTo>
                      <a:pt x="23" y="224"/>
                      <a:pt x="10" y="190"/>
                      <a:pt x="10" y="150"/>
                    </a:cubicBezTo>
                    <a:cubicBezTo>
                      <a:pt x="10" y="97"/>
                      <a:pt x="30" y="58"/>
                      <a:pt x="71" y="33"/>
                    </a:cubicBezTo>
                    <a:cubicBezTo>
                      <a:pt x="105" y="11"/>
                      <a:pt x="148" y="0"/>
                      <a:pt x="201" y="0"/>
                    </a:cubicBezTo>
                    <a:cubicBezTo>
                      <a:pt x="238" y="0"/>
                      <a:pt x="279" y="7"/>
                      <a:pt x="322" y="20"/>
                    </a:cubicBezTo>
                    <a:cubicBezTo>
                      <a:pt x="322" y="83"/>
                      <a:pt x="322" y="83"/>
                      <a:pt x="322" y="83"/>
                    </a:cubicBezTo>
                    <a:cubicBezTo>
                      <a:pt x="286" y="67"/>
                      <a:pt x="247" y="59"/>
                      <a:pt x="206" y="59"/>
                    </a:cubicBezTo>
                    <a:cubicBezTo>
                      <a:pt x="174" y="59"/>
                      <a:pt x="148" y="65"/>
                      <a:pt x="127" y="78"/>
                    </a:cubicBezTo>
                    <a:cubicBezTo>
                      <a:pt x="105" y="90"/>
                      <a:pt x="95" y="111"/>
                      <a:pt x="95" y="140"/>
                    </a:cubicBezTo>
                    <a:cubicBezTo>
                      <a:pt x="95" y="164"/>
                      <a:pt x="102" y="184"/>
                      <a:pt x="117" y="199"/>
                    </a:cubicBezTo>
                    <a:cubicBezTo>
                      <a:pt x="132" y="214"/>
                      <a:pt x="164" y="234"/>
                      <a:pt x="214" y="260"/>
                    </a:cubicBezTo>
                    <a:cubicBezTo>
                      <a:pt x="254" y="280"/>
                      <a:pt x="280" y="294"/>
                      <a:pt x="293" y="305"/>
                    </a:cubicBezTo>
                    <a:cubicBezTo>
                      <a:pt x="319" y="323"/>
                      <a:pt x="337" y="343"/>
                      <a:pt x="348" y="365"/>
                    </a:cubicBezTo>
                    <a:cubicBezTo>
                      <a:pt x="358" y="384"/>
                      <a:pt x="363" y="408"/>
                      <a:pt x="363" y="436"/>
                    </a:cubicBezTo>
                    <a:cubicBezTo>
                      <a:pt x="363" y="543"/>
                      <a:pt x="290" y="597"/>
                      <a:pt x="145" y="597"/>
                    </a:cubicBezTo>
                    <a:cubicBezTo>
                      <a:pt x="86" y="597"/>
                      <a:pt x="38" y="589"/>
                      <a:pt x="0" y="5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4" name="Freeform 76"/>
              <p:cNvSpPr>
                <a:spLocks/>
              </p:cNvSpPr>
              <p:nvPr/>
            </p:nvSpPr>
            <p:spPr bwMode="gray">
              <a:xfrm>
                <a:off x="1733"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29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29"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5" name="Freeform 77"/>
              <p:cNvSpPr>
                <a:spLocks noEditPoints="1"/>
              </p:cNvSpPr>
              <p:nvPr/>
            </p:nvSpPr>
            <p:spPr bwMode="gray">
              <a:xfrm>
                <a:off x="1845" y="1949"/>
                <a:ext cx="88" cy="120"/>
              </a:xfrm>
              <a:custGeom>
                <a:avLst/>
                <a:gdLst>
                  <a:gd name="T0" fmla="*/ 342 w 439"/>
                  <a:gd name="T1" fmla="*/ 224 h 597"/>
                  <a:gd name="T2" fmla="*/ 342 w 439"/>
                  <a:gd name="T3" fmla="*/ 194 h 597"/>
                  <a:gd name="T4" fmla="*/ 324 w 439"/>
                  <a:gd name="T5" fmla="*/ 108 h 597"/>
                  <a:gd name="T6" fmla="*/ 212 w 439"/>
                  <a:gd name="T7" fmla="*/ 61 h 597"/>
                  <a:gd name="T8" fmla="*/ 55 w 439"/>
                  <a:gd name="T9" fmla="*/ 93 h 597"/>
                  <a:gd name="T10" fmla="*/ 55 w 439"/>
                  <a:gd name="T11" fmla="*/ 25 h 597"/>
                  <a:gd name="T12" fmla="*/ 222 w 439"/>
                  <a:gd name="T13" fmla="*/ 0 h 597"/>
                  <a:gd name="T14" fmla="*/ 404 w 439"/>
                  <a:gd name="T15" fmla="*/ 60 h 597"/>
                  <a:gd name="T16" fmla="*/ 437 w 439"/>
                  <a:gd name="T17" fmla="*/ 157 h 597"/>
                  <a:gd name="T18" fmla="*/ 439 w 439"/>
                  <a:gd name="T19" fmla="*/ 227 h 597"/>
                  <a:gd name="T20" fmla="*/ 439 w 439"/>
                  <a:gd name="T21" fmla="*/ 570 h 597"/>
                  <a:gd name="T22" fmla="*/ 229 w 439"/>
                  <a:gd name="T23" fmla="*/ 597 h 597"/>
                  <a:gd name="T24" fmla="*/ 64 w 439"/>
                  <a:gd name="T25" fmla="*/ 564 h 597"/>
                  <a:gd name="T26" fmla="*/ 0 w 439"/>
                  <a:gd name="T27" fmla="*/ 438 h 597"/>
                  <a:gd name="T28" fmla="*/ 75 w 439"/>
                  <a:gd name="T29" fmla="*/ 285 h 597"/>
                  <a:gd name="T30" fmla="*/ 263 w 439"/>
                  <a:gd name="T31" fmla="*/ 233 h 597"/>
                  <a:gd name="T32" fmla="*/ 342 w 439"/>
                  <a:gd name="T33" fmla="*/ 224 h 597"/>
                  <a:gd name="T34" fmla="*/ 342 w 439"/>
                  <a:gd name="T35" fmla="*/ 279 h 597"/>
                  <a:gd name="T36" fmla="*/ 208 w 439"/>
                  <a:gd name="T37" fmla="*/ 300 h 597"/>
                  <a:gd name="T38" fmla="*/ 99 w 439"/>
                  <a:gd name="T39" fmla="*/ 428 h 597"/>
                  <a:gd name="T40" fmla="*/ 131 w 439"/>
                  <a:gd name="T41" fmla="*/ 509 h 597"/>
                  <a:gd name="T42" fmla="*/ 244 w 439"/>
                  <a:gd name="T43" fmla="*/ 539 h 597"/>
                  <a:gd name="T44" fmla="*/ 342 w 439"/>
                  <a:gd name="T45" fmla="*/ 525 h 597"/>
                  <a:gd name="T46" fmla="*/ 342 w 439"/>
                  <a:gd name="T47" fmla="*/ 27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9" h="597">
                    <a:moveTo>
                      <a:pt x="342" y="224"/>
                    </a:moveTo>
                    <a:cubicBezTo>
                      <a:pt x="342" y="194"/>
                      <a:pt x="342" y="194"/>
                      <a:pt x="342" y="194"/>
                    </a:cubicBezTo>
                    <a:cubicBezTo>
                      <a:pt x="342" y="157"/>
                      <a:pt x="336" y="129"/>
                      <a:pt x="324" y="108"/>
                    </a:cubicBezTo>
                    <a:cubicBezTo>
                      <a:pt x="306" y="77"/>
                      <a:pt x="269" y="61"/>
                      <a:pt x="212" y="61"/>
                    </a:cubicBezTo>
                    <a:cubicBezTo>
                      <a:pt x="160" y="61"/>
                      <a:pt x="108" y="71"/>
                      <a:pt x="55" y="93"/>
                    </a:cubicBezTo>
                    <a:cubicBezTo>
                      <a:pt x="55" y="25"/>
                      <a:pt x="55" y="25"/>
                      <a:pt x="55" y="25"/>
                    </a:cubicBezTo>
                    <a:cubicBezTo>
                      <a:pt x="108" y="9"/>
                      <a:pt x="164" y="0"/>
                      <a:pt x="222" y="0"/>
                    </a:cubicBezTo>
                    <a:cubicBezTo>
                      <a:pt x="310" y="0"/>
                      <a:pt x="371" y="20"/>
                      <a:pt x="404" y="60"/>
                    </a:cubicBezTo>
                    <a:cubicBezTo>
                      <a:pt x="422" y="82"/>
                      <a:pt x="432" y="114"/>
                      <a:pt x="437" y="157"/>
                    </a:cubicBezTo>
                    <a:cubicBezTo>
                      <a:pt x="438" y="173"/>
                      <a:pt x="439" y="196"/>
                      <a:pt x="439" y="227"/>
                    </a:cubicBezTo>
                    <a:cubicBezTo>
                      <a:pt x="439" y="570"/>
                      <a:pt x="439" y="570"/>
                      <a:pt x="439" y="570"/>
                    </a:cubicBezTo>
                    <a:cubicBezTo>
                      <a:pt x="373" y="588"/>
                      <a:pt x="303" y="597"/>
                      <a:pt x="229" y="597"/>
                    </a:cubicBezTo>
                    <a:cubicBezTo>
                      <a:pt x="158" y="597"/>
                      <a:pt x="103" y="586"/>
                      <a:pt x="64" y="564"/>
                    </a:cubicBezTo>
                    <a:cubicBezTo>
                      <a:pt x="22" y="540"/>
                      <a:pt x="0" y="498"/>
                      <a:pt x="0" y="438"/>
                    </a:cubicBezTo>
                    <a:cubicBezTo>
                      <a:pt x="0" y="369"/>
                      <a:pt x="25" y="318"/>
                      <a:pt x="75" y="285"/>
                    </a:cubicBezTo>
                    <a:cubicBezTo>
                      <a:pt x="112" y="261"/>
                      <a:pt x="175" y="243"/>
                      <a:pt x="263" y="233"/>
                    </a:cubicBezTo>
                    <a:cubicBezTo>
                      <a:pt x="279" y="231"/>
                      <a:pt x="306" y="228"/>
                      <a:pt x="342" y="224"/>
                    </a:cubicBezTo>
                    <a:moveTo>
                      <a:pt x="342" y="279"/>
                    </a:moveTo>
                    <a:cubicBezTo>
                      <a:pt x="283" y="285"/>
                      <a:pt x="239" y="292"/>
                      <a:pt x="208" y="300"/>
                    </a:cubicBezTo>
                    <a:cubicBezTo>
                      <a:pt x="135" y="318"/>
                      <a:pt x="99" y="361"/>
                      <a:pt x="99" y="428"/>
                    </a:cubicBezTo>
                    <a:cubicBezTo>
                      <a:pt x="99" y="465"/>
                      <a:pt x="109" y="492"/>
                      <a:pt x="131" y="509"/>
                    </a:cubicBezTo>
                    <a:cubicBezTo>
                      <a:pt x="155" y="529"/>
                      <a:pt x="192" y="539"/>
                      <a:pt x="244" y="539"/>
                    </a:cubicBezTo>
                    <a:cubicBezTo>
                      <a:pt x="279" y="539"/>
                      <a:pt x="312" y="534"/>
                      <a:pt x="342" y="525"/>
                    </a:cubicBezTo>
                    <a:lnTo>
                      <a:pt x="342" y="2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6" name="Freeform 78"/>
              <p:cNvSpPr>
                <a:spLocks noEditPoints="1"/>
              </p:cNvSpPr>
              <p:nvPr/>
            </p:nvSpPr>
            <p:spPr bwMode="gray">
              <a:xfrm>
                <a:off x="1968" y="1949"/>
                <a:ext cx="88" cy="171"/>
              </a:xfrm>
              <a:custGeom>
                <a:avLst/>
                <a:gdLst>
                  <a:gd name="T0" fmla="*/ 96 w 444"/>
                  <a:gd name="T1" fmla="*/ 557 h 852"/>
                  <a:gd name="T2" fmla="*/ 96 w 444"/>
                  <a:gd name="T3" fmla="*/ 852 h 852"/>
                  <a:gd name="T4" fmla="*/ 0 w 444"/>
                  <a:gd name="T5" fmla="*/ 852 h 852"/>
                  <a:gd name="T6" fmla="*/ 0 w 444"/>
                  <a:gd name="T7" fmla="*/ 23 h 852"/>
                  <a:gd name="T8" fmla="*/ 195 w 444"/>
                  <a:gd name="T9" fmla="*/ 0 h 852"/>
                  <a:gd name="T10" fmla="*/ 396 w 444"/>
                  <a:gd name="T11" fmla="*/ 89 h 852"/>
                  <a:gd name="T12" fmla="*/ 444 w 444"/>
                  <a:gd name="T13" fmla="*/ 298 h 852"/>
                  <a:gd name="T14" fmla="*/ 383 w 444"/>
                  <a:gd name="T15" fmla="*/ 519 h 852"/>
                  <a:gd name="T16" fmla="*/ 214 w 444"/>
                  <a:gd name="T17" fmla="*/ 597 h 852"/>
                  <a:gd name="T18" fmla="*/ 134 w 444"/>
                  <a:gd name="T19" fmla="*/ 582 h 852"/>
                  <a:gd name="T20" fmla="*/ 96 w 444"/>
                  <a:gd name="T21" fmla="*/ 557 h 852"/>
                  <a:gd name="T22" fmla="*/ 96 w 444"/>
                  <a:gd name="T23" fmla="*/ 490 h 852"/>
                  <a:gd name="T24" fmla="*/ 204 w 444"/>
                  <a:gd name="T25" fmla="*/ 539 h 852"/>
                  <a:gd name="T26" fmla="*/ 313 w 444"/>
                  <a:gd name="T27" fmla="*/ 464 h 852"/>
                  <a:gd name="T28" fmla="*/ 345 w 444"/>
                  <a:gd name="T29" fmla="*/ 296 h 852"/>
                  <a:gd name="T30" fmla="*/ 302 w 444"/>
                  <a:gd name="T31" fmla="*/ 110 h 852"/>
                  <a:gd name="T32" fmla="*/ 180 w 444"/>
                  <a:gd name="T33" fmla="*/ 59 h 852"/>
                  <a:gd name="T34" fmla="*/ 96 w 444"/>
                  <a:gd name="T35" fmla="*/ 66 h 852"/>
                  <a:gd name="T36" fmla="*/ 96 w 444"/>
                  <a:gd name="T37" fmla="*/ 49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852">
                    <a:moveTo>
                      <a:pt x="96" y="557"/>
                    </a:moveTo>
                    <a:cubicBezTo>
                      <a:pt x="96" y="852"/>
                      <a:pt x="96" y="852"/>
                      <a:pt x="96" y="852"/>
                    </a:cubicBezTo>
                    <a:cubicBezTo>
                      <a:pt x="0" y="852"/>
                      <a:pt x="0" y="852"/>
                      <a:pt x="0" y="852"/>
                    </a:cubicBezTo>
                    <a:cubicBezTo>
                      <a:pt x="0" y="23"/>
                      <a:pt x="0" y="23"/>
                      <a:pt x="0" y="23"/>
                    </a:cubicBezTo>
                    <a:cubicBezTo>
                      <a:pt x="66" y="8"/>
                      <a:pt x="131" y="0"/>
                      <a:pt x="195" y="0"/>
                    </a:cubicBezTo>
                    <a:cubicBezTo>
                      <a:pt x="293" y="0"/>
                      <a:pt x="360" y="30"/>
                      <a:pt x="396" y="89"/>
                    </a:cubicBezTo>
                    <a:cubicBezTo>
                      <a:pt x="428" y="142"/>
                      <a:pt x="444" y="211"/>
                      <a:pt x="444" y="298"/>
                    </a:cubicBezTo>
                    <a:cubicBezTo>
                      <a:pt x="444" y="389"/>
                      <a:pt x="423" y="462"/>
                      <a:pt x="383" y="519"/>
                    </a:cubicBezTo>
                    <a:cubicBezTo>
                      <a:pt x="345" y="571"/>
                      <a:pt x="288" y="597"/>
                      <a:pt x="214" y="597"/>
                    </a:cubicBezTo>
                    <a:cubicBezTo>
                      <a:pt x="183" y="597"/>
                      <a:pt x="156" y="592"/>
                      <a:pt x="134" y="582"/>
                    </a:cubicBezTo>
                    <a:cubicBezTo>
                      <a:pt x="124" y="577"/>
                      <a:pt x="111" y="569"/>
                      <a:pt x="96" y="557"/>
                    </a:cubicBezTo>
                    <a:moveTo>
                      <a:pt x="96" y="490"/>
                    </a:moveTo>
                    <a:cubicBezTo>
                      <a:pt x="129" y="522"/>
                      <a:pt x="165" y="539"/>
                      <a:pt x="204" y="539"/>
                    </a:cubicBezTo>
                    <a:cubicBezTo>
                      <a:pt x="253" y="539"/>
                      <a:pt x="290" y="514"/>
                      <a:pt x="313" y="464"/>
                    </a:cubicBezTo>
                    <a:cubicBezTo>
                      <a:pt x="335" y="418"/>
                      <a:pt x="345" y="363"/>
                      <a:pt x="345" y="296"/>
                    </a:cubicBezTo>
                    <a:cubicBezTo>
                      <a:pt x="345" y="214"/>
                      <a:pt x="331" y="152"/>
                      <a:pt x="302" y="110"/>
                    </a:cubicBezTo>
                    <a:cubicBezTo>
                      <a:pt x="278" y="76"/>
                      <a:pt x="238" y="59"/>
                      <a:pt x="180" y="59"/>
                    </a:cubicBezTo>
                    <a:cubicBezTo>
                      <a:pt x="155" y="59"/>
                      <a:pt x="127" y="61"/>
                      <a:pt x="96" y="66"/>
                    </a:cubicBezTo>
                    <a:lnTo>
                      <a:pt x="96" y="4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7" name="Freeform 79"/>
              <p:cNvSpPr>
                <a:spLocks noEditPoints="1"/>
              </p:cNvSpPr>
              <p:nvPr/>
            </p:nvSpPr>
            <p:spPr bwMode="gray">
              <a:xfrm>
                <a:off x="2083" y="1911"/>
                <a:ext cx="24" cy="154"/>
              </a:xfrm>
              <a:custGeom>
                <a:avLst/>
                <a:gdLst>
                  <a:gd name="T0" fmla="*/ 59 w 118"/>
                  <a:gd name="T1" fmla="*/ 0 h 772"/>
                  <a:gd name="T2" fmla="*/ 103 w 118"/>
                  <a:gd name="T3" fmla="*/ 19 h 772"/>
                  <a:gd name="T4" fmla="*/ 118 w 118"/>
                  <a:gd name="T5" fmla="*/ 59 h 772"/>
                  <a:gd name="T6" fmla="*/ 98 w 118"/>
                  <a:gd name="T7" fmla="*/ 103 h 772"/>
                  <a:gd name="T8" fmla="*/ 58 w 118"/>
                  <a:gd name="T9" fmla="*/ 118 h 772"/>
                  <a:gd name="T10" fmla="*/ 15 w 118"/>
                  <a:gd name="T11" fmla="*/ 99 h 772"/>
                  <a:gd name="T12" fmla="*/ 0 w 118"/>
                  <a:gd name="T13" fmla="*/ 58 h 772"/>
                  <a:gd name="T14" fmla="*/ 19 w 118"/>
                  <a:gd name="T15" fmla="*/ 15 h 772"/>
                  <a:gd name="T16" fmla="*/ 59 w 118"/>
                  <a:gd name="T17" fmla="*/ 0 h 772"/>
                  <a:gd name="T18" fmla="*/ 12 w 118"/>
                  <a:gd name="T19" fmla="*/ 207 h 772"/>
                  <a:gd name="T20" fmla="*/ 108 w 118"/>
                  <a:gd name="T21" fmla="*/ 207 h 772"/>
                  <a:gd name="T22" fmla="*/ 108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6" y="0"/>
                      <a:pt x="91" y="6"/>
                      <a:pt x="103" y="19"/>
                    </a:cubicBezTo>
                    <a:cubicBezTo>
                      <a:pt x="113" y="31"/>
                      <a:pt x="118" y="44"/>
                      <a:pt x="118" y="59"/>
                    </a:cubicBezTo>
                    <a:cubicBezTo>
                      <a:pt x="118" y="77"/>
                      <a:pt x="111" y="91"/>
                      <a:pt x="98" y="103"/>
                    </a:cubicBezTo>
                    <a:cubicBezTo>
                      <a:pt x="87" y="113"/>
                      <a:pt x="74" y="118"/>
                      <a:pt x="58" y="118"/>
                    </a:cubicBezTo>
                    <a:cubicBezTo>
                      <a:pt x="41" y="118"/>
                      <a:pt x="26" y="112"/>
                      <a:pt x="15" y="99"/>
                    </a:cubicBezTo>
                    <a:cubicBezTo>
                      <a:pt x="5" y="88"/>
                      <a:pt x="0" y="74"/>
                      <a:pt x="0" y="58"/>
                    </a:cubicBezTo>
                    <a:cubicBezTo>
                      <a:pt x="0" y="41"/>
                      <a:pt x="6" y="27"/>
                      <a:pt x="19" y="15"/>
                    </a:cubicBezTo>
                    <a:cubicBezTo>
                      <a:pt x="30" y="5"/>
                      <a:pt x="43" y="0"/>
                      <a:pt x="59" y="0"/>
                    </a:cubicBezTo>
                    <a:moveTo>
                      <a:pt x="12" y="207"/>
                    </a:moveTo>
                    <a:cubicBezTo>
                      <a:pt x="108" y="207"/>
                      <a:pt x="108" y="207"/>
                      <a:pt x="108" y="207"/>
                    </a:cubicBezTo>
                    <a:cubicBezTo>
                      <a:pt x="108" y="772"/>
                      <a:pt x="108" y="772"/>
                      <a:pt x="108"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8" name="Freeform 80"/>
              <p:cNvSpPr>
                <a:spLocks/>
              </p:cNvSpPr>
              <p:nvPr/>
            </p:nvSpPr>
            <p:spPr bwMode="gray">
              <a:xfrm>
                <a:off x="2141" y="1949"/>
                <a:ext cx="86" cy="116"/>
              </a:xfrm>
              <a:custGeom>
                <a:avLst/>
                <a:gdLst>
                  <a:gd name="T0" fmla="*/ 0 w 430"/>
                  <a:gd name="T1" fmla="*/ 581 h 581"/>
                  <a:gd name="T2" fmla="*/ 0 w 430"/>
                  <a:gd name="T3" fmla="*/ 23 h 581"/>
                  <a:gd name="T4" fmla="*/ 227 w 430"/>
                  <a:gd name="T5" fmla="*/ 0 h 581"/>
                  <a:gd name="T6" fmla="*/ 412 w 430"/>
                  <a:gd name="T7" fmla="*/ 89 h 581"/>
                  <a:gd name="T8" fmla="*/ 430 w 430"/>
                  <a:gd name="T9" fmla="*/ 234 h 581"/>
                  <a:gd name="T10" fmla="*/ 430 w 430"/>
                  <a:gd name="T11" fmla="*/ 581 h 581"/>
                  <a:gd name="T12" fmla="*/ 333 w 430"/>
                  <a:gd name="T13" fmla="*/ 581 h 581"/>
                  <a:gd name="T14" fmla="*/ 333 w 430"/>
                  <a:gd name="T15" fmla="*/ 240 h 581"/>
                  <a:gd name="T16" fmla="*/ 316 w 430"/>
                  <a:gd name="T17" fmla="*/ 105 h 581"/>
                  <a:gd name="T18" fmla="*/ 217 w 430"/>
                  <a:gd name="T19" fmla="*/ 59 h 581"/>
                  <a:gd name="T20" fmla="*/ 97 w 430"/>
                  <a:gd name="T21" fmla="*/ 71 h 581"/>
                  <a:gd name="T22" fmla="*/ 97 w 430"/>
                  <a:gd name="T23" fmla="*/ 581 h 581"/>
                  <a:gd name="T24" fmla="*/ 0 w 430"/>
                  <a:gd name="T25"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581">
                    <a:moveTo>
                      <a:pt x="0" y="581"/>
                    </a:moveTo>
                    <a:cubicBezTo>
                      <a:pt x="0" y="23"/>
                      <a:pt x="0" y="23"/>
                      <a:pt x="0" y="23"/>
                    </a:cubicBezTo>
                    <a:cubicBezTo>
                      <a:pt x="90" y="8"/>
                      <a:pt x="165" y="0"/>
                      <a:pt x="227" y="0"/>
                    </a:cubicBezTo>
                    <a:cubicBezTo>
                      <a:pt x="325" y="0"/>
                      <a:pt x="387" y="30"/>
                      <a:pt x="412" y="89"/>
                    </a:cubicBezTo>
                    <a:cubicBezTo>
                      <a:pt x="424" y="117"/>
                      <a:pt x="430" y="165"/>
                      <a:pt x="430" y="234"/>
                    </a:cubicBezTo>
                    <a:cubicBezTo>
                      <a:pt x="430" y="581"/>
                      <a:pt x="430" y="581"/>
                      <a:pt x="430" y="581"/>
                    </a:cubicBezTo>
                    <a:cubicBezTo>
                      <a:pt x="333" y="581"/>
                      <a:pt x="333" y="581"/>
                      <a:pt x="333" y="581"/>
                    </a:cubicBezTo>
                    <a:cubicBezTo>
                      <a:pt x="333" y="240"/>
                      <a:pt x="333" y="240"/>
                      <a:pt x="333" y="240"/>
                    </a:cubicBezTo>
                    <a:cubicBezTo>
                      <a:pt x="333" y="173"/>
                      <a:pt x="327" y="128"/>
                      <a:pt x="316" y="105"/>
                    </a:cubicBezTo>
                    <a:cubicBezTo>
                      <a:pt x="300" y="74"/>
                      <a:pt x="267" y="59"/>
                      <a:pt x="217" y="59"/>
                    </a:cubicBezTo>
                    <a:cubicBezTo>
                      <a:pt x="178" y="59"/>
                      <a:pt x="138" y="63"/>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9" name="Freeform 81"/>
              <p:cNvSpPr>
                <a:spLocks noEditPoints="1"/>
              </p:cNvSpPr>
              <p:nvPr/>
            </p:nvSpPr>
            <p:spPr bwMode="gray">
              <a:xfrm>
                <a:off x="2254" y="1949"/>
                <a:ext cx="89" cy="172"/>
              </a:xfrm>
              <a:custGeom>
                <a:avLst/>
                <a:gdLst>
                  <a:gd name="T0" fmla="*/ 349 w 446"/>
                  <a:gd name="T1" fmla="*/ 531 h 861"/>
                  <a:gd name="T2" fmla="*/ 313 w 446"/>
                  <a:gd name="T3" fmla="*/ 565 h 861"/>
                  <a:gd name="T4" fmla="*/ 201 w 446"/>
                  <a:gd name="T5" fmla="*/ 597 h 861"/>
                  <a:gd name="T6" fmla="*/ 76 w 446"/>
                  <a:gd name="T7" fmla="*/ 555 h 861"/>
                  <a:gd name="T8" fmla="*/ 0 w 446"/>
                  <a:gd name="T9" fmla="*/ 325 h 861"/>
                  <a:gd name="T10" fmla="*/ 55 w 446"/>
                  <a:gd name="T11" fmla="*/ 103 h 861"/>
                  <a:gd name="T12" fmla="*/ 267 w 446"/>
                  <a:gd name="T13" fmla="*/ 0 h 861"/>
                  <a:gd name="T14" fmla="*/ 446 w 446"/>
                  <a:gd name="T15" fmla="*/ 23 h 861"/>
                  <a:gd name="T16" fmla="*/ 446 w 446"/>
                  <a:gd name="T17" fmla="*/ 471 h 861"/>
                  <a:gd name="T18" fmla="*/ 435 w 446"/>
                  <a:gd name="T19" fmla="*/ 661 h 861"/>
                  <a:gd name="T20" fmla="*/ 330 w 446"/>
                  <a:gd name="T21" fmla="*/ 824 h 861"/>
                  <a:gd name="T22" fmla="*/ 149 w 446"/>
                  <a:gd name="T23" fmla="*/ 861 h 861"/>
                  <a:gd name="T24" fmla="*/ 77 w 446"/>
                  <a:gd name="T25" fmla="*/ 856 h 861"/>
                  <a:gd name="T26" fmla="*/ 77 w 446"/>
                  <a:gd name="T27" fmla="*/ 798 h 861"/>
                  <a:gd name="T28" fmla="*/ 149 w 446"/>
                  <a:gd name="T29" fmla="*/ 802 h 861"/>
                  <a:gd name="T30" fmla="*/ 267 w 446"/>
                  <a:gd name="T31" fmla="*/ 781 h 861"/>
                  <a:gd name="T32" fmla="*/ 340 w 446"/>
                  <a:gd name="T33" fmla="*/ 673 h 861"/>
                  <a:gd name="T34" fmla="*/ 349 w 446"/>
                  <a:gd name="T35" fmla="*/ 562 h 861"/>
                  <a:gd name="T36" fmla="*/ 349 w 446"/>
                  <a:gd name="T37" fmla="*/ 531 h 861"/>
                  <a:gd name="T38" fmla="*/ 349 w 446"/>
                  <a:gd name="T39" fmla="*/ 64 h 861"/>
                  <a:gd name="T40" fmla="*/ 276 w 446"/>
                  <a:gd name="T41" fmla="*/ 59 h 861"/>
                  <a:gd name="T42" fmla="*/ 181 w 446"/>
                  <a:gd name="T43" fmla="*/ 83 h 861"/>
                  <a:gd name="T44" fmla="*/ 119 w 446"/>
                  <a:gd name="T45" fmla="*/ 183 h 861"/>
                  <a:gd name="T46" fmla="*/ 99 w 446"/>
                  <a:gd name="T47" fmla="*/ 329 h 861"/>
                  <a:gd name="T48" fmla="*/ 136 w 446"/>
                  <a:gd name="T49" fmla="*/ 497 h 861"/>
                  <a:gd name="T50" fmla="*/ 214 w 446"/>
                  <a:gd name="T51" fmla="*/ 539 h 861"/>
                  <a:gd name="T52" fmla="*/ 291 w 446"/>
                  <a:gd name="T53" fmla="*/ 513 h 861"/>
                  <a:gd name="T54" fmla="*/ 341 w 446"/>
                  <a:gd name="T55" fmla="*/ 444 h 861"/>
                  <a:gd name="T56" fmla="*/ 349 w 446"/>
                  <a:gd name="T57" fmla="*/ 379 h 861"/>
                  <a:gd name="T58" fmla="*/ 349 w 446"/>
                  <a:gd name="T59" fmla="*/ 64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6" h="861">
                    <a:moveTo>
                      <a:pt x="349" y="531"/>
                    </a:moveTo>
                    <a:cubicBezTo>
                      <a:pt x="334" y="547"/>
                      <a:pt x="322" y="558"/>
                      <a:pt x="313" y="565"/>
                    </a:cubicBezTo>
                    <a:cubicBezTo>
                      <a:pt x="283" y="586"/>
                      <a:pt x="246" y="597"/>
                      <a:pt x="201" y="597"/>
                    </a:cubicBezTo>
                    <a:cubicBezTo>
                      <a:pt x="150" y="597"/>
                      <a:pt x="109" y="583"/>
                      <a:pt x="76" y="555"/>
                    </a:cubicBezTo>
                    <a:cubicBezTo>
                      <a:pt x="25" y="513"/>
                      <a:pt x="0" y="436"/>
                      <a:pt x="0" y="325"/>
                    </a:cubicBezTo>
                    <a:cubicBezTo>
                      <a:pt x="0" y="235"/>
                      <a:pt x="18" y="162"/>
                      <a:pt x="55" y="103"/>
                    </a:cubicBezTo>
                    <a:cubicBezTo>
                      <a:pt x="99" y="35"/>
                      <a:pt x="169" y="0"/>
                      <a:pt x="267" y="0"/>
                    </a:cubicBezTo>
                    <a:cubicBezTo>
                      <a:pt x="324" y="0"/>
                      <a:pt x="384" y="8"/>
                      <a:pt x="446" y="23"/>
                    </a:cubicBezTo>
                    <a:cubicBezTo>
                      <a:pt x="446" y="471"/>
                      <a:pt x="446" y="471"/>
                      <a:pt x="446" y="471"/>
                    </a:cubicBezTo>
                    <a:cubicBezTo>
                      <a:pt x="446" y="554"/>
                      <a:pt x="442" y="617"/>
                      <a:pt x="435" y="661"/>
                    </a:cubicBezTo>
                    <a:cubicBezTo>
                      <a:pt x="422" y="740"/>
                      <a:pt x="387" y="794"/>
                      <a:pt x="330" y="824"/>
                    </a:cubicBezTo>
                    <a:cubicBezTo>
                      <a:pt x="284" y="849"/>
                      <a:pt x="224" y="861"/>
                      <a:pt x="149" y="861"/>
                    </a:cubicBezTo>
                    <a:cubicBezTo>
                      <a:pt x="129" y="861"/>
                      <a:pt x="104" y="859"/>
                      <a:pt x="77" y="856"/>
                    </a:cubicBezTo>
                    <a:cubicBezTo>
                      <a:pt x="77" y="798"/>
                      <a:pt x="77" y="798"/>
                      <a:pt x="77" y="798"/>
                    </a:cubicBezTo>
                    <a:cubicBezTo>
                      <a:pt x="102" y="801"/>
                      <a:pt x="126" y="802"/>
                      <a:pt x="149" y="802"/>
                    </a:cubicBezTo>
                    <a:cubicBezTo>
                      <a:pt x="202" y="802"/>
                      <a:pt x="241" y="796"/>
                      <a:pt x="267" y="781"/>
                    </a:cubicBezTo>
                    <a:cubicBezTo>
                      <a:pt x="305" y="761"/>
                      <a:pt x="330" y="725"/>
                      <a:pt x="340" y="673"/>
                    </a:cubicBezTo>
                    <a:cubicBezTo>
                      <a:pt x="346" y="643"/>
                      <a:pt x="349" y="606"/>
                      <a:pt x="349" y="562"/>
                    </a:cubicBezTo>
                    <a:lnTo>
                      <a:pt x="349" y="531"/>
                    </a:lnTo>
                    <a:close/>
                    <a:moveTo>
                      <a:pt x="349" y="64"/>
                    </a:moveTo>
                    <a:cubicBezTo>
                      <a:pt x="322" y="61"/>
                      <a:pt x="298" y="59"/>
                      <a:pt x="276" y="59"/>
                    </a:cubicBezTo>
                    <a:cubicBezTo>
                      <a:pt x="236" y="59"/>
                      <a:pt x="204" y="67"/>
                      <a:pt x="181" y="83"/>
                    </a:cubicBezTo>
                    <a:cubicBezTo>
                      <a:pt x="155" y="102"/>
                      <a:pt x="134" y="136"/>
                      <a:pt x="119" y="183"/>
                    </a:cubicBezTo>
                    <a:cubicBezTo>
                      <a:pt x="106" y="225"/>
                      <a:pt x="99" y="274"/>
                      <a:pt x="99" y="329"/>
                    </a:cubicBezTo>
                    <a:cubicBezTo>
                      <a:pt x="99" y="406"/>
                      <a:pt x="111" y="462"/>
                      <a:pt x="136" y="497"/>
                    </a:cubicBezTo>
                    <a:cubicBezTo>
                      <a:pt x="156" y="525"/>
                      <a:pt x="182" y="539"/>
                      <a:pt x="214" y="539"/>
                    </a:cubicBezTo>
                    <a:cubicBezTo>
                      <a:pt x="242" y="539"/>
                      <a:pt x="267" y="530"/>
                      <a:pt x="291" y="513"/>
                    </a:cubicBezTo>
                    <a:cubicBezTo>
                      <a:pt x="314" y="495"/>
                      <a:pt x="331" y="472"/>
                      <a:pt x="341" y="444"/>
                    </a:cubicBezTo>
                    <a:cubicBezTo>
                      <a:pt x="346" y="429"/>
                      <a:pt x="349" y="408"/>
                      <a:pt x="349" y="379"/>
                    </a:cubicBezTo>
                    <a:lnTo>
                      <a:pt x="34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0" name="Freeform 82"/>
              <p:cNvSpPr>
                <a:spLocks/>
              </p:cNvSpPr>
              <p:nvPr/>
            </p:nvSpPr>
            <p:spPr bwMode="gray">
              <a:xfrm>
                <a:off x="2431" y="1922"/>
                <a:ext cx="50" cy="143"/>
              </a:xfrm>
              <a:custGeom>
                <a:avLst/>
                <a:gdLst>
                  <a:gd name="T0" fmla="*/ 0 w 249"/>
                  <a:gd name="T1" fmla="*/ 0 h 718"/>
                  <a:gd name="T2" fmla="*/ 97 w 249"/>
                  <a:gd name="T3" fmla="*/ 0 h 718"/>
                  <a:gd name="T4" fmla="*/ 97 w 249"/>
                  <a:gd name="T5" fmla="*/ 153 h 718"/>
                  <a:gd name="T6" fmla="*/ 249 w 249"/>
                  <a:gd name="T7" fmla="*/ 153 h 718"/>
                  <a:gd name="T8" fmla="*/ 249 w 249"/>
                  <a:gd name="T9" fmla="*/ 215 h 718"/>
                  <a:gd name="T10" fmla="*/ 97 w 249"/>
                  <a:gd name="T11" fmla="*/ 215 h 718"/>
                  <a:gd name="T12" fmla="*/ 97 w 249"/>
                  <a:gd name="T13" fmla="*/ 515 h 718"/>
                  <a:gd name="T14" fmla="*/ 122 w 249"/>
                  <a:gd name="T15" fmla="*/ 630 h 718"/>
                  <a:gd name="T16" fmla="*/ 176 w 249"/>
                  <a:gd name="T17" fmla="*/ 655 h 718"/>
                  <a:gd name="T18" fmla="*/ 217 w 249"/>
                  <a:gd name="T19" fmla="*/ 657 h 718"/>
                  <a:gd name="T20" fmla="*/ 249 w 249"/>
                  <a:gd name="T21" fmla="*/ 657 h 718"/>
                  <a:gd name="T22" fmla="*/ 249 w 249"/>
                  <a:gd name="T23" fmla="*/ 718 h 718"/>
                  <a:gd name="T24" fmla="*/ 197 w 249"/>
                  <a:gd name="T25" fmla="*/ 718 h 718"/>
                  <a:gd name="T26" fmla="*/ 99 w 249"/>
                  <a:gd name="T27" fmla="*/ 709 h 718"/>
                  <a:gd name="T28" fmla="*/ 9 w 249"/>
                  <a:gd name="T29" fmla="*/ 613 h 718"/>
                  <a:gd name="T30" fmla="*/ 0 w 249"/>
                  <a:gd name="T31" fmla="*/ 501 h 718"/>
                  <a:gd name="T32" fmla="*/ 0 w 249"/>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718">
                    <a:moveTo>
                      <a:pt x="0" y="0"/>
                    </a:moveTo>
                    <a:cubicBezTo>
                      <a:pt x="97" y="0"/>
                      <a:pt x="97" y="0"/>
                      <a:pt x="97" y="0"/>
                    </a:cubicBezTo>
                    <a:cubicBezTo>
                      <a:pt x="97" y="153"/>
                      <a:pt x="97" y="153"/>
                      <a:pt x="97" y="153"/>
                    </a:cubicBezTo>
                    <a:cubicBezTo>
                      <a:pt x="249" y="153"/>
                      <a:pt x="249" y="153"/>
                      <a:pt x="249" y="153"/>
                    </a:cubicBezTo>
                    <a:cubicBezTo>
                      <a:pt x="249" y="215"/>
                      <a:pt x="249" y="215"/>
                      <a:pt x="249" y="215"/>
                    </a:cubicBezTo>
                    <a:cubicBezTo>
                      <a:pt x="97" y="215"/>
                      <a:pt x="97" y="215"/>
                      <a:pt x="97" y="215"/>
                    </a:cubicBezTo>
                    <a:cubicBezTo>
                      <a:pt x="97" y="515"/>
                      <a:pt x="97" y="515"/>
                      <a:pt x="97" y="515"/>
                    </a:cubicBezTo>
                    <a:cubicBezTo>
                      <a:pt x="97" y="572"/>
                      <a:pt x="105" y="610"/>
                      <a:pt x="122" y="630"/>
                    </a:cubicBezTo>
                    <a:cubicBezTo>
                      <a:pt x="134" y="644"/>
                      <a:pt x="152" y="652"/>
                      <a:pt x="176" y="655"/>
                    </a:cubicBezTo>
                    <a:cubicBezTo>
                      <a:pt x="184" y="656"/>
                      <a:pt x="197" y="657"/>
                      <a:pt x="217" y="657"/>
                    </a:cubicBezTo>
                    <a:cubicBezTo>
                      <a:pt x="249" y="657"/>
                      <a:pt x="249" y="657"/>
                      <a:pt x="249" y="657"/>
                    </a:cubicBezTo>
                    <a:cubicBezTo>
                      <a:pt x="249" y="718"/>
                      <a:pt x="249" y="718"/>
                      <a:pt x="249" y="718"/>
                    </a:cubicBezTo>
                    <a:cubicBezTo>
                      <a:pt x="197" y="718"/>
                      <a:pt x="197" y="718"/>
                      <a:pt x="197" y="718"/>
                    </a:cubicBezTo>
                    <a:cubicBezTo>
                      <a:pt x="155" y="718"/>
                      <a:pt x="123" y="715"/>
                      <a:pt x="99" y="709"/>
                    </a:cubicBezTo>
                    <a:cubicBezTo>
                      <a:pt x="50" y="695"/>
                      <a:pt x="20" y="663"/>
                      <a:pt x="9"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1" name="Freeform 83"/>
              <p:cNvSpPr>
                <a:spLocks noEditPoints="1"/>
              </p:cNvSpPr>
              <p:nvPr/>
            </p:nvSpPr>
            <p:spPr bwMode="gray">
              <a:xfrm>
                <a:off x="2502"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79" y="597"/>
                      <a:pt x="0" y="496"/>
                      <a:pt x="0" y="295"/>
                    </a:cubicBezTo>
                    <a:cubicBezTo>
                      <a:pt x="0" y="204"/>
                      <a:pt x="19" y="133"/>
                      <a:pt x="57" y="81"/>
                    </a:cubicBezTo>
                    <a:cubicBezTo>
                      <a:pt x="96" y="27"/>
                      <a:pt x="157" y="0"/>
                      <a:pt x="238" y="0"/>
                    </a:cubicBezTo>
                    <a:moveTo>
                      <a:pt x="238" y="59"/>
                    </a:moveTo>
                    <a:cubicBezTo>
                      <a:pt x="183" y="59"/>
                      <a:pt x="145" y="83"/>
                      <a:pt x="125" y="132"/>
                    </a:cubicBezTo>
                    <a:cubicBezTo>
                      <a:pt x="107" y="173"/>
                      <a:pt x="99" y="227"/>
                      <a:pt x="99" y="296"/>
                    </a:cubicBezTo>
                    <a:cubicBezTo>
                      <a:pt x="99" y="368"/>
                      <a:pt x="107" y="424"/>
                      <a:pt x="125" y="465"/>
                    </a:cubicBezTo>
                    <a:cubicBezTo>
                      <a:pt x="145" y="514"/>
                      <a:pt x="183" y="539"/>
                      <a:pt x="238" y="539"/>
                    </a:cubicBezTo>
                    <a:cubicBezTo>
                      <a:pt x="293" y="539"/>
                      <a:pt x="330" y="514"/>
                      <a:pt x="351" y="465"/>
                    </a:cubicBezTo>
                    <a:cubicBezTo>
                      <a:pt x="368" y="424"/>
                      <a:pt x="377" y="369"/>
                      <a:pt x="377" y="299"/>
                    </a:cubicBezTo>
                    <a:cubicBezTo>
                      <a:pt x="377" y="227"/>
                      <a:pt x="368" y="172"/>
                      <a:pt x="351" y="132"/>
                    </a:cubicBezTo>
                    <a:cubicBezTo>
                      <a:pt x="330"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2" name="Freeform 84"/>
              <p:cNvSpPr>
                <a:spLocks/>
              </p:cNvSpPr>
              <p:nvPr/>
            </p:nvSpPr>
            <p:spPr bwMode="gray">
              <a:xfrm>
                <a:off x="2625" y="1949"/>
                <a:ext cx="146" cy="116"/>
              </a:xfrm>
              <a:custGeom>
                <a:avLst/>
                <a:gdLst>
                  <a:gd name="T0" fmla="*/ 0 w 730"/>
                  <a:gd name="T1" fmla="*/ 581 h 581"/>
                  <a:gd name="T2" fmla="*/ 0 w 730"/>
                  <a:gd name="T3" fmla="*/ 23 h 581"/>
                  <a:gd name="T4" fmla="*/ 209 w 730"/>
                  <a:gd name="T5" fmla="*/ 0 h 581"/>
                  <a:gd name="T6" fmla="*/ 360 w 730"/>
                  <a:gd name="T7" fmla="*/ 37 h 581"/>
                  <a:gd name="T8" fmla="*/ 541 w 730"/>
                  <a:gd name="T9" fmla="*/ 0 h 581"/>
                  <a:gd name="T10" fmla="*/ 714 w 730"/>
                  <a:gd name="T11" fmla="*/ 90 h 581"/>
                  <a:gd name="T12" fmla="*/ 730 w 730"/>
                  <a:gd name="T13" fmla="*/ 234 h 581"/>
                  <a:gd name="T14" fmla="*/ 730 w 730"/>
                  <a:gd name="T15" fmla="*/ 581 h 581"/>
                  <a:gd name="T16" fmla="*/ 634 w 730"/>
                  <a:gd name="T17" fmla="*/ 581 h 581"/>
                  <a:gd name="T18" fmla="*/ 634 w 730"/>
                  <a:gd name="T19" fmla="*/ 240 h 581"/>
                  <a:gd name="T20" fmla="*/ 618 w 730"/>
                  <a:gd name="T21" fmla="*/ 106 h 581"/>
                  <a:gd name="T22" fmla="*/ 528 w 730"/>
                  <a:gd name="T23" fmla="*/ 59 h 581"/>
                  <a:gd name="T24" fmla="*/ 413 w 730"/>
                  <a:gd name="T25" fmla="*/ 85 h 581"/>
                  <a:gd name="T26" fmla="*/ 413 w 730"/>
                  <a:gd name="T27" fmla="*/ 581 h 581"/>
                  <a:gd name="T28" fmla="*/ 317 w 730"/>
                  <a:gd name="T29" fmla="*/ 581 h 581"/>
                  <a:gd name="T30" fmla="*/ 317 w 730"/>
                  <a:gd name="T31" fmla="*/ 236 h 581"/>
                  <a:gd name="T32" fmla="*/ 301 w 730"/>
                  <a:gd name="T33" fmla="*/ 106 h 581"/>
                  <a:gd name="T34" fmla="*/ 209 w 730"/>
                  <a:gd name="T35" fmla="*/ 59 h 581"/>
                  <a:gd name="T36" fmla="*/ 96 w 730"/>
                  <a:gd name="T37" fmla="*/ 71 h 581"/>
                  <a:gd name="T38" fmla="*/ 96 w 730"/>
                  <a:gd name="T39" fmla="*/ 581 h 581"/>
                  <a:gd name="T40" fmla="*/ 0 w 730"/>
                  <a:gd name="T41"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0" h="581">
                    <a:moveTo>
                      <a:pt x="0" y="581"/>
                    </a:moveTo>
                    <a:cubicBezTo>
                      <a:pt x="0" y="23"/>
                      <a:pt x="0" y="23"/>
                      <a:pt x="0" y="23"/>
                    </a:cubicBezTo>
                    <a:cubicBezTo>
                      <a:pt x="88" y="8"/>
                      <a:pt x="158" y="0"/>
                      <a:pt x="209" y="0"/>
                    </a:cubicBezTo>
                    <a:cubicBezTo>
                      <a:pt x="276" y="0"/>
                      <a:pt x="326" y="12"/>
                      <a:pt x="360" y="37"/>
                    </a:cubicBezTo>
                    <a:cubicBezTo>
                      <a:pt x="421" y="12"/>
                      <a:pt x="481" y="0"/>
                      <a:pt x="541" y="0"/>
                    </a:cubicBezTo>
                    <a:cubicBezTo>
                      <a:pt x="632" y="0"/>
                      <a:pt x="690" y="30"/>
                      <a:pt x="714" y="90"/>
                    </a:cubicBezTo>
                    <a:cubicBezTo>
                      <a:pt x="725" y="118"/>
                      <a:pt x="730" y="166"/>
                      <a:pt x="730" y="234"/>
                    </a:cubicBezTo>
                    <a:cubicBezTo>
                      <a:pt x="730" y="581"/>
                      <a:pt x="730" y="581"/>
                      <a:pt x="730" y="581"/>
                    </a:cubicBezTo>
                    <a:cubicBezTo>
                      <a:pt x="634" y="581"/>
                      <a:pt x="634" y="581"/>
                      <a:pt x="634" y="581"/>
                    </a:cubicBezTo>
                    <a:cubicBezTo>
                      <a:pt x="634" y="240"/>
                      <a:pt x="634" y="240"/>
                      <a:pt x="634" y="240"/>
                    </a:cubicBezTo>
                    <a:cubicBezTo>
                      <a:pt x="634" y="174"/>
                      <a:pt x="628" y="129"/>
                      <a:pt x="618" y="106"/>
                    </a:cubicBezTo>
                    <a:cubicBezTo>
                      <a:pt x="604" y="75"/>
                      <a:pt x="574" y="59"/>
                      <a:pt x="528" y="59"/>
                    </a:cubicBezTo>
                    <a:cubicBezTo>
                      <a:pt x="491" y="59"/>
                      <a:pt x="452" y="68"/>
                      <a:pt x="413" y="85"/>
                    </a:cubicBezTo>
                    <a:cubicBezTo>
                      <a:pt x="413" y="581"/>
                      <a:pt x="413" y="581"/>
                      <a:pt x="413" y="581"/>
                    </a:cubicBezTo>
                    <a:cubicBezTo>
                      <a:pt x="317" y="581"/>
                      <a:pt x="317" y="581"/>
                      <a:pt x="317" y="581"/>
                    </a:cubicBezTo>
                    <a:cubicBezTo>
                      <a:pt x="317" y="236"/>
                      <a:pt x="317" y="236"/>
                      <a:pt x="317" y="236"/>
                    </a:cubicBezTo>
                    <a:cubicBezTo>
                      <a:pt x="317" y="172"/>
                      <a:pt x="312" y="129"/>
                      <a:pt x="301" y="106"/>
                    </a:cubicBezTo>
                    <a:cubicBezTo>
                      <a:pt x="286" y="75"/>
                      <a:pt x="255" y="59"/>
                      <a:pt x="209" y="59"/>
                    </a:cubicBezTo>
                    <a:cubicBezTo>
                      <a:pt x="173" y="59"/>
                      <a:pt x="135" y="63"/>
                      <a:pt x="96" y="71"/>
                    </a:cubicBezTo>
                    <a:cubicBezTo>
                      <a:pt x="96" y="581"/>
                      <a:pt x="96" y="581"/>
                      <a:pt x="96"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3" name="Freeform 85"/>
              <p:cNvSpPr>
                <a:spLocks noEditPoints="1"/>
              </p:cNvSpPr>
              <p:nvPr/>
            </p:nvSpPr>
            <p:spPr bwMode="gray">
              <a:xfrm>
                <a:off x="2797"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0 w 475"/>
                  <a:gd name="T27" fmla="*/ 465 h 597"/>
                  <a:gd name="T28" fmla="*/ 376 w 475"/>
                  <a:gd name="T29" fmla="*/ 299 h 597"/>
                  <a:gd name="T30" fmla="*/ 350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79" y="570"/>
                      <a:pt x="319" y="597"/>
                      <a:pt x="238" y="597"/>
                    </a:cubicBezTo>
                    <a:cubicBezTo>
                      <a:pt x="79" y="597"/>
                      <a:pt x="0" y="496"/>
                      <a:pt x="0" y="295"/>
                    </a:cubicBezTo>
                    <a:cubicBezTo>
                      <a:pt x="0" y="204"/>
                      <a:pt x="19" y="133"/>
                      <a:pt x="57" y="81"/>
                    </a:cubicBezTo>
                    <a:cubicBezTo>
                      <a:pt x="96" y="27"/>
                      <a:pt x="156"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0" y="465"/>
                    </a:cubicBezTo>
                    <a:cubicBezTo>
                      <a:pt x="368" y="424"/>
                      <a:pt x="376" y="369"/>
                      <a:pt x="376" y="299"/>
                    </a:cubicBezTo>
                    <a:cubicBezTo>
                      <a:pt x="376" y="227"/>
                      <a:pt x="368" y="172"/>
                      <a:pt x="350"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4" name="Freeform 86"/>
              <p:cNvSpPr>
                <a:spLocks/>
              </p:cNvSpPr>
              <p:nvPr/>
            </p:nvSpPr>
            <p:spPr bwMode="gray">
              <a:xfrm>
                <a:off x="292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1"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5" name="Freeform 87"/>
              <p:cNvSpPr>
                <a:spLocks/>
              </p:cNvSpPr>
              <p:nvPr/>
            </p:nvSpPr>
            <p:spPr bwMode="gray">
              <a:xfrm>
                <a:off x="299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0"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6" name="Freeform 88"/>
              <p:cNvSpPr>
                <a:spLocks noEditPoints="1"/>
              </p:cNvSpPr>
              <p:nvPr/>
            </p:nvSpPr>
            <p:spPr bwMode="gray">
              <a:xfrm>
                <a:off x="3054"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80" y="597"/>
                      <a:pt x="0" y="496"/>
                      <a:pt x="0" y="295"/>
                    </a:cubicBezTo>
                    <a:cubicBezTo>
                      <a:pt x="0" y="204"/>
                      <a:pt x="19" y="133"/>
                      <a:pt x="57" y="81"/>
                    </a:cubicBezTo>
                    <a:cubicBezTo>
                      <a:pt x="97" y="27"/>
                      <a:pt x="157" y="0"/>
                      <a:pt x="238" y="0"/>
                    </a:cubicBezTo>
                    <a:moveTo>
                      <a:pt x="238" y="59"/>
                    </a:moveTo>
                    <a:cubicBezTo>
                      <a:pt x="184" y="59"/>
                      <a:pt x="146" y="83"/>
                      <a:pt x="125" y="132"/>
                    </a:cubicBezTo>
                    <a:cubicBezTo>
                      <a:pt x="108" y="173"/>
                      <a:pt x="99" y="227"/>
                      <a:pt x="99" y="296"/>
                    </a:cubicBezTo>
                    <a:cubicBezTo>
                      <a:pt x="99" y="368"/>
                      <a:pt x="108" y="424"/>
                      <a:pt x="125" y="465"/>
                    </a:cubicBezTo>
                    <a:cubicBezTo>
                      <a:pt x="146" y="514"/>
                      <a:pt x="184" y="539"/>
                      <a:pt x="238" y="539"/>
                    </a:cubicBezTo>
                    <a:cubicBezTo>
                      <a:pt x="293" y="539"/>
                      <a:pt x="331" y="514"/>
                      <a:pt x="351" y="465"/>
                    </a:cubicBezTo>
                    <a:cubicBezTo>
                      <a:pt x="368" y="424"/>
                      <a:pt x="377" y="369"/>
                      <a:pt x="377" y="299"/>
                    </a:cubicBezTo>
                    <a:cubicBezTo>
                      <a:pt x="377" y="227"/>
                      <a:pt x="368" y="172"/>
                      <a:pt x="351" y="132"/>
                    </a:cubicBezTo>
                    <a:cubicBezTo>
                      <a:pt x="330" y="83"/>
                      <a:pt x="293"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7" name="Freeform 89"/>
              <p:cNvSpPr>
                <a:spLocks/>
              </p:cNvSpPr>
              <p:nvPr/>
            </p:nvSpPr>
            <p:spPr bwMode="gray">
              <a:xfrm>
                <a:off x="3162" y="1952"/>
                <a:ext cx="145" cy="113"/>
              </a:xfrm>
              <a:custGeom>
                <a:avLst/>
                <a:gdLst>
                  <a:gd name="T0" fmla="*/ 159 w 728"/>
                  <a:gd name="T1" fmla="*/ 565 h 565"/>
                  <a:gd name="T2" fmla="*/ 0 w 728"/>
                  <a:gd name="T3" fmla="*/ 0 h 565"/>
                  <a:gd name="T4" fmla="*/ 97 w 728"/>
                  <a:gd name="T5" fmla="*/ 0 h 565"/>
                  <a:gd name="T6" fmla="*/ 217 w 728"/>
                  <a:gd name="T7" fmla="*/ 461 h 565"/>
                  <a:gd name="T8" fmla="*/ 323 w 728"/>
                  <a:gd name="T9" fmla="*/ 0 h 565"/>
                  <a:gd name="T10" fmla="*/ 418 w 728"/>
                  <a:gd name="T11" fmla="*/ 0 h 565"/>
                  <a:gd name="T12" fmla="*/ 529 w 728"/>
                  <a:gd name="T13" fmla="*/ 461 h 565"/>
                  <a:gd name="T14" fmla="*/ 649 w 728"/>
                  <a:gd name="T15" fmla="*/ 0 h 565"/>
                  <a:gd name="T16" fmla="*/ 728 w 728"/>
                  <a:gd name="T17" fmla="*/ 0 h 565"/>
                  <a:gd name="T18" fmla="*/ 568 w 728"/>
                  <a:gd name="T19" fmla="*/ 565 h 565"/>
                  <a:gd name="T20" fmla="*/ 472 w 728"/>
                  <a:gd name="T21" fmla="*/ 565 h 565"/>
                  <a:gd name="T22" fmla="*/ 388 w 728"/>
                  <a:gd name="T23" fmla="*/ 199 h 565"/>
                  <a:gd name="T24" fmla="*/ 366 w 728"/>
                  <a:gd name="T25" fmla="*/ 84 h 565"/>
                  <a:gd name="T26" fmla="*/ 345 w 728"/>
                  <a:gd name="T27" fmla="*/ 199 h 565"/>
                  <a:gd name="T28" fmla="*/ 260 w 728"/>
                  <a:gd name="T29" fmla="*/ 565 h 565"/>
                  <a:gd name="T30" fmla="*/ 159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59" y="565"/>
                    </a:moveTo>
                    <a:cubicBezTo>
                      <a:pt x="0" y="0"/>
                      <a:pt x="0" y="0"/>
                      <a:pt x="0" y="0"/>
                    </a:cubicBezTo>
                    <a:cubicBezTo>
                      <a:pt x="97" y="0"/>
                      <a:pt x="97" y="0"/>
                      <a:pt x="97" y="0"/>
                    </a:cubicBezTo>
                    <a:cubicBezTo>
                      <a:pt x="217" y="461"/>
                      <a:pt x="217" y="461"/>
                      <a:pt x="217" y="461"/>
                    </a:cubicBezTo>
                    <a:cubicBezTo>
                      <a:pt x="323" y="0"/>
                      <a:pt x="323" y="0"/>
                      <a:pt x="323" y="0"/>
                    </a:cubicBezTo>
                    <a:cubicBezTo>
                      <a:pt x="418" y="0"/>
                      <a:pt x="418" y="0"/>
                      <a:pt x="418" y="0"/>
                    </a:cubicBezTo>
                    <a:cubicBezTo>
                      <a:pt x="529" y="461"/>
                      <a:pt x="529" y="461"/>
                      <a:pt x="529" y="461"/>
                    </a:cubicBezTo>
                    <a:cubicBezTo>
                      <a:pt x="649" y="0"/>
                      <a:pt x="649" y="0"/>
                      <a:pt x="649" y="0"/>
                    </a:cubicBezTo>
                    <a:cubicBezTo>
                      <a:pt x="728" y="0"/>
                      <a:pt x="728" y="0"/>
                      <a:pt x="728" y="0"/>
                    </a:cubicBezTo>
                    <a:cubicBezTo>
                      <a:pt x="568" y="565"/>
                      <a:pt x="568" y="565"/>
                      <a:pt x="568" y="565"/>
                    </a:cubicBezTo>
                    <a:cubicBezTo>
                      <a:pt x="472" y="565"/>
                      <a:pt x="472" y="565"/>
                      <a:pt x="472" y="565"/>
                    </a:cubicBezTo>
                    <a:cubicBezTo>
                      <a:pt x="388" y="199"/>
                      <a:pt x="388" y="199"/>
                      <a:pt x="388" y="199"/>
                    </a:cubicBezTo>
                    <a:cubicBezTo>
                      <a:pt x="381" y="173"/>
                      <a:pt x="374" y="135"/>
                      <a:pt x="366" y="84"/>
                    </a:cubicBezTo>
                    <a:cubicBezTo>
                      <a:pt x="360" y="125"/>
                      <a:pt x="353" y="163"/>
                      <a:pt x="345" y="199"/>
                    </a:cubicBezTo>
                    <a:cubicBezTo>
                      <a:pt x="260" y="565"/>
                      <a:pt x="260" y="565"/>
                      <a:pt x="260" y="565"/>
                    </a:cubicBezTo>
                    <a:lnTo>
                      <a:pt x="159"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8" name="Freeform 90"/>
              <p:cNvSpPr>
                <a:spLocks/>
              </p:cNvSpPr>
              <p:nvPr/>
            </p:nvSpPr>
            <p:spPr bwMode="gray">
              <a:xfrm>
                <a:off x="3365" y="1952"/>
                <a:ext cx="146" cy="113"/>
              </a:xfrm>
              <a:custGeom>
                <a:avLst/>
                <a:gdLst>
                  <a:gd name="T0" fmla="*/ 160 w 728"/>
                  <a:gd name="T1" fmla="*/ 565 h 565"/>
                  <a:gd name="T2" fmla="*/ 0 w 728"/>
                  <a:gd name="T3" fmla="*/ 0 h 565"/>
                  <a:gd name="T4" fmla="*/ 98 w 728"/>
                  <a:gd name="T5" fmla="*/ 0 h 565"/>
                  <a:gd name="T6" fmla="*/ 217 w 728"/>
                  <a:gd name="T7" fmla="*/ 461 h 565"/>
                  <a:gd name="T8" fmla="*/ 323 w 728"/>
                  <a:gd name="T9" fmla="*/ 0 h 565"/>
                  <a:gd name="T10" fmla="*/ 419 w 728"/>
                  <a:gd name="T11" fmla="*/ 0 h 565"/>
                  <a:gd name="T12" fmla="*/ 530 w 728"/>
                  <a:gd name="T13" fmla="*/ 461 h 565"/>
                  <a:gd name="T14" fmla="*/ 650 w 728"/>
                  <a:gd name="T15" fmla="*/ 0 h 565"/>
                  <a:gd name="T16" fmla="*/ 728 w 728"/>
                  <a:gd name="T17" fmla="*/ 0 h 565"/>
                  <a:gd name="T18" fmla="*/ 569 w 728"/>
                  <a:gd name="T19" fmla="*/ 565 h 565"/>
                  <a:gd name="T20" fmla="*/ 473 w 728"/>
                  <a:gd name="T21" fmla="*/ 565 h 565"/>
                  <a:gd name="T22" fmla="*/ 388 w 728"/>
                  <a:gd name="T23" fmla="*/ 199 h 565"/>
                  <a:gd name="T24" fmla="*/ 367 w 728"/>
                  <a:gd name="T25" fmla="*/ 84 h 565"/>
                  <a:gd name="T26" fmla="*/ 345 w 728"/>
                  <a:gd name="T27" fmla="*/ 199 h 565"/>
                  <a:gd name="T28" fmla="*/ 261 w 728"/>
                  <a:gd name="T29" fmla="*/ 565 h 565"/>
                  <a:gd name="T30" fmla="*/ 160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60" y="565"/>
                    </a:moveTo>
                    <a:cubicBezTo>
                      <a:pt x="0" y="0"/>
                      <a:pt x="0" y="0"/>
                      <a:pt x="0" y="0"/>
                    </a:cubicBezTo>
                    <a:cubicBezTo>
                      <a:pt x="98" y="0"/>
                      <a:pt x="98" y="0"/>
                      <a:pt x="98" y="0"/>
                    </a:cubicBezTo>
                    <a:cubicBezTo>
                      <a:pt x="217" y="461"/>
                      <a:pt x="217" y="461"/>
                      <a:pt x="217" y="461"/>
                    </a:cubicBezTo>
                    <a:cubicBezTo>
                      <a:pt x="323" y="0"/>
                      <a:pt x="323" y="0"/>
                      <a:pt x="323" y="0"/>
                    </a:cubicBezTo>
                    <a:cubicBezTo>
                      <a:pt x="419" y="0"/>
                      <a:pt x="419" y="0"/>
                      <a:pt x="419" y="0"/>
                    </a:cubicBezTo>
                    <a:cubicBezTo>
                      <a:pt x="530" y="461"/>
                      <a:pt x="530" y="461"/>
                      <a:pt x="530" y="461"/>
                    </a:cubicBezTo>
                    <a:cubicBezTo>
                      <a:pt x="650" y="0"/>
                      <a:pt x="650" y="0"/>
                      <a:pt x="650" y="0"/>
                    </a:cubicBezTo>
                    <a:cubicBezTo>
                      <a:pt x="728" y="0"/>
                      <a:pt x="728" y="0"/>
                      <a:pt x="728" y="0"/>
                    </a:cubicBezTo>
                    <a:cubicBezTo>
                      <a:pt x="569" y="565"/>
                      <a:pt x="569" y="565"/>
                      <a:pt x="569" y="565"/>
                    </a:cubicBezTo>
                    <a:cubicBezTo>
                      <a:pt x="473" y="565"/>
                      <a:pt x="473" y="565"/>
                      <a:pt x="473" y="565"/>
                    </a:cubicBezTo>
                    <a:cubicBezTo>
                      <a:pt x="388" y="199"/>
                      <a:pt x="388" y="199"/>
                      <a:pt x="388" y="199"/>
                    </a:cubicBezTo>
                    <a:cubicBezTo>
                      <a:pt x="382" y="173"/>
                      <a:pt x="375" y="135"/>
                      <a:pt x="367" y="84"/>
                    </a:cubicBezTo>
                    <a:cubicBezTo>
                      <a:pt x="361" y="125"/>
                      <a:pt x="354" y="163"/>
                      <a:pt x="345" y="199"/>
                    </a:cubicBezTo>
                    <a:cubicBezTo>
                      <a:pt x="261" y="565"/>
                      <a:pt x="261" y="565"/>
                      <a:pt x="261" y="565"/>
                    </a:cubicBezTo>
                    <a:lnTo>
                      <a:pt x="160"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9" name="Freeform 91"/>
              <p:cNvSpPr>
                <a:spLocks noEditPoints="1"/>
              </p:cNvSpPr>
              <p:nvPr/>
            </p:nvSpPr>
            <p:spPr bwMode="gray">
              <a:xfrm>
                <a:off x="3530" y="1911"/>
                <a:ext cx="24" cy="154"/>
              </a:xfrm>
              <a:custGeom>
                <a:avLst/>
                <a:gdLst>
                  <a:gd name="T0" fmla="*/ 59 w 118"/>
                  <a:gd name="T1" fmla="*/ 0 h 772"/>
                  <a:gd name="T2" fmla="*/ 103 w 118"/>
                  <a:gd name="T3" fmla="*/ 19 h 772"/>
                  <a:gd name="T4" fmla="*/ 118 w 118"/>
                  <a:gd name="T5" fmla="*/ 59 h 772"/>
                  <a:gd name="T6" fmla="*/ 99 w 118"/>
                  <a:gd name="T7" fmla="*/ 103 h 772"/>
                  <a:gd name="T8" fmla="*/ 59 w 118"/>
                  <a:gd name="T9" fmla="*/ 118 h 772"/>
                  <a:gd name="T10" fmla="*/ 15 w 118"/>
                  <a:gd name="T11" fmla="*/ 99 h 772"/>
                  <a:gd name="T12" fmla="*/ 0 w 118"/>
                  <a:gd name="T13" fmla="*/ 58 h 772"/>
                  <a:gd name="T14" fmla="*/ 20 w 118"/>
                  <a:gd name="T15" fmla="*/ 15 h 772"/>
                  <a:gd name="T16" fmla="*/ 59 w 118"/>
                  <a:gd name="T17" fmla="*/ 0 h 772"/>
                  <a:gd name="T18" fmla="*/ 12 w 118"/>
                  <a:gd name="T19" fmla="*/ 207 h 772"/>
                  <a:gd name="T20" fmla="*/ 109 w 118"/>
                  <a:gd name="T21" fmla="*/ 207 h 772"/>
                  <a:gd name="T22" fmla="*/ 109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7" y="0"/>
                      <a:pt x="91" y="6"/>
                      <a:pt x="103" y="19"/>
                    </a:cubicBezTo>
                    <a:cubicBezTo>
                      <a:pt x="113" y="31"/>
                      <a:pt x="118" y="44"/>
                      <a:pt x="118" y="59"/>
                    </a:cubicBezTo>
                    <a:cubicBezTo>
                      <a:pt x="118" y="77"/>
                      <a:pt x="112" y="91"/>
                      <a:pt x="99" y="103"/>
                    </a:cubicBezTo>
                    <a:cubicBezTo>
                      <a:pt x="88" y="113"/>
                      <a:pt x="74" y="118"/>
                      <a:pt x="59" y="118"/>
                    </a:cubicBezTo>
                    <a:cubicBezTo>
                      <a:pt x="41" y="118"/>
                      <a:pt x="27" y="112"/>
                      <a:pt x="15" y="99"/>
                    </a:cubicBezTo>
                    <a:cubicBezTo>
                      <a:pt x="5" y="88"/>
                      <a:pt x="0" y="74"/>
                      <a:pt x="0" y="58"/>
                    </a:cubicBezTo>
                    <a:cubicBezTo>
                      <a:pt x="0" y="41"/>
                      <a:pt x="7" y="27"/>
                      <a:pt x="20" y="15"/>
                    </a:cubicBezTo>
                    <a:cubicBezTo>
                      <a:pt x="31" y="5"/>
                      <a:pt x="44" y="0"/>
                      <a:pt x="59" y="0"/>
                    </a:cubicBezTo>
                    <a:moveTo>
                      <a:pt x="12" y="207"/>
                    </a:moveTo>
                    <a:cubicBezTo>
                      <a:pt x="109" y="207"/>
                      <a:pt x="109" y="207"/>
                      <a:pt x="109" y="207"/>
                    </a:cubicBezTo>
                    <a:cubicBezTo>
                      <a:pt x="109" y="772"/>
                      <a:pt x="109" y="772"/>
                      <a:pt x="109"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0" name="Freeform 92"/>
              <p:cNvSpPr>
                <a:spLocks/>
              </p:cNvSpPr>
              <p:nvPr/>
            </p:nvSpPr>
            <p:spPr bwMode="gray">
              <a:xfrm>
                <a:off x="3587" y="1922"/>
                <a:ext cx="50" cy="143"/>
              </a:xfrm>
              <a:custGeom>
                <a:avLst/>
                <a:gdLst>
                  <a:gd name="T0" fmla="*/ 0 w 248"/>
                  <a:gd name="T1" fmla="*/ 0 h 718"/>
                  <a:gd name="T2" fmla="*/ 96 w 248"/>
                  <a:gd name="T3" fmla="*/ 0 h 718"/>
                  <a:gd name="T4" fmla="*/ 96 w 248"/>
                  <a:gd name="T5" fmla="*/ 153 h 718"/>
                  <a:gd name="T6" fmla="*/ 248 w 248"/>
                  <a:gd name="T7" fmla="*/ 153 h 718"/>
                  <a:gd name="T8" fmla="*/ 248 w 248"/>
                  <a:gd name="T9" fmla="*/ 215 h 718"/>
                  <a:gd name="T10" fmla="*/ 96 w 248"/>
                  <a:gd name="T11" fmla="*/ 215 h 718"/>
                  <a:gd name="T12" fmla="*/ 96 w 248"/>
                  <a:gd name="T13" fmla="*/ 515 h 718"/>
                  <a:gd name="T14" fmla="*/ 122 w 248"/>
                  <a:gd name="T15" fmla="*/ 630 h 718"/>
                  <a:gd name="T16" fmla="*/ 175 w 248"/>
                  <a:gd name="T17" fmla="*/ 655 h 718"/>
                  <a:gd name="T18" fmla="*/ 217 w 248"/>
                  <a:gd name="T19" fmla="*/ 657 h 718"/>
                  <a:gd name="T20" fmla="*/ 248 w 248"/>
                  <a:gd name="T21" fmla="*/ 657 h 718"/>
                  <a:gd name="T22" fmla="*/ 248 w 248"/>
                  <a:gd name="T23" fmla="*/ 718 h 718"/>
                  <a:gd name="T24" fmla="*/ 196 w 248"/>
                  <a:gd name="T25" fmla="*/ 718 h 718"/>
                  <a:gd name="T26" fmla="*/ 99 w 248"/>
                  <a:gd name="T27" fmla="*/ 709 h 718"/>
                  <a:gd name="T28" fmla="*/ 8 w 248"/>
                  <a:gd name="T29" fmla="*/ 613 h 718"/>
                  <a:gd name="T30" fmla="*/ 0 w 248"/>
                  <a:gd name="T31" fmla="*/ 501 h 718"/>
                  <a:gd name="T32" fmla="*/ 0 w 248"/>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718">
                    <a:moveTo>
                      <a:pt x="0" y="0"/>
                    </a:moveTo>
                    <a:cubicBezTo>
                      <a:pt x="96" y="0"/>
                      <a:pt x="96" y="0"/>
                      <a:pt x="96" y="0"/>
                    </a:cubicBezTo>
                    <a:cubicBezTo>
                      <a:pt x="96" y="153"/>
                      <a:pt x="96" y="153"/>
                      <a:pt x="96" y="153"/>
                    </a:cubicBezTo>
                    <a:cubicBezTo>
                      <a:pt x="248" y="153"/>
                      <a:pt x="248" y="153"/>
                      <a:pt x="248" y="153"/>
                    </a:cubicBezTo>
                    <a:cubicBezTo>
                      <a:pt x="248" y="215"/>
                      <a:pt x="248" y="215"/>
                      <a:pt x="248" y="215"/>
                    </a:cubicBezTo>
                    <a:cubicBezTo>
                      <a:pt x="96" y="215"/>
                      <a:pt x="96" y="215"/>
                      <a:pt x="96" y="215"/>
                    </a:cubicBezTo>
                    <a:cubicBezTo>
                      <a:pt x="96" y="515"/>
                      <a:pt x="96" y="515"/>
                      <a:pt x="96" y="515"/>
                    </a:cubicBezTo>
                    <a:cubicBezTo>
                      <a:pt x="96" y="572"/>
                      <a:pt x="105" y="610"/>
                      <a:pt x="122" y="630"/>
                    </a:cubicBezTo>
                    <a:cubicBezTo>
                      <a:pt x="134" y="644"/>
                      <a:pt x="151" y="652"/>
                      <a:pt x="175" y="655"/>
                    </a:cubicBezTo>
                    <a:cubicBezTo>
                      <a:pt x="183" y="656"/>
                      <a:pt x="197" y="657"/>
                      <a:pt x="217" y="657"/>
                    </a:cubicBezTo>
                    <a:cubicBezTo>
                      <a:pt x="248" y="657"/>
                      <a:pt x="248" y="657"/>
                      <a:pt x="248" y="657"/>
                    </a:cubicBezTo>
                    <a:cubicBezTo>
                      <a:pt x="248" y="718"/>
                      <a:pt x="248" y="718"/>
                      <a:pt x="248" y="718"/>
                    </a:cubicBezTo>
                    <a:cubicBezTo>
                      <a:pt x="196" y="718"/>
                      <a:pt x="196" y="718"/>
                      <a:pt x="196" y="718"/>
                    </a:cubicBezTo>
                    <a:cubicBezTo>
                      <a:pt x="155" y="718"/>
                      <a:pt x="122" y="715"/>
                      <a:pt x="99" y="709"/>
                    </a:cubicBezTo>
                    <a:cubicBezTo>
                      <a:pt x="49" y="695"/>
                      <a:pt x="19" y="663"/>
                      <a:pt x="8"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1" name="Freeform 93"/>
              <p:cNvSpPr>
                <a:spLocks/>
              </p:cNvSpPr>
              <p:nvPr/>
            </p:nvSpPr>
            <p:spPr bwMode="gray">
              <a:xfrm>
                <a:off x="3660"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30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30"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2" name="Freeform 94"/>
              <p:cNvSpPr>
                <a:spLocks/>
              </p:cNvSpPr>
              <p:nvPr/>
            </p:nvSpPr>
            <p:spPr bwMode="gray">
              <a:xfrm>
                <a:off x="3818" y="1952"/>
                <a:ext cx="95" cy="168"/>
              </a:xfrm>
              <a:custGeom>
                <a:avLst/>
                <a:gdLst>
                  <a:gd name="T0" fmla="*/ 42 w 95"/>
                  <a:gd name="T1" fmla="*/ 115 h 168"/>
                  <a:gd name="T2" fmla="*/ 0 w 95"/>
                  <a:gd name="T3" fmla="*/ 0 h 168"/>
                  <a:gd name="T4" fmla="*/ 20 w 95"/>
                  <a:gd name="T5" fmla="*/ 0 h 168"/>
                  <a:gd name="T6" fmla="*/ 50 w 95"/>
                  <a:gd name="T7" fmla="*/ 91 h 168"/>
                  <a:gd name="T8" fmla="*/ 78 w 95"/>
                  <a:gd name="T9" fmla="*/ 0 h 168"/>
                  <a:gd name="T10" fmla="*/ 95 w 95"/>
                  <a:gd name="T11" fmla="*/ 0 h 168"/>
                  <a:gd name="T12" fmla="*/ 38 w 95"/>
                  <a:gd name="T13" fmla="*/ 168 h 168"/>
                  <a:gd name="T14" fmla="*/ 21 w 95"/>
                  <a:gd name="T15" fmla="*/ 168 h 168"/>
                  <a:gd name="T16" fmla="*/ 42 w 95"/>
                  <a:gd name="T17"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68">
                    <a:moveTo>
                      <a:pt x="42" y="115"/>
                    </a:moveTo>
                    <a:lnTo>
                      <a:pt x="0" y="0"/>
                    </a:lnTo>
                    <a:lnTo>
                      <a:pt x="20" y="0"/>
                    </a:lnTo>
                    <a:lnTo>
                      <a:pt x="50" y="91"/>
                    </a:lnTo>
                    <a:lnTo>
                      <a:pt x="78" y="0"/>
                    </a:lnTo>
                    <a:lnTo>
                      <a:pt x="95" y="0"/>
                    </a:lnTo>
                    <a:lnTo>
                      <a:pt x="38" y="168"/>
                    </a:lnTo>
                    <a:lnTo>
                      <a:pt x="21" y="168"/>
                    </a:lnTo>
                    <a:lnTo>
                      <a:pt x="42"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3" name="Freeform 95"/>
              <p:cNvSpPr>
                <a:spLocks noEditPoints="1"/>
              </p:cNvSpPr>
              <p:nvPr/>
            </p:nvSpPr>
            <p:spPr bwMode="gray">
              <a:xfrm>
                <a:off x="3925"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1 w 475"/>
                  <a:gd name="T27" fmla="*/ 465 h 597"/>
                  <a:gd name="T28" fmla="*/ 376 w 475"/>
                  <a:gd name="T29" fmla="*/ 299 h 597"/>
                  <a:gd name="T30" fmla="*/ 351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80" y="570"/>
                      <a:pt x="320" y="597"/>
                      <a:pt x="238" y="597"/>
                    </a:cubicBezTo>
                    <a:cubicBezTo>
                      <a:pt x="79" y="597"/>
                      <a:pt x="0" y="496"/>
                      <a:pt x="0" y="295"/>
                    </a:cubicBezTo>
                    <a:cubicBezTo>
                      <a:pt x="0" y="204"/>
                      <a:pt x="19" y="133"/>
                      <a:pt x="57" y="81"/>
                    </a:cubicBezTo>
                    <a:cubicBezTo>
                      <a:pt x="96" y="27"/>
                      <a:pt x="157"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1" y="465"/>
                    </a:cubicBezTo>
                    <a:cubicBezTo>
                      <a:pt x="368" y="424"/>
                      <a:pt x="376" y="369"/>
                      <a:pt x="376" y="299"/>
                    </a:cubicBezTo>
                    <a:cubicBezTo>
                      <a:pt x="376" y="227"/>
                      <a:pt x="368" y="172"/>
                      <a:pt x="351"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4" name="Freeform 96"/>
              <p:cNvSpPr>
                <a:spLocks/>
              </p:cNvSpPr>
              <p:nvPr/>
            </p:nvSpPr>
            <p:spPr bwMode="gray">
              <a:xfrm>
                <a:off x="4046" y="1952"/>
                <a:ext cx="83" cy="117"/>
              </a:xfrm>
              <a:custGeom>
                <a:avLst/>
                <a:gdLst>
                  <a:gd name="T0" fmla="*/ 0 w 412"/>
                  <a:gd name="T1" fmla="*/ 0 h 581"/>
                  <a:gd name="T2" fmla="*/ 96 w 412"/>
                  <a:gd name="T3" fmla="*/ 0 h 581"/>
                  <a:gd name="T4" fmla="*/ 96 w 412"/>
                  <a:gd name="T5" fmla="*/ 349 h 581"/>
                  <a:gd name="T6" fmla="*/ 114 w 412"/>
                  <a:gd name="T7" fmla="*/ 477 h 581"/>
                  <a:gd name="T8" fmla="*/ 154 w 412"/>
                  <a:gd name="T9" fmla="*/ 514 h 581"/>
                  <a:gd name="T10" fmla="*/ 216 w 412"/>
                  <a:gd name="T11" fmla="*/ 523 h 581"/>
                  <a:gd name="T12" fmla="*/ 316 w 412"/>
                  <a:gd name="T13" fmla="*/ 508 h 581"/>
                  <a:gd name="T14" fmla="*/ 316 w 412"/>
                  <a:gd name="T15" fmla="*/ 0 h 581"/>
                  <a:gd name="T16" fmla="*/ 412 w 412"/>
                  <a:gd name="T17" fmla="*/ 0 h 581"/>
                  <a:gd name="T18" fmla="*/ 412 w 412"/>
                  <a:gd name="T19" fmla="*/ 556 h 581"/>
                  <a:gd name="T20" fmla="*/ 210 w 412"/>
                  <a:gd name="T21" fmla="*/ 581 h 581"/>
                  <a:gd name="T22" fmla="*/ 67 w 412"/>
                  <a:gd name="T23" fmla="*/ 551 h 581"/>
                  <a:gd name="T24" fmla="*/ 4 w 412"/>
                  <a:gd name="T25" fmla="*/ 445 h 581"/>
                  <a:gd name="T26" fmla="*/ 0 w 412"/>
                  <a:gd name="T27" fmla="*/ 356 h 581"/>
                  <a:gd name="T28" fmla="*/ 0 w 412"/>
                  <a:gd name="T2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2" h="581">
                    <a:moveTo>
                      <a:pt x="0" y="0"/>
                    </a:moveTo>
                    <a:cubicBezTo>
                      <a:pt x="96" y="0"/>
                      <a:pt x="96" y="0"/>
                      <a:pt x="96" y="0"/>
                    </a:cubicBezTo>
                    <a:cubicBezTo>
                      <a:pt x="96" y="349"/>
                      <a:pt x="96" y="349"/>
                      <a:pt x="96" y="349"/>
                    </a:cubicBezTo>
                    <a:cubicBezTo>
                      <a:pt x="96" y="413"/>
                      <a:pt x="102" y="456"/>
                      <a:pt x="114" y="477"/>
                    </a:cubicBezTo>
                    <a:cubicBezTo>
                      <a:pt x="123" y="495"/>
                      <a:pt x="136" y="507"/>
                      <a:pt x="154" y="514"/>
                    </a:cubicBezTo>
                    <a:cubicBezTo>
                      <a:pt x="168" y="520"/>
                      <a:pt x="189" y="523"/>
                      <a:pt x="216" y="523"/>
                    </a:cubicBezTo>
                    <a:cubicBezTo>
                      <a:pt x="248" y="523"/>
                      <a:pt x="281" y="518"/>
                      <a:pt x="316" y="508"/>
                    </a:cubicBezTo>
                    <a:cubicBezTo>
                      <a:pt x="316" y="0"/>
                      <a:pt x="316" y="0"/>
                      <a:pt x="316" y="0"/>
                    </a:cubicBezTo>
                    <a:cubicBezTo>
                      <a:pt x="412" y="0"/>
                      <a:pt x="412" y="0"/>
                      <a:pt x="412" y="0"/>
                    </a:cubicBezTo>
                    <a:cubicBezTo>
                      <a:pt x="412" y="556"/>
                      <a:pt x="412" y="556"/>
                      <a:pt x="412" y="556"/>
                    </a:cubicBezTo>
                    <a:cubicBezTo>
                      <a:pt x="341" y="573"/>
                      <a:pt x="273" y="581"/>
                      <a:pt x="210" y="581"/>
                    </a:cubicBezTo>
                    <a:cubicBezTo>
                      <a:pt x="146" y="581"/>
                      <a:pt x="98" y="571"/>
                      <a:pt x="67" y="551"/>
                    </a:cubicBezTo>
                    <a:cubicBezTo>
                      <a:pt x="32" y="528"/>
                      <a:pt x="11" y="493"/>
                      <a:pt x="4" y="445"/>
                    </a:cubicBezTo>
                    <a:cubicBezTo>
                      <a:pt x="1" y="422"/>
                      <a:pt x="0" y="393"/>
                      <a:pt x="0" y="35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5" name="Freeform 97"/>
              <p:cNvSpPr>
                <a:spLocks/>
              </p:cNvSpPr>
              <p:nvPr/>
            </p:nvSpPr>
            <p:spPr bwMode="gray">
              <a:xfrm>
                <a:off x="2581" y="858"/>
                <a:ext cx="372" cy="287"/>
              </a:xfrm>
              <a:custGeom>
                <a:avLst/>
                <a:gdLst>
                  <a:gd name="T0" fmla="*/ 755 w 1858"/>
                  <a:gd name="T1" fmla="*/ 601 h 1434"/>
                  <a:gd name="T2" fmla="*/ 470 w 1858"/>
                  <a:gd name="T3" fmla="*/ 505 h 1434"/>
                  <a:gd name="T4" fmla="*/ 1 w 1858"/>
                  <a:gd name="T5" fmla="*/ 970 h 1434"/>
                  <a:gd name="T6" fmla="*/ 470 w 1858"/>
                  <a:gd name="T7" fmla="*/ 1433 h 1434"/>
                  <a:gd name="T8" fmla="*/ 827 w 1858"/>
                  <a:gd name="T9" fmla="*/ 1272 h 1434"/>
                  <a:gd name="T10" fmla="*/ 827 w 1858"/>
                  <a:gd name="T11" fmla="*/ 1015 h 1434"/>
                  <a:gd name="T12" fmla="*/ 605 w 1858"/>
                  <a:gd name="T13" fmla="*/ 1232 h 1434"/>
                  <a:gd name="T14" fmla="*/ 470 w 1858"/>
                  <a:gd name="T15" fmla="*/ 1260 h 1434"/>
                  <a:gd name="T16" fmla="*/ 176 w 1858"/>
                  <a:gd name="T17" fmla="*/ 970 h 1434"/>
                  <a:gd name="T18" fmla="*/ 470 w 1858"/>
                  <a:gd name="T19" fmla="*/ 678 h 1434"/>
                  <a:gd name="T20" fmla="*/ 676 w 1858"/>
                  <a:gd name="T21" fmla="*/ 763 h 1434"/>
                  <a:gd name="T22" fmla="*/ 859 w 1858"/>
                  <a:gd name="T23" fmla="*/ 973 h 1434"/>
                  <a:gd name="T24" fmla="*/ 1281 w 1858"/>
                  <a:gd name="T25" fmla="*/ 1157 h 1434"/>
                  <a:gd name="T26" fmla="*/ 1858 w 1858"/>
                  <a:gd name="T27" fmla="*/ 582 h 1434"/>
                  <a:gd name="T28" fmla="*/ 1281 w 1858"/>
                  <a:gd name="T29" fmla="*/ 0 h 1434"/>
                  <a:gd name="T30" fmla="*/ 827 w 1858"/>
                  <a:gd name="T31" fmla="*/ 231 h 1434"/>
                  <a:gd name="T32" fmla="*/ 827 w 1858"/>
                  <a:gd name="T33" fmla="*/ 577 h 1434"/>
                  <a:gd name="T34" fmla="*/ 1281 w 1858"/>
                  <a:gd name="T35" fmla="*/ 182 h 1434"/>
                  <a:gd name="T36" fmla="*/ 1677 w 1858"/>
                  <a:gd name="T37" fmla="*/ 582 h 1434"/>
                  <a:gd name="T38" fmla="*/ 1281 w 1858"/>
                  <a:gd name="T39" fmla="*/ 978 h 1434"/>
                  <a:gd name="T40" fmla="*/ 1024 w 1858"/>
                  <a:gd name="T41" fmla="*/ 884 h 1434"/>
                  <a:gd name="T42" fmla="*/ 755 w 1858"/>
                  <a:gd name="T43" fmla="*/ 601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8" h="1434">
                    <a:moveTo>
                      <a:pt x="755" y="601"/>
                    </a:moveTo>
                    <a:cubicBezTo>
                      <a:pt x="687" y="541"/>
                      <a:pt x="578" y="505"/>
                      <a:pt x="470" y="505"/>
                    </a:cubicBezTo>
                    <a:cubicBezTo>
                      <a:pt x="212" y="504"/>
                      <a:pt x="2" y="707"/>
                      <a:pt x="1" y="970"/>
                    </a:cubicBezTo>
                    <a:cubicBezTo>
                      <a:pt x="0" y="1228"/>
                      <a:pt x="212" y="1433"/>
                      <a:pt x="470" y="1433"/>
                    </a:cubicBezTo>
                    <a:cubicBezTo>
                      <a:pt x="615" y="1434"/>
                      <a:pt x="741" y="1375"/>
                      <a:pt x="827" y="1272"/>
                    </a:cubicBezTo>
                    <a:cubicBezTo>
                      <a:pt x="827" y="1015"/>
                      <a:pt x="827" y="1015"/>
                      <a:pt x="827" y="1015"/>
                    </a:cubicBezTo>
                    <a:cubicBezTo>
                      <a:pt x="781" y="1095"/>
                      <a:pt x="689" y="1197"/>
                      <a:pt x="605" y="1232"/>
                    </a:cubicBezTo>
                    <a:cubicBezTo>
                      <a:pt x="563" y="1249"/>
                      <a:pt x="520" y="1260"/>
                      <a:pt x="470" y="1260"/>
                    </a:cubicBezTo>
                    <a:cubicBezTo>
                      <a:pt x="309" y="1260"/>
                      <a:pt x="176" y="1135"/>
                      <a:pt x="176" y="970"/>
                    </a:cubicBezTo>
                    <a:cubicBezTo>
                      <a:pt x="176" y="818"/>
                      <a:pt x="299" y="677"/>
                      <a:pt x="470" y="678"/>
                    </a:cubicBezTo>
                    <a:cubicBezTo>
                      <a:pt x="551" y="678"/>
                      <a:pt x="623" y="711"/>
                      <a:pt x="676" y="763"/>
                    </a:cubicBezTo>
                    <a:cubicBezTo>
                      <a:pt x="732" y="817"/>
                      <a:pt x="818" y="929"/>
                      <a:pt x="859" y="973"/>
                    </a:cubicBezTo>
                    <a:cubicBezTo>
                      <a:pt x="964" y="1086"/>
                      <a:pt x="1115" y="1157"/>
                      <a:pt x="1281" y="1157"/>
                    </a:cubicBezTo>
                    <a:cubicBezTo>
                      <a:pt x="1599" y="1158"/>
                      <a:pt x="1858" y="900"/>
                      <a:pt x="1858" y="582"/>
                    </a:cubicBezTo>
                    <a:cubicBezTo>
                      <a:pt x="1858" y="264"/>
                      <a:pt x="1599" y="0"/>
                      <a:pt x="1281" y="0"/>
                    </a:cubicBezTo>
                    <a:cubicBezTo>
                      <a:pt x="1096" y="0"/>
                      <a:pt x="933" y="96"/>
                      <a:pt x="827" y="231"/>
                    </a:cubicBezTo>
                    <a:cubicBezTo>
                      <a:pt x="827" y="577"/>
                      <a:pt x="827" y="577"/>
                      <a:pt x="827" y="577"/>
                    </a:cubicBezTo>
                    <a:cubicBezTo>
                      <a:pt x="908" y="358"/>
                      <a:pt x="1053" y="182"/>
                      <a:pt x="1281" y="182"/>
                    </a:cubicBezTo>
                    <a:cubicBezTo>
                      <a:pt x="1500" y="182"/>
                      <a:pt x="1677" y="363"/>
                      <a:pt x="1677" y="582"/>
                    </a:cubicBezTo>
                    <a:cubicBezTo>
                      <a:pt x="1676" y="801"/>
                      <a:pt x="1500" y="979"/>
                      <a:pt x="1281" y="978"/>
                    </a:cubicBezTo>
                    <a:cubicBezTo>
                      <a:pt x="1183" y="978"/>
                      <a:pt x="1093" y="942"/>
                      <a:pt x="1024" y="884"/>
                    </a:cubicBezTo>
                    <a:cubicBezTo>
                      <a:pt x="938" y="817"/>
                      <a:pt x="843" y="675"/>
                      <a:pt x="755" y="6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6" name="Freeform 98"/>
              <p:cNvSpPr>
                <a:spLocks/>
              </p:cNvSpPr>
              <p:nvPr/>
            </p:nvSpPr>
            <p:spPr bwMode="gray">
              <a:xfrm>
                <a:off x="1974" y="1170"/>
                <a:ext cx="256" cy="417"/>
              </a:xfrm>
              <a:custGeom>
                <a:avLst/>
                <a:gdLst>
                  <a:gd name="T0" fmla="*/ 0 w 1276"/>
                  <a:gd name="T1" fmla="*/ 0 h 2083"/>
                  <a:gd name="T2" fmla="*/ 1276 w 1276"/>
                  <a:gd name="T3" fmla="*/ 0 h 2083"/>
                  <a:gd name="T4" fmla="*/ 1276 w 1276"/>
                  <a:gd name="T5" fmla="*/ 355 h 2083"/>
                  <a:gd name="T6" fmla="*/ 1072 w 1276"/>
                  <a:gd name="T7" fmla="*/ 215 h 2083"/>
                  <a:gd name="T8" fmla="*/ 482 w 1276"/>
                  <a:gd name="T9" fmla="*/ 215 h 2083"/>
                  <a:gd name="T10" fmla="*/ 482 w 1276"/>
                  <a:gd name="T11" fmla="*/ 828 h 2083"/>
                  <a:gd name="T12" fmla="*/ 1122 w 1276"/>
                  <a:gd name="T13" fmla="*/ 828 h 2083"/>
                  <a:gd name="T14" fmla="*/ 1122 w 1276"/>
                  <a:gd name="T15" fmla="*/ 1153 h 2083"/>
                  <a:gd name="T16" fmla="*/ 947 w 1276"/>
                  <a:gd name="T17" fmla="*/ 1049 h 2083"/>
                  <a:gd name="T18" fmla="*/ 482 w 1276"/>
                  <a:gd name="T19" fmla="*/ 1049 h 2083"/>
                  <a:gd name="T20" fmla="*/ 482 w 1276"/>
                  <a:gd name="T21" fmla="*/ 1886 h 2083"/>
                  <a:gd name="T22" fmla="*/ 616 w 1276"/>
                  <a:gd name="T23" fmla="*/ 2083 h 2083"/>
                  <a:gd name="T24" fmla="*/ 9 w 1276"/>
                  <a:gd name="T25" fmla="*/ 2083 h 2083"/>
                  <a:gd name="T26" fmla="*/ 136 w 1276"/>
                  <a:gd name="T27" fmla="*/ 1886 h 2083"/>
                  <a:gd name="T28" fmla="*/ 136 w 1276"/>
                  <a:gd name="T29" fmla="*/ 219 h 2083"/>
                  <a:gd name="T30" fmla="*/ 0 w 1276"/>
                  <a:gd name="T31"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2083">
                    <a:moveTo>
                      <a:pt x="0" y="0"/>
                    </a:moveTo>
                    <a:cubicBezTo>
                      <a:pt x="1276" y="0"/>
                      <a:pt x="1276" y="0"/>
                      <a:pt x="1276" y="0"/>
                    </a:cubicBezTo>
                    <a:cubicBezTo>
                      <a:pt x="1276" y="355"/>
                      <a:pt x="1276" y="355"/>
                      <a:pt x="1276" y="355"/>
                    </a:cubicBezTo>
                    <a:cubicBezTo>
                      <a:pt x="1276" y="355"/>
                      <a:pt x="1210" y="215"/>
                      <a:pt x="1072" y="215"/>
                    </a:cubicBezTo>
                    <a:cubicBezTo>
                      <a:pt x="482" y="215"/>
                      <a:pt x="482" y="215"/>
                      <a:pt x="482" y="215"/>
                    </a:cubicBezTo>
                    <a:cubicBezTo>
                      <a:pt x="482" y="828"/>
                      <a:pt x="482" y="828"/>
                      <a:pt x="482" y="828"/>
                    </a:cubicBezTo>
                    <a:cubicBezTo>
                      <a:pt x="1122" y="828"/>
                      <a:pt x="1122" y="828"/>
                      <a:pt x="1122" y="828"/>
                    </a:cubicBezTo>
                    <a:cubicBezTo>
                      <a:pt x="1122" y="1153"/>
                      <a:pt x="1122" y="1153"/>
                      <a:pt x="1122" y="1153"/>
                    </a:cubicBezTo>
                    <a:cubicBezTo>
                      <a:pt x="1122" y="1153"/>
                      <a:pt x="1101" y="1049"/>
                      <a:pt x="947" y="1049"/>
                    </a:cubicBezTo>
                    <a:cubicBezTo>
                      <a:pt x="482" y="1049"/>
                      <a:pt x="482" y="1049"/>
                      <a:pt x="482" y="1049"/>
                    </a:cubicBezTo>
                    <a:cubicBezTo>
                      <a:pt x="482" y="1886"/>
                      <a:pt x="482" y="1886"/>
                      <a:pt x="482" y="1886"/>
                    </a:cubicBezTo>
                    <a:cubicBezTo>
                      <a:pt x="482" y="2010"/>
                      <a:pt x="616" y="2083"/>
                      <a:pt x="616" y="2083"/>
                    </a:cubicBezTo>
                    <a:cubicBezTo>
                      <a:pt x="9" y="2083"/>
                      <a:pt x="9" y="2083"/>
                      <a:pt x="9" y="2083"/>
                    </a:cubicBezTo>
                    <a:cubicBezTo>
                      <a:pt x="9" y="2083"/>
                      <a:pt x="136" y="2019"/>
                      <a:pt x="136" y="1886"/>
                    </a:cubicBezTo>
                    <a:cubicBezTo>
                      <a:pt x="136" y="219"/>
                      <a:pt x="136" y="219"/>
                      <a:pt x="136" y="219"/>
                    </a:cubicBezTo>
                    <a:cubicBezTo>
                      <a:pt x="136" y="7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7" name="Freeform 99"/>
              <p:cNvSpPr>
                <a:spLocks/>
              </p:cNvSpPr>
              <p:nvPr/>
            </p:nvSpPr>
            <p:spPr bwMode="gray">
              <a:xfrm>
                <a:off x="2577" y="1171"/>
                <a:ext cx="169" cy="581"/>
              </a:xfrm>
              <a:custGeom>
                <a:avLst/>
                <a:gdLst>
                  <a:gd name="T0" fmla="*/ 193 w 842"/>
                  <a:gd name="T1" fmla="*/ 0 h 2904"/>
                  <a:gd name="T2" fmla="*/ 842 w 842"/>
                  <a:gd name="T3" fmla="*/ 0 h 2904"/>
                  <a:gd name="T4" fmla="*/ 697 w 842"/>
                  <a:gd name="T5" fmla="*/ 181 h 2904"/>
                  <a:gd name="T6" fmla="*/ 697 w 842"/>
                  <a:gd name="T7" fmla="*/ 2135 h 2904"/>
                  <a:gd name="T8" fmla="*/ 0 w 842"/>
                  <a:gd name="T9" fmla="*/ 2902 h 2904"/>
                  <a:gd name="T10" fmla="*/ 332 w 842"/>
                  <a:gd name="T11" fmla="*/ 2135 h 2904"/>
                  <a:gd name="T12" fmla="*/ 332 w 842"/>
                  <a:gd name="T13" fmla="*/ 181 h 2904"/>
                  <a:gd name="T14" fmla="*/ 193 w 842"/>
                  <a:gd name="T15" fmla="*/ 0 h 2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2904">
                    <a:moveTo>
                      <a:pt x="193" y="0"/>
                    </a:moveTo>
                    <a:cubicBezTo>
                      <a:pt x="842" y="0"/>
                      <a:pt x="842" y="0"/>
                      <a:pt x="842" y="0"/>
                    </a:cubicBezTo>
                    <a:cubicBezTo>
                      <a:pt x="842" y="0"/>
                      <a:pt x="697" y="69"/>
                      <a:pt x="697" y="181"/>
                    </a:cubicBezTo>
                    <a:cubicBezTo>
                      <a:pt x="697" y="2135"/>
                      <a:pt x="697" y="2135"/>
                      <a:pt x="697" y="2135"/>
                    </a:cubicBezTo>
                    <a:cubicBezTo>
                      <a:pt x="697" y="2796"/>
                      <a:pt x="34" y="2904"/>
                      <a:pt x="0" y="2902"/>
                    </a:cubicBezTo>
                    <a:cubicBezTo>
                      <a:pt x="56" y="2866"/>
                      <a:pt x="331" y="2631"/>
                      <a:pt x="332" y="2135"/>
                    </a:cubicBezTo>
                    <a:cubicBezTo>
                      <a:pt x="332" y="181"/>
                      <a:pt x="332" y="181"/>
                      <a:pt x="332" y="181"/>
                    </a:cubicBezTo>
                    <a:cubicBezTo>
                      <a:pt x="333" y="76"/>
                      <a:pt x="193" y="0"/>
                      <a:pt x="193"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8" name="Freeform 100"/>
              <p:cNvSpPr>
                <a:spLocks/>
              </p:cNvSpPr>
              <p:nvPr/>
            </p:nvSpPr>
            <p:spPr bwMode="gray">
              <a:xfrm>
                <a:off x="2764" y="1171"/>
                <a:ext cx="130" cy="417"/>
              </a:xfrm>
              <a:custGeom>
                <a:avLst/>
                <a:gdLst>
                  <a:gd name="T0" fmla="*/ 0 w 651"/>
                  <a:gd name="T1" fmla="*/ 0 h 2084"/>
                  <a:gd name="T2" fmla="*/ 651 w 651"/>
                  <a:gd name="T3" fmla="*/ 0 h 2084"/>
                  <a:gd name="T4" fmla="*/ 507 w 651"/>
                  <a:gd name="T5" fmla="*/ 184 h 2084"/>
                  <a:gd name="T6" fmla="*/ 507 w 651"/>
                  <a:gd name="T7" fmla="*/ 1886 h 2084"/>
                  <a:gd name="T8" fmla="*/ 651 w 651"/>
                  <a:gd name="T9" fmla="*/ 2084 h 2084"/>
                  <a:gd name="T10" fmla="*/ 0 w 651"/>
                  <a:gd name="T11" fmla="*/ 2084 h 2084"/>
                  <a:gd name="T12" fmla="*/ 145 w 651"/>
                  <a:gd name="T13" fmla="*/ 1886 h 2084"/>
                  <a:gd name="T14" fmla="*/ 145 w 651"/>
                  <a:gd name="T15" fmla="*/ 184 h 2084"/>
                  <a:gd name="T16" fmla="*/ 0 w 651"/>
                  <a:gd name="T17" fmla="*/ 0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2084">
                    <a:moveTo>
                      <a:pt x="0" y="0"/>
                    </a:moveTo>
                    <a:cubicBezTo>
                      <a:pt x="651" y="0"/>
                      <a:pt x="651" y="0"/>
                      <a:pt x="651" y="0"/>
                    </a:cubicBezTo>
                    <a:cubicBezTo>
                      <a:pt x="651" y="0"/>
                      <a:pt x="507" y="69"/>
                      <a:pt x="507" y="184"/>
                    </a:cubicBezTo>
                    <a:cubicBezTo>
                      <a:pt x="507" y="1886"/>
                      <a:pt x="507" y="1886"/>
                      <a:pt x="507" y="1886"/>
                    </a:cubicBezTo>
                    <a:cubicBezTo>
                      <a:pt x="507" y="2008"/>
                      <a:pt x="651" y="2084"/>
                      <a:pt x="651" y="2084"/>
                    </a:cubicBezTo>
                    <a:cubicBezTo>
                      <a:pt x="0" y="2084"/>
                      <a:pt x="0" y="2084"/>
                      <a:pt x="0" y="2084"/>
                    </a:cubicBezTo>
                    <a:cubicBezTo>
                      <a:pt x="0" y="2084"/>
                      <a:pt x="145" y="2008"/>
                      <a:pt x="145" y="1886"/>
                    </a:cubicBezTo>
                    <a:cubicBezTo>
                      <a:pt x="145" y="184"/>
                      <a:pt x="145" y="184"/>
                      <a:pt x="145" y="184"/>
                    </a:cubicBezTo>
                    <a:cubicBezTo>
                      <a:pt x="145" y="6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69" name="Freeform 101"/>
              <p:cNvSpPr>
                <a:spLocks/>
              </p:cNvSpPr>
              <p:nvPr/>
            </p:nvSpPr>
            <p:spPr bwMode="gray">
              <a:xfrm>
                <a:off x="2895" y="1171"/>
                <a:ext cx="312" cy="417"/>
              </a:xfrm>
              <a:custGeom>
                <a:avLst/>
                <a:gdLst>
                  <a:gd name="T0" fmla="*/ 127 w 1559"/>
                  <a:gd name="T1" fmla="*/ 0 h 2083"/>
                  <a:gd name="T2" fmla="*/ 1559 w 1559"/>
                  <a:gd name="T3" fmla="*/ 0 h 2083"/>
                  <a:gd name="T4" fmla="*/ 1438 w 1559"/>
                  <a:gd name="T5" fmla="*/ 378 h 2083"/>
                  <a:gd name="T6" fmla="*/ 1263 w 1559"/>
                  <a:gd name="T7" fmla="*/ 219 h 2083"/>
                  <a:gd name="T8" fmla="*/ 966 w 1559"/>
                  <a:gd name="T9" fmla="*/ 219 h 2083"/>
                  <a:gd name="T10" fmla="*/ 966 w 1559"/>
                  <a:gd name="T11" fmla="*/ 1886 h 2083"/>
                  <a:gd name="T12" fmla="*/ 1106 w 1559"/>
                  <a:gd name="T13" fmla="*/ 2083 h 2083"/>
                  <a:gd name="T14" fmla="*/ 468 w 1559"/>
                  <a:gd name="T15" fmla="*/ 2083 h 2083"/>
                  <a:gd name="T16" fmla="*/ 606 w 1559"/>
                  <a:gd name="T17" fmla="*/ 1886 h 2083"/>
                  <a:gd name="T18" fmla="*/ 606 w 1559"/>
                  <a:gd name="T19" fmla="*/ 219 h 2083"/>
                  <a:gd name="T20" fmla="*/ 248 w 1559"/>
                  <a:gd name="T21" fmla="*/ 219 h 2083"/>
                  <a:gd name="T22" fmla="*/ 0 w 1559"/>
                  <a:gd name="T23" fmla="*/ 410 h 2083"/>
                  <a:gd name="T24" fmla="*/ 127 w 1559"/>
                  <a:gd name="T25"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9" h="2083">
                    <a:moveTo>
                      <a:pt x="127" y="0"/>
                    </a:moveTo>
                    <a:cubicBezTo>
                      <a:pt x="1559" y="0"/>
                      <a:pt x="1559" y="0"/>
                      <a:pt x="1559" y="0"/>
                    </a:cubicBezTo>
                    <a:cubicBezTo>
                      <a:pt x="1438" y="378"/>
                      <a:pt x="1438" y="378"/>
                      <a:pt x="1438" y="378"/>
                    </a:cubicBezTo>
                    <a:cubicBezTo>
                      <a:pt x="1438" y="378"/>
                      <a:pt x="1401" y="219"/>
                      <a:pt x="1263" y="219"/>
                    </a:cubicBezTo>
                    <a:cubicBezTo>
                      <a:pt x="966" y="219"/>
                      <a:pt x="966" y="219"/>
                      <a:pt x="966" y="219"/>
                    </a:cubicBezTo>
                    <a:cubicBezTo>
                      <a:pt x="966" y="1886"/>
                      <a:pt x="966" y="1886"/>
                      <a:pt x="966" y="1886"/>
                    </a:cubicBezTo>
                    <a:cubicBezTo>
                      <a:pt x="966" y="1991"/>
                      <a:pt x="1106" y="2083"/>
                      <a:pt x="1106" y="2083"/>
                    </a:cubicBezTo>
                    <a:cubicBezTo>
                      <a:pt x="468" y="2083"/>
                      <a:pt x="468" y="2083"/>
                      <a:pt x="468" y="2083"/>
                    </a:cubicBezTo>
                    <a:cubicBezTo>
                      <a:pt x="468" y="2083"/>
                      <a:pt x="606" y="2000"/>
                      <a:pt x="606" y="1886"/>
                    </a:cubicBezTo>
                    <a:cubicBezTo>
                      <a:pt x="606" y="219"/>
                      <a:pt x="606" y="219"/>
                      <a:pt x="606" y="219"/>
                    </a:cubicBezTo>
                    <a:cubicBezTo>
                      <a:pt x="248" y="219"/>
                      <a:pt x="248" y="219"/>
                      <a:pt x="248" y="219"/>
                    </a:cubicBezTo>
                    <a:cubicBezTo>
                      <a:pt x="146" y="219"/>
                      <a:pt x="0" y="410"/>
                      <a:pt x="0" y="410"/>
                    </a:cubicBezTo>
                    <a:lnTo>
                      <a:pt x="12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70" name="Freeform 102"/>
              <p:cNvSpPr>
                <a:spLocks/>
              </p:cNvSpPr>
              <p:nvPr/>
            </p:nvSpPr>
            <p:spPr bwMode="gray">
              <a:xfrm>
                <a:off x="3462" y="1171"/>
                <a:ext cx="349" cy="423"/>
              </a:xfrm>
              <a:custGeom>
                <a:avLst/>
                <a:gdLst>
                  <a:gd name="T0" fmla="*/ 1116 w 1743"/>
                  <a:gd name="T1" fmla="*/ 0 h 2115"/>
                  <a:gd name="T2" fmla="*/ 1743 w 1743"/>
                  <a:gd name="T3" fmla="*/ 0 h 2115"/>
                  <a:gd name="T4" fmla="*/ 1609 w 1743"/>
                  <a:gd name="T5" fmla="*/ 184 h 2115"/>
                  <a:gd name="T6" fmla="*/ 1609 w 1743"/>
                  <a:gd name="T7" fmla="*/ 1445 h 2115"/>
                  <a:gd name="T8" fmla="*/ 889 w 1743"/>
                  <a:gd name="T9" fmla="*/ 2115 h 2115"/>
                  <a:gd name="T10" fmla="*/ 138 w 1743"/>
                  <a:gd name="T11" fmla="*/ 1445 h 2115"/>
                  <a:gd name="T12" fmla="*/ 138 w 1743"/>
                  <a:gd name="T13" fmla="*/ 184 h 2115"/>
                  <a:gd name="T14" fmla="*/ 0 w 1743"/>
                  <a:gd name="T15" fmla="*/ 0 h 2115"/>
                  <a:gd name="T16" fmla="*/ 645 w 1743"/>
                  <a:gd name="T17" fmla="*/ 0 h 2115"/>
                  <a:gd name="T18" fmla="*/ 502 w 1743"/>
                  <a:gd name="T19" fmla="*/ 184 h 2115"/>
                  <a:gd name="T20" fmla="*/ 502 w 1743"/>
                  <a:gd name="T21" fmla="*/ 1445 h 2115"/>
                  <a:gd name="T22" fmla="*/ 889 w 1743"/>
                  <a:gd name="T23" fmla="*/ 1890 h 2115"/>
                  <a:gd name="T24" fmla="*/ 1258 w 1743"/>
                  <a:gd name="T25" fmla="*/ 1445 h 2115"/>
                  <a:gd name="T26" fmla="*/ 1258 w 1743"/>
                  <a:gd name="T27" fmla="*/ 184 h 2115"/>
                  <a:gd name="T28" fmla="*/ 1116 w 1743"/>
                  <a:gd name="T29" fmla="*/ 0 h 2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3" h="2115">
                    <a:moveTo>
                      <a:pt x="1116" y="0"/>
                    </a:moveTo>
                    <a:cubicBezTo>
                      <a:pt x="1743" y="0"/>
                      <a:pt x="1743" y="0"/>
                      <a:pt x="1743" y="0"/>
                    </a:cubicBezTo>
                    <a:cubicBezTo>
                      <a:pt x="1743" y="0"/>
                      <a:pt x="1609" y="71"/>
                      <a:pt x="1609" y="184"/>
                    </a:cubicBezTo>
                    <a:cubicBezTo>
                      <a:pt x="1609" y="1445"/>
                      <a:pt x="1609" y="1445"/>
                      <a:pt x="1609" y="1445"/>
                    </a:cubicBezTo>
                    <a:cubicBezTo>
                      <a:pt x="1608" y="1957"/>
                      <a:pt x="1183" y="2115"/>
                      <a:pt x="889" y="2115"/>
                    </a:cubicBezTo>
                    <a:cubicBezTo>
                      <a:pt x="596" y="2115"/>
                      <a:pt x="138" y="1955"/>
                      <a:pt x="138" y="1445"/>
                    </a:cubicBezTo>
                    <a:cubicBezTo>
                      <a:pt x="138" y="184"/>
                      <a:pt x="138" y="184"/>
                      <a:pt x="138" y="184"/>
                    </a:cubicBezTo>
                    <a:cubicBezTo>
                      <a:pt x="139" y="71"/>
                      <a:pt x="0" y="0"/>
                      <a:pt x="0" y="0"/>
                    </a:cubicBezTo>
                    <a:cubicBezTo>
                      <a:pt x="645" y="0"/>
                      <a:pt x="645" y="0"/>
                      <a:pt x="645" y="0"/>
                    </a:cubicBezTo>
                    <a:cubicBezTo>
                      <a:pt x="645" y="0"/>
                      <a:pt x="502" y="69"/>
                      <a:pt x="502" y="184"/>
                    </a:cubicBezTo>
                    <a:cubicBezTo>
                      <a:pt x="502" y="1445"/>
                      <a:pt x="502" y="1445"/>
                      <a:pt x="502" y="1445"/>
                    </a:cubicBezTo>
                    <a:cubicBezTo>
                      <a:pt x="502" y="1714"/>
                      <a:pt x="680" y="1890"/>
                      <a:pt x="889" y="1890"/>
                    </a:cubicBezTo>
                    <a:cubicBezTo>
                      <a:pt x="1098" y="1890"/>
                      <a:pt x="1257" y="1707"/>
                      <a:pt x="1258" y="1445"/>
                    </a:cubicBezTo>
                    <a:cubicBezTo>
                      <a:pt x="1258" y="184"/>
                      <a:pt x="1258" y="184"/>
                      <a:pt x="1258" y="184"/>
                    </a:cubicBezTo>
                    <a:cubicBezTo>
                      <a:pt x="1258" y="71"/>
                      <a:pt x="1116" y="0"/>
                      <a:pt x="111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71" name="Freeform 103"/>
              <p:cNvSpPr>
                <a:spLocks/>
              </p:cNvSpPr>
              <p:nvPr/>
            </p:nvSpPr>
            <p:spPr bwMode="gray">
              <a:xfrm>
                <a:off x="2241" y="1171"/>
                <a:ext cx="352" cy="424"/>
              </a:xfrm>
              <a:custGeom>
                <a:avLst/>
                <a:gdLst>
                  <a:gd name="T0" fmla="*/ 1122 w 1760"/>
                  <a:gd name="T1" fmla="*/ 0 h 2120"/>
                  <a:gd name="T2" fmla="*/ 1760 w 1760"/>
                  <a:gd name="T3" fmla="*/ 0 h 2120"/>
                  <a:gd name="T4" fmla="*/ 1625 w 1760"/>
                  <a:gd name="T5" fmla="*/ 186 h 2120"/>
                  <a:gd name="T6" fmla="*/ 1624 w 1760"/>
                  <a:gd name="T7" fmla="*/ 1444 h 2120"/>
                  <a:gd name="T8" fmla="*/ 882 w 1760"/>
                  <a:gd name="T9" fmla="*/ 2120 h 2120"/>
                  <a:gd name="T10" fmla="*/ 131 w 1760"/>
                  <a:gd name="T11" fmla="*/ 1444 h 2120"/>
                  <a:gd name="T12" fmla="*/ 130 w 1760"/>
                  <a:gd name="T13" fmla="*/ 186 h 2120"/>
                  <a:gd name="T14" fmla="*/ 0 w 1760"/>
                  <a:gd name="T15" fmla="*/ 0 h 2120"/>
                  <a:gd name="T16" fmla="*/ 645 w 1760"/>
                  <a:gd name="T17" fmla="*/ 0 h 2120"/>
                  <a:gd name="T18" fmla="*/ 496 w 1760"/>
                  <a:gd name="T19" fmla="*/ 186 h 2120"/>
                  <a:gd name="T20" fmla="*/ 495 w 1760"/>
                  <a:gd name="T21" fmla="*/ 1444 h 2120"/>
                  <a:gd name="T22" fmla="*/ 882 w 1760"/>
                  <a:gd name="T23" fmla="*/ 1895 h 2120"/>
                  <a:gd name="T24" fmla="*/ 1258 w 1760"/>
                  <a:gd name="T25" fmla="*/ 1444 h 2120"/>
                  <a:gd name="T26" fmla="*/ 1259 w 1760"/>
                  <a:gd name="T27" fmla="*/ 186 h 2120"/>
                  <a:gd name="T28" fmla="*/ 1122 w 1760"/>
                  <a:gd name="T29" fmla="*/ 0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0" h="2120">
                    <a:moveTo>
                      <a:pt x="1122" y="0"/>
                    </a:moveTo>
                    <a:cubicBezTo>
                      <a:pt x="1760" y="0"/>
                      <a:pt x="1760" y="0"/>
                      <a:pt x="1760" y="0"/>
                    </a:cubicBezTo>
                    <a:cubicBezTo>
                      <a:pt x="1760" y="0"/>
                      <a:pt x="1625" y="74"/>
                      <a:pt x="1625" y="186"/>
                    </a:cubicBezTo>
                    <a:cubicBezTo>
                      <a:pt x="1625" y="186"/>
                      <a:pt x="1624" y="1444"/>
                      <a:pt x="1624" y="1444"/>
                    </a:cubicBezTo>
                    <a:cubicBezTo>
                      <a:pt x="1624" y="1959"/>
                      <a:pt x="1179" y="2120"/>
                      <a:pt x="882" y="2120"/>
                    </a:cubicBezTo>
                    <a:cubicBezTo>
                      <a:pt x="589" y="2120"/>
                      <a:pt x="131" y="1956"/>
                      <a:pt x="131" y="1444"/>
                    </a:cubicBezTo>
                    <a:cubicBezTo>
                      <a:pt x="130" y="186"/>
                      <a:pt x="130" y="186"/>
                      <a:pt x="130" y="186"/>
                    </a:cubicBezTo>
                    <a:cubicBezTo>
                      <a:pt x="130" y="73"/>
                      <a:pt x="0" y="0"/>
                      <a:pt x="0" y="0"/>
                    </a:cubicBezTo>
                    <a:cubicBezTo>
                      <a:pt x="645" y="0"/>
                      <a:pt x="645" y="0"/>
                      <a:pt x="645" y="0"/>
                    </a:cubicBezTo>
                    <a:cubicBezTo>
                      <a:pt x="645" y="0"/>
                      <a:pt x="496" y="73"/>
                      <a:pt x="496" y="186"/>
                    </a:cubicBezTo>
                    <a:cubicBezTo>
                      <a:pt x="495" y="1444"/>
                      <a:pt x="495" y="1444"/>
                      <a:pt x="495" y="1444"/>
                    </a:cubicBezTo>
                    <a:cubicBezTo>
                      <a:pt x="495" y="1710"/>
                      <a:pt x="673" y="1894"/>
                      <a:pt x="882" y="1895"/>
                    </a:cubicBezTo>
                    <a:cubicBezTo>
                      <a:pt x="1091" y="1896"/>
                      <a:pt x="1258" y="1708"/>
                      <a:pt x="1258" y="1444"/>
                    </a:cubicBezTo>
                    <a:cubicBezTo>
                      <a:pt x="1259" y="186"/>
                      <a:pt x="1259" y="186"/>
                      <a:pt x="1259" y="186"/>
                    </a:cubicBezTo>
                    <a:cubicBezTo>
                      <a:pt x="1259" y="73"/>
                      <a:pt x="1122" y="0"/>
                      <a:pt x="112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72" name="Freeform 104"/>
              <p:cNvSpPr>
                <a:spLocks/>
              </p:cNvSpPr>
              <p:nvPr/>
            </p:nvSpPr>
            <p:spPr bwMode="gray">
              <a:xfrm>
                <a:off x="3193" y="1162"/>
                <a:ext cx="268" cy="433"/>
              </a:xfrm>
              <a:custGeom>
                <a:avLst/>
                <a:gdLst>
                  <a:gd name="T0" fmla="*/ 1152 w 1341"/>
                  <a:gd name="T1" fmla="*/ 375 h 2163"/>
                  <a:gd name="T2" fmla="*/ 800 w 1341"/>
                  <a:gd name="T3" fmla="*/ 216 h 2163"/>
                  <a:gd name="T4" fmla="*/ 396 w 1341"/>
                  <a:gd name="T5" fmla="*/ 531 h 2163"/>
                  <a:gd name="T6" fmla="*/ 782 w 1341"/>
                  <a:gd name="T7" fmla="*/ 922 h 2163"/>
                  <a:gd name="T8" fmla="*/ 1340 w 1341"/>
                  <a:gd name="T9" fmla="*/ 1550 h 2163"/>
                  <a:gd name="T10" fmla="*/ 511 w 1341"/>
                  <a:gd name="T11" fmla="*/ 2163 h 2163"/>
                  <a:gd name="T12" fmla="*/ 121 w 1341"/>
                  <a:gd name="T13" fmla="*/ 2109 h 2163"/>
                  <a:gd name="T14" fmla="*/ 0 w 1341"/>
                  <a:gd name="T15" fmla="*/ 1709 h 2163"/>
                  <a:gd name="T16" fmla="*/ 517 w 1341"/>
                  <a:gd name="T17" fmla="*/ 1936 h 2163"/>
                  <a:gd name="T18" fmla="*/ 983 w 1341"/>
                  <a:gd name="T19" fmla="*/ 1594 h 2163"/>
                  <a:gd name="T20" fmla="*/ 36 w 1341"/>
                  <a:gd name="T21" fmla="*/ 573 h 2163"/>
                  <a:gd name="T22" fmla="*/ 765 w 1341"/>
                  <a:gd name="T23" fmla="*/ 0 h 2163"/>
                  <a:gd name="T24" fmla="*/ 1153 w 1341"/>
                  <a:gd name="T25" fmla="*/ 53 h 2163"/>
                  <a:gd name="T26" fmla="*/ 1152 w 1341"/>
                  <a:gd name="T27" fmla="*/ 375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1" h="2163">
                    <a:moveTo>
                      <a:pt x="1152" y="375"/>
                    </a:moveTo>
                    <a:cubicBezTo>
                      <a:pt x="1152" y="375"/>
                      <a:pt x="1062" y="217"/>
                      <a:pt x="800" y="216"/>
                    </a:cubicBezTo>
                    <a:cubicBezTo>
                      <a:pt x="539" y="215"/>
                      <a:pt x="396" y="353"/>
                      <a:pt x="396" y="531"/>
                    </a:cubicBezTo>
                    <a:cubicBezTo>
                      <a:pt x="395" y="733"/>
                      <a:pt x="547" y="809"/>
                      <a:pt x="782" y="922"/>
                    </a:cubicBezTo>
                    <a:cubicBezTo>
                      <a:pt x="1005" y="1029"/>
                      <a:pt x="1341" y="1177"/>
                      <a:pt x="1340" y="1550"/>
                    </a:cubicBezTo>
                    <a:cubicBezTo>
                      <a:pt x="1339" y="1884"/>
                      <a:pt x="1042" y="2163"/>
                      <a:pt x="511" y="2163"/>
                    </a:cubicBezTo>
                    <a:cubicBezTo>
                      <a:pt x="347" y="2163"/>
                      <a:pt x="121" y="2109"/>
                      <a:pt x="121" y="2109"/>
                    </a:cubicBezTo>
                    <a:cubicBezTo>
                      <a:pt x="0" y="1709"/>
                      <a:pt x="0" y="1709"/>
                      <a:pt x="0" y="1709"/>
                    </a:cubicBezTo>
                    <a:cubicBezTo>
                      <a:pt x="112" y="1819"/>
                      <a:pt x="312" y="1936"/>
                      <a:pt x="517" y="1936"/>
                    </a:cubicBezTo>
                    <a:cubicBezTo>
                      <a:pt x="729" y="1936"/>
                      <a:pt x="983" y="1805"/>
                      <a:pt x="983" y="1594"/>
                    </a:cubicBezTo>
                    <a:cubicBezTo>
                      <a:pt x="983" y="1187"/>
                      <a:pt x="36" y="1255"/>
                      <a:pt x="36" y="573"/>
                    </a:cubicBezTo>
                    <a:cubicBezTo>
                      <a:pt x="36" y="339"/>
                      <a:pt x="199" y="0"/>
                      <a:pt x="765" y="0"/>
                    </a:cubicBezTo>
                    <a:cubicBezTo>
                      <a:pt x="948" y="0"/>
                      <a:pt x="1153" y="53"/>
                      <a:pt x="1153" y="53"/>
                    </a:cubicBezTo>
                    <a:lnTo>
                      <a:pt x="1152" y="37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grpSp>
      </p:grpSp>
    </p:spTree>
    <p:extLst>
      <p:ext uri="{BB962C8B-B14F-4D97-AF65-F5344CB8AC3E}">
        <p14:creationId xmlns:p14="http://schemas.microsoft.com/office/powerpoint/2010/main" val="476078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12192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grpSp>
      <p:sp>
        <p:nvSpPr>
          <p:cNvPr id="647173" name="Rectangle 5"/>
          <p:cNvSpPr>
            <a:spLocks noGrp="1" noChangeArrowheads="1"/>
          </p:cNvSpPr>
          <p:nvPr>
            <p:ph type="subTitle" idx="1" hasCustomPrompt="1"/>
          </p:nvPr>
        </p:nvSpPr>
        <p:spPr bwMode="gray">
          <a:xfrm>
            <a:off x="431800" y="3697200"/>
            <a:ext cx="105648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lIns="0" tIns="0" rIns="0" bIns="0"/>
          <a:lstStyle>
            <a:lvl1pPr>
              <a:defRPr/>
            </a:lvl1pPr>
          </a:lstStyle>
          <a:p>
            <a:r>
              <a:rPr lang="de-DE" altLang="ja-JP" smtClean="0"/>
              <a:t>Copyright 2015 FUJITSU LIMITED</a:t>
            </a:r>
            <a:endParaRPr lang="de-DE" altLang="ja-JP"/>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t>Copyright 2015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bwMode="gray">
          <a:xfrm>
            <a:off x="224367" y="869951"/>
            <a:ext cx="5755217"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6182784" y="869951"/>
            <a:ext cx="575733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smtClean="0"/>
              <a:t>Copyright 2015 FUJITSU LIMITED</a:t>
            </a:r>
            <a:endParaRPr lang="de-DE" altLang="ja-JP" dirty="0"/>
          </a:p>
        </p:txBody>
      </p:sp>
    </p:spTree>
    <p:extLst>
      <p:ext uri="{BB962C8B-B14F-4D97-AF65-F5344CB8AC3E}">
        <p14:creationId xmlns:p14="http://schemas.microsoft.com/office/powerpoint/2010/main" val="71532109"/>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smtClean="0"/>
              <a:t>Copyright 2015 FUJITSU LIMITED</a:t>
            </a:r>
            <a:endParaRPr lang="de-DE" altLang="ja-JP" dirty="0"/>
          </a:p>
        </p:txBody>
      </p:sp>
    </p:spTree>
    <p:extLst>
      <p:ext uri="{BB962C8B-B14F-4D97-AF65-F5344CB8AC3E}">
        <p14:creationId xmlns:p14="http://schemas.microsoft.com/office/powerpoint/2010/main" val="2073606256"/>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smtClean="0"/>
              <a:t>Copyright 2015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t>Copyright 2015 FUJITSU LIMITED</a:t>
            </a:r>
            <a:endParaRPr lang="de-DE" altLang="ja-JP"/>
          </a:p>
        </p:txBody>
      </p:sp>
      <p:grpSp>
        <p:nvGrpSpPr>
          <p:cNvPr id="4" name="Group 38" descr="Message Lockup"/>
          <p:cNvGrpSpPr>
            <a:grpSpLocks/>
          </p:cNvGrpSpPr>
          <p:nvPr userDrawn="1"/>
        </p:nvGrpSpPr>
        <p:grpSpPr bwMode="gray">
          <a:xfrm>
            <a:off x="0" y="0"/>
            <a:ext cx="12192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62503" name="Picture 7" descr="TitleRed_24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12192000" cy="4972632"/>
          </a:xfrm>
          <a:prstGeom prst="rect">
            <a:avLst/>
          </a:prstGeom>
          <a:noFill/>
          <a:extLst>
            <a:ext uri="{909E8E84-426E-40DD-AFC4-6F175D3DCCD1}">
              <a14:hiddenFill xmlns:a14="http://schemas.microsoft.com/office/drawing/2010/main">
                <a:solidFill>
                  <a:srgbClr val="FFFFFF"/>
                </a:solidFill>
              </a14:hiddenFill>
            </a:ext>
          </a:extLst>
        </p:spPr>
      </p:pic>
      <p:sp>
        <p:nvSpPr>
          <p:cNvPr id="362499" name="Rectangle 3"/>
          <p:cNvSpPr>
            <a:spLocks noGrp="1" noChangeArrowheads="1"/>
          </p:cNvSpPr>
          <p:nvPr>
            <p:ph type="ctrTitle"/>
          </p:nvPr>
        </p:nvSpPr>
        <p:spPr>
          <a:xfrm>
            <a:off x="311151" y="3205763"/>
            <a:ext cx="9505949" cy="880261"/>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defRPr sz="4267">
                <a:solidFill>
                  <a:schemeClr val="bg1"/>
                </a:solidFill>
              </a:defRPr>
            </a:lvl1pPr>
          </a:lstStyle>
          <a:p>
            <a:pPr lvl="0"/>
            <a:r>
              <a:rPr lang="ja-JP" altLang="en-US" noProof="0" dirty="0" smtClean="0"/>
              <a:t>マスタ タイトルの書式設定</a:t>
            </a:r>
          </a:p>
        </p:txBody>
      </p:sp>
      <p:sp>
        <p:nvSpPr>
          <p:cNvPr id="362500" name="Rectangle 4"/>
          <p:cNvSpPr>
            <a:spLocks noGrp="1" noChangeArrowheads="1"/>
          </p:cNvSpPr>
          <p:nvPr>
            <p:ph type="subTitle" idx="1"/>
          </p:nvPr>
        </p:nvSpPr>
        <p:spPr>
          <a:xfrm>
            <a:off x="311151" y="2740238"/>
            <a:ext cx="9505949" cy="575556"/>
          </a:xfrm>
        </p:spPr>
        <p:txBody>
          <a:bodyPr anchor="b"/>
          <a:lstStyle>
            <a:lvl1pPr marL="0" indent="0">
              <a:buFont typeface="Wingdings" pitchFamily="2" charset="2"/>
              <a:buNone/>
              <a:defRPr kumimoji="0" sz="2667">
                <a:solidFill>
                  <a:schemeClr val="bg1"/>
                </a:solidFill>
              </a:defRPr>
            </a:lvl1pPr>
          </a:lstStyle>
          <a:p>
            <a:pPr lvl="0"/>
            <a:r>
              <a:rPr lang="ja-JP" altLang="en-US" noProof="0" dirty="0" smtClean="0"/>
              <a:t>マスタ サブタイトルの書式設定</a:t>
            </a:r>
          </a:p>
        </p:txBody>
      </p:sp>
      <p:grpSp>
        <p:nvGrpSpPr>
          <p:cNvPr id="362507" name="Group 11"/>
          <p:cNvGrpSpPr>
            <a:grpSpLocks noChangeAspect="1"/>
          </p:cNvGrpSpPr>
          <p:nvPr userDrawn="1"/>
        </p:nvGrpSpPr>
        <p:grpSpPr bwMode="auto">
          <a:xfrm>
            <a:off x="10145190" y="152358"/>
            <a:ext cx="1890183" cy="1055892"/>
            <a:chOff x="4793" y="72"/>
            <a:chExt cx="893" cy="499"/>
          </a:xfrm>
        </p:grpSpPr>
        <p:sp>
          <p:nvSpPr>
            <p:cNvPr id="362506" name="AutoShape 10"/>
            <p:cNvSpPr>
              <a:spLocks noChangeAspect="1" noChangeArrowheads="1" noTextEdit="1"/>
            </p:cNvSpPr>
            <p:nvPr userDrawn="1"/>
          </p:nvSpPr>
          <p:spPr bwMode="gray">
            <a:xfrm>
              <a:off x="4793"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2133">
                <a:latin typeface="Arial" charset="0"/>
              </a:endParaRPr>
            </a:p>
          </p:txBody>
        </p:sp>
        <p:sp>
          <p:nvSpPr>
            <p:cNvPr id="362508" name="Freeform 12"/>
            <p:cNvSpPr>
              <a:spLocks/>
            </p:cNvSpPr>
            <p:nvPr userDrawn="1"/>
          </p:nvSpPr>
          <p:spPr bwMode="gray">
            <a:xfrm>
              <a:off x="4837" y="491"/>
              <a:ext cx="22" cy="37"/>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09" name="Freeform 13"/>
            <p:cNvSpPr>
              <a:spLocks/>
            </p:cNvSpPr>
            <p:nvPr userDrawn="1"/>
          </p:nvSpPr>
          <p:spPr bwMode="gray">
            <a:xfrm>
              <a:off x="4868"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0" name="Freeform 14"/>
            <p:cNvSpPr>
              <a:spLocks noEditPoints="1"/>
            </p:cNvSpPr>
            <p:nvPr userDrawn="1"/>
          </p:nvSpPr>
          <p:spPr bwMode="gray">
            <a:xfrm>
              <a:off x="4902" y="491"/>
              <a:ext cx="27" cy="37"/>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1" name="Freeform 15"/>
            <p:cNvSpPr>
              <a:spLocks noEditPoints="1"/>
            </p:cNvSpPr>
            <p:nvPr userDrawn="1"/>
          </p:nvSpPr>
          <p:spPr bwMode="gray">
            <a:xfrm>
              <a:off x="4939" y="491"/>
              <a:ext cx="28" cy="53"/>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2" name="Freeform 16"/>
            <p:cNvSpPr>
              <a:spLocks noEditPoints="1"/>
            </p:cNvSpPr>
            <p:nvPr userDrawn="1"/>
          </p:nvSpPr>
          <p:spPr bwMode="gray">
            <a:xfrm>
              <a:off x="4975" y="479"/>
              <a:ext cx="7" cy="48"/>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3" name="Freeform 17"/>
            <p:cNvSpPr>
              <a:spLocks/>
            </p:cNvSpPr>
            <p:nvPr userDrawn="1"/>
          </p:nvSpPr>
          <p:spPr bwMode="gray">
            <a:xfrm>
              <a:off x="4993" y="491"/>
              <a:ext cx="26" cy="36"/>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4" name="Freeform 18"/>
            <p:cNvSpPr>
              <a:spLocks noEditPoints="1"/>
            </p:cNvSpPr>
            <p:nvPr userDrawn="1"/>
          </p:nvSpPr>
          <p:spPr bwMode="gray">
            <a:xfrm>
              <a:off x="5027" y="491"/>
              <a:ext cx="27" cy="53"/>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5" name="Freeform 19"/>
            <p:cNvSpPr>
              <a:spLocks/>
            </p:cNvSpPr>
            <p:nvPr userDrawn="1"/>
          </p:nvSpPr>
          <p:spPr bwMode="gray">
            <a:xfrm>
              <a:off x="5082"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6" name="Freeform 20"/>
            <p:cNvSpPr>
              <a:spLocks noEditPoints="1"/>
            </p:cNvSpPr>
            <p:nvPr userDrawn="1"/>
          </p:nvSpPr>
          <p:spPr bwMode="gray">
            <a:xfrm>
              <a:off x="5102"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7" name="Freeform 21"/>
            <p:cNvSpPr>
              <a:spLocks/>
            </p:cNvSpPr>
            <p:nvPr userDrawn="1"/>
          </p:nvSpPr>
          <p:spPr bwMode="gray">
            <a:xfrm>
              <a:off x="5140" y="491"/>
              <a:ext cx="45" cy="36"/>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8" name="Freeform 22"/>
            <p:cNvSpPr>
              <a:spLocks noEditPoints="1"/>
            </p:cNvSpPr>
            <p:nvPr userDrawn="1"/>
          </p:nvSpPr>
          <p:spPr bwMode="gray">
            <a:xfrm>
              <a:off x="5193"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19" name="Freeform 23"/>
            <p:cNvSpPr>
              <a:spLocks/>
            </p:cNvSpPr>
            <p:nvPr userDrawn="1"/>
          </p:nvSpPr>
          <p:spPr bwMode="gray">
            <a:xfrm>
              <a:off x="5230" y="491"/>
              <a:ext cx="16"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0" name="Freeform 24"/>
            <p:cNvSpPr>
              <a:spLocks/>
            </p:cNvSpPr>
            <p:nvPr userDrawn="1"/>
          </p:nvSpPr>
          <p:spPr bwMode="gray">
            <a:xfrm>
              <a:off x="5252" y="491"/>
              <a:ext cx="15"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1" name="Freeform 25"/>
            <p:cNvSpPr>
              <a:spLocks noEditPoints="1"/>
            </p:cNvSpPr>
            <p:nvPr userDrawn="1"/>
          </p:nvSpPr>
          <p:spPr bwMode="gray">
            <a:xfrm>
              <a:off x="5271" y="491"/>
              <a:ext cx="29" cy="37"/>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2" name="Freeform 26"/>
            <p:cNvSpPr>
              <a:spLocks/>
            </p:cNvSpPr>
            <p:nvPr userDrawn="1"/>
          </p:nvSpPr>
          <p:spPr bwMode="gray">
            <a:xfrm>
              <a:off x="5304" y="492"/>
              <a:ext cx="45" cy="35"/>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3" name="Freeform 27"/>
            <p:cNvSpPr>
              <a:spLocks/>
            </p:cNvSpPr>
            <p:nvPr userDrawn="1"/>
          </p:nvSpPr>
          <p:spPr bwMode="gray">
            <a:xfrm>
              <a:off x="5366" y="492"/>
              <a:ext cx="45" cy="35"/>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4" name="Freeform 28"/>
            <p:cNvSpPr>
              <a:spLocks noEditPoints="1"/>
            </p:cNvSpPr>
            <p:nvPr userDrawn="1"/>
          </p:nvSpPr>
          <p:spPr bwMode="gray">
            <a:xfrm>
              <a:off x="5417" y="479"/>
              <a:ext cx="7" cy="48"/>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5" name="Freeform 29"/>
            <p:cNvSpPr>
              <a:spLocks/>
            </p:cNvSpPr>
            <p:nvPr userDrawn="1"/>
          </p:nvSpPr>
          <p:spPr bwMode="gray">
            <a:xfrm>
              <a:off x="5435"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6" name="Freeform 30"/>
            <p:cNvSpPr>
              <a:spLocks/>
            </p:cNvSpPr>
            <p:nvPr userDrawn="1"/>
          </p:nvSpPr>
          <p:spPr bwMode="gray">
            <a:xfrm>
              <a:off x="5457"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7" name="Freeform 31"/>
            <p:cNvSpPr>
              <a:spLocks/>
            </p:cNvSpPr>
            <p:nvPr userDrawn="1"/>
          </p:nvSpPr>
          <p:spPr bwMode="gray">
            <a:xfrm>
              <a:off x="5506" y="492"/>
              <a:ext cx="29" cy="52"/>
            </a:xfrm>
            <a:custGeom>
              <a:avLst/>
              <a:gdLst>
                <a:gd name="T0" fmla="*/ 12 w 29"/>
                <a:gd name="T1" fmla="*/ 36 h 52"/>
                <a:gd name="T2" fmla="*/ 0 w 29"/>
                <a:gd name="T3" fmla="*/ 0 h 52"/>
                <a:gd name="T4" fmla="*/ 6 w 29"/>
                <a:gd name="T5" fmla="*/ 0 h 52"/>
                <a:gd name="T6" fmla="*/ 15 w 29"/>
                <a:gd name="T7" fmla="*/ 28 h 52"/>
                <a:gd name="T8" fmla="*/ 23 w 29"/>
                <a:gd name="T9" fmla="*/ 0 h 52"/>
                <a:gd name="T10" fmla="*/ 29 w 29"/>
                <a:gd name="T11" fmla="*/ 0 h 52"/>
                <a:gd name="T12" fmla="*/ 11 w 29"/>
                <a:gd name="T13" fmla="*/ 52 h 52"/>
                <a:gd name="T14" fmla="*/ 6 w 29"/>
                <a:gd name="T15" fmla="*/ 52 h 52"/>
                <a:gd name="T16" fmla="*/ 12 w 29"/>
                <a:gd name="T17"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12" y="36"/>
                  </a:moveTo>
                  <a:lnTo>
                    <a:pt x="0" y="0"/>
                  </a:lnTo>
                  <a:lnTo>
                    <a:pt x="6" y="0"/>
                  </a:lnTo>
                  <a:lnTo>
                    <a:pt x="15" y="28"/>
                  </a:lnTo>
                  <a:lnTo>
                    <a:pt x="23" y="0"/>
                  </a:lnTo>
                  <a:lnTo>
                    <a:pt x="29" y="0"/>
                  </a:lnTo>
                  <a:lnTo>
                    <a:pt x="11" y="52"/>
                  </a:lnTo>
                  <a:lnTo>
                    <a:pt x="6" y="52"/>
                  </a:lnTo>
                  <a:lnTo>
                    <a:pt x="1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8" name="Freeform 32"/>
            <p:cNvSpPr>
              <a:spLocks noEditPoints="1"/>
            </p:cNvSpPr>
            <p:nvPr userDrawn="1"/>
          </p:nvSpPr>
          <p:spPr bwMode="gray">
            <a:xfrm>
              <a:off x="5538"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29" name="Freeform 33"/>
            <p:cNvSpPr>
              <a:spLocks/>
            </p:cNvSpPr>
            <p:nvPr userDrawn="1"/>
          </p:nvSpPr>
          <p:spPr bwMode="gray">
            <a:xfrm>
              <a:off x="5576" y="492"/>
              <a:ext cx="25" cy="36"/>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0" name="Freeform 34"/>
            <p:cNvSpPr>
              <a:spLocks/>
            </p:cNvSpPr>
            <p:nvPr userDrawn="1"/>
          </p:nvSpPr>
          <p:spPr bwMode="gray">
            <a:xfrm>
              <a:off x="5233"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1" name="Freeform 35"/>
            <p:cNvSpPr>
              <a:spLocks/>
            </p:cNvSpPr>
            <p:nvPr userDrawn="1"/>
          </p:nvSpPr>
          <p:spPr bwMode="gray">
            <a:xfrm>
              <a:off x="5047"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2" name="Freeform 36"/>
            <p:cNvSpPr>
              <a:spLocks/>
            </p:cNvSpPr>
            <p:nvPr userDrawn="1"/>
          </p:nvSpPr>
          <p:spPr bwMode="gray">
            <a:xfrm>
              <a:off x="5232"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3" name="Freeform 37"/>
            <p:cNvSpPr>
              <a:spLocks/>
            </p:cNvSpPr>
            <p:nvPr userDrawn="1"/>
          </p:nvSpPr>
          <p:spPr bwMode="gray">
            <a:xfrm>
              <a:off x="5289"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4" name="Freeform 38"/>
            <p:cNvSpPr>
              <a:spLocks/>
            </p:cNvSpPr>
            <p:nvPr userDrawn="1"/>
          </p:nvSpPr>
          <p:spPr bwMode="gray">
            <a:xfrm>
              <a:off x="5329"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5" name="Freeform 39"/>
            <p:cNvSpPr>
              <a:spLocks/>
            </p:cNvSpPr>
            <p:nvPr userDrawn="1"/>
          </p:nvSpPr>
          <p:spPr bwMode="gray">
            <a:xfrm>
              <a:off x="5502"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6" name="Freeform 40"/>
            <p:cNvSpPr>
              <a:spLocks/>
            </p:cNvSpPr>
            <p:nvPr userDrawn="1"/>
          </p:nvSpPr>
          <p:spPr bwMode="gray">
            <a:xfrm>
              <a:off x="5129"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2537" name="Freeform 41"/>
            <p:cNvSpPr>
              <a:spLocks/>
            </p:cNvSpPr>
            <p:nvPr userDrawn="1"/>
          </p:nvSpPr>
          <p:spPr bwMode="gray">
            <a:xfrm>
              <a:off x="5420"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grpSp>
      <p:sp>
        <p:nvSpPr>
          <p:cNvPr id="362538" name="Rectangle 42"/>
          <p:cNvSpPr>
            <a:spLocks noGrp="1" noChangeArrowheads="1"/>
          </p:cNvSpPr>
          <p:nvPr>
            <p:ph type="ftr" sz="quarter" idx="3"/>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38" name="Rectangle 6"/>
          <p:cNvSpPr>
            <a:spLocks noGrp="1" noChangeArrowheads="1"/>
          </p:cNvSpPr>
          <p:nvPr>
            <p:ph type="sldNum" sz="quarter" idx="4"/>
          </p:nvPr>
        </p:nvSpPr>
        <p:spPr bwMode="gray">
          <a:xfrm>
            <a:off x="5734051" y="6582920"/>
            <a:ext cx="719667"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1067">
                <a:solidFill>
                  <a:schemeClr val="bg1"/>
                </a:solidFill>
              </a:defRPr>
            </a:lvl1pPr>
          </a:lstStyle>
          <a:p>
            <a:fld id="{2145D5DA-CF11-4C66-BB26-5DC06B07024B}" type="slidenum">
              <a:rPr lang="de-DE" altLang="ja-JP" smtClean="0">
                <a:solidFill>
                  <a:srgbClr val="FFFFFF"/>
                </a:solidFill>
              </a:rPr>
              <a:pPr/>
              <a:t>‹#›</a:t>
            </a:fld>
            <a:endParaRPr lang="de-DE" altLang="ja-JP">
              <a:solidFill>
                <a:srgbClr val="FFFFFF"/>
              </a:solidFill>
            </a:endParaRPr>
          </a:p>
        </p:txBody>
      </p:sp>
    </p:spTree>
    <p:extLst>
      <p:ext uri="{BB962C8B-B14F-4D97-AF65-F5344CB8AC3E}">
        <p14:creationId xmlns:p14="http://schemas.microsoft.com/office/powerpoint/2010/main" val="4893385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40" name="Group 23" descr="F_Tool_Middle_Cover"/>
          <p:cNvGrpSpPr>
            <a:grpSpLocks/>
          </p:cNvGrpSpPr>
          <p:nvPr userDrawn="1"/>
        </p:nvGrpSpPr>
        <p:grpSpPr bwMode="auto">
          <a:xfrm>
            <a:off x="0" y="2"/>
            <a:ext cx="12192000" cy="4037353"/>
            <a:chOff x="0" y="0"/>
            <a:chExt cx="5760" cy="1908"/>
          </a:xfrm>
        </p:grpSpPr>
        <p:pic>
          <p:nvPicPr>
            <p:cNvPr id="41" name="Picture 8" descr="MiddleGray_24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1908"/>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12"/>
            <p:cNvGrpSpPr>
              <a:grpSpLocks noChangeAspect="1"/>
            </p:cNvGrpSpPr>
            <p:nvPr/>
          </p:nvGrpSpPr>
          <p:grpSpPr bwMode="auto">
            <a:xfrm>
              <a:off x="4792" y="72"/>
              <a:ext cx="893" cy="499"/>
              <a:chOff x="4792" y="72"/>
              <a:chExt cx="893" cy="499"/>
            </a:xfrm>
          </p:grpSpPr>
          <p:sp>
            <p:nvSpPr>
              <p:cNvPr id="43" name="AutoShape 11"/>
              <p:cNvSpPr>
                <a:spLocks noChangeAspect="1" noChangeArrowheads="1" noTextEdit="1"/>
              </p:cNvSpPr>
              <p:nvPr/>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2133">
                  <a:latin typeface="Arial" charset="0"/>
                </a:endParaRPr>
              </a:p>
            </p:txBody>
          </p:sp>
          <p:sp>
            <p:nvSpPr>
              <p:cNvPr id="44" name="Freeform 13"/>
              <p:cNvSpPr>
                <a:spLocks/>
              </p:cNvSpPr>
              <p:nvPr/>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5" name="Freeform 14"/>
              <p:cNvSpPr>
                <a:spLocks/>
              </p:cNvSpPr>
              <p:nvPr/>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6" name="Freeform 15"/>
              <p:cNvSpPr>
                <a:spLocks/>
              </p:cNvSpPr>
              <p:nvPr/>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7" name="Freeform 16"/>
              <p:cNvSpPr>
                <a:spLocks/>
              </p:cNvSpPr>
              <p:nvPr/>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8" name="Freeform 17"/>
              <p:cNvSpPr>
                <a:spLocks/>
              </p:cNvSpPr>
              <p:nvPr/>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49" name="Freeform 18"/>
              <p:cNvSpPr>
                <a:spLocks/>
              </p:cNvSpPr>
              <p:nvPr/>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0" name="Freeform 19"/>
              <p:cNvSpPr>
                <a:spLocks/>
              </p:cNvSpPr>
              <p:nvPr/>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51" name="Freeform 20"/>
              <p:cNvSpPr>
                <a:spLocks/>
              </p:cNvSpPr>
              <p:nvPr/>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grpSp>
      </p:grpSp>
      <p:sp>
        <p:nvSpPr>
          <p:cNvPr id="362499" name="Rectangle 3"/>
          <p:cNvSpPr>
            <a:spLocks noGrp="1" noChangeArrowheads="1"/>
          </p:cNvSpPr>
          <p:nvPr>
            <p:ph type="ctrTitle"/>
          </p:nvPr>
        </p:nvSpPr>
        <p:spPr>
          <a:xfrm>
            <a:off x="311151" y="2312885"/>
            <a:ext cx="10555200" cy="882928"/>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defRPr sz="4267">
                <a:solidFill>
                  <a:schemeClr val="tx1"/>
                </a:solidFill>
              </a:defRPr>
            </a:lvl1pPr>
          </a:lstStyle>
          <a:p>
            <a:pPr lvl="0"/>
            <a:r>
              <a:rPr lang="ja-JP" altLang="en-US" noProof="0" dirty="0" smtClean="0"/>
              <a:t>マスタ タイトルの書式設定</a:t>
            </a:r>
          </a:p>
        </p:txBody>
      </p:sp>
      <p:sp>
        <p:nvSpPr>
          <p:cNvPr id="362500" name="Rectangle 4"/>
          <p:cNvSpPr>
            <a:spLocks noGrp="1" noChangeArrowheads="1"/>
          </p:cNvSpPr>
          <p:nvPr>
            <p:ph type="subTitle" idx="1" hasCustomPrompt="1"/>
          </p:nvPr>
        </p:nvSpPr>
        <p:spPr>
          <a:xfrm>
            <a:off x="311151" y="3637277"/>
            <a:ext cx="10555200" cy="2591200"/>
          </a:xfrm>
        </p:spPr>
        <p:txBody>
          <a:bodyPr anchor="t" anchorCtr="0"/>
          <a:lstStyle>
            <a:lvl1pPr marL="361942" marR="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kumimoji="0" sz="2933">
                <a:solidFill>
                  <a:schemeClr val="tx1"/>
                </a:solidFill>
                <a:latin typeface="+mj-lt"/>
              </a:defRPr>
            </a:lvl1pPr>
          </a:lstStyle>
          <a:p>
            <a:pPr marL="361942" marR="0" lvl="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933" b="0" i="0" u="none" strike="noStrike" kern="0" cap="none" spc="0" normalizeH="0" baseline="0" noProof="0" dirty="0" smtClean="0">
                <a:ln>
                  <a:noFill/>
                </a:ln>
                <a:solidFill>
                  <a:srgbClr val="000000"/>
                </a:solidFill>
                <a:effectLst/>
                <a:uLnTx/>
                <a:uFillTx/>
                <a:latin typeface="+mn-lt"/>
                <a:ea typeface="+mn-ea"/>
              </a:rPr>
              <a:t>マスタ サブタイトルの書式設定</a:t>
            </a:r>
            <a:endParaRPr kumimoji="1" lang="ja-JP" altLang="de-DE" sz="2933" b="0" i="0" u="none" strike="noStrike" kern="0" cap="none" spc="0" normalizeH="0" baseline="0" noProof="0" dirty="0">
              <a:ln>
                <a:noFill/>
              </a:ln>
              <a:solidFill>
                <a:srgbClr val="000000"/>
              </a:solidFill>
              <a:effectLst/>
              <a:uLnTx/>
              <a:uFillTx/>
              <a:latin typeface="+mn-lt"/>
              <a:ea typeface="+mn-ea"/>
            </a:endParaRPr>
          </a:p>
        </p:txBody>
      </p:sp>
      <p:sp>
        <p:nvSpPr>
          <p:cNvPr id="362538" name="Rectangle 42"/>
          <p:cNvSpPr>
            <a:spLocks noGrp="1" noChangeArrowheads="1"/>
          </p:cNvSpPr>
          <p:nvPr>
            <p:ph type="ftr" sz="quarter" idx="3"/>
          </p:nvPr>
        </p:nvSpPr>
        <p:spPr/>
        <p:txBody>
          <a:bodyPr/>
          <a:lstStyle>
            <a:lvl1pPr>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38" name="Rectangle 6"/>
          <p:cNvSpPr>
            <a:spLocks noGrp="1" noChangeArrowheads="1"/>
          </p:cNvSpPr>
          <p:nvPr>
            <p:ph type="sldNum" sz="quarter" idx="4"/>
          </p:nvPr>
        </p:nvSpPr>
        <p:spPr bwMode="gray">
          <a:xfrm>
            <a:off x="5734051" y="6582920"/>
            <a:ext cx="719667"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1067">
                <a:solidFill>
                  <a:schemeClr val="tx1"/>
                </a:solidFill>
              </a:defRPr>
            </a:lvl1pPr>
          </a:lstStyle>
          <a:p>
            <a:fld id="{2145D5DA-CF11-4C66-BB26-5DC06B07024B}" type="slidenum">
              <a:rPr lang="de-DE" altLang="ja-JP">
                <a:solidFill>
                  <a:srgbClr val="000000"/>
                </a:solidFill>
              </a:rPr>
              <a:pPr/>
              <a:t>‹#›</a:t>
            </a:fld>
            <a:endParaRPr lang="de-DE" altLang="ja-JP">
              <a:solidFill>
                <a:srgbClr val="000000"/>
              </a:solidFill>
            </a:endParaRPr>
          </a:p>
        </p:txBody>
      </p:sp>
    </p:spTree>
    <p:extLst>
      <p:ext uri="{BB962C8B-B14F-4D97-AF65-F5344CB8AC3E}">
        <p14:creationId xmlns:p14="http://schemas.microsoft.com/office/powerpoint/2010/main" val="3518031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12192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1588"/>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224367" y="869951"/>
            <a:ext cx="11715751"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10517718" y="79376"/>
            <a:ext cx="1568449"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361499" name="Picture 27" descr="C_Gray_24_L150のコピー"/>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4"/>
            <a:ext cx="12192000" cy="1851512"/>
          </a:xfrm>
          <a:prstGeom prst="rect">
            <a:avLst/>
          </a:prstGeom>
          <a:noFill/>
          <a:extLst>
            <a:ext uri="{909E8E84-426E-40DD-AFC4-6F175D3DCCD1}">
              <a14:hiddenFill xmlns:a14="http://schemas.microsoft.com/office/drawing/2010/main">
                <a:solidFill>
                  <a:srgbClr val="FFFFFF"/>
                </a:solidFill>
              </a14:hiddenFill>
            </a:ext>
          </a:extLst>
        </p:spPr>
      </p:pic>
      <p:sp>
        <p:nvSpPr>
          <p:cNvPr id="361475" name="Rectangle 3"/>
          <p:cNvSpPr>
            <a:spLocks noGrp="1" noChangeArrowheads="1"/>
          </p:cNvSpPr>
          <p:nvPr>
            <p:ph type="body" idx="1"/>
          </p:nvPr>
        </p:nvSpPr>
        <p:spPr bwMode="gray">
          <a:xfrm>
            <a:off x="311151" y="1441009"/>
            <a:ext cx="11527367" cy="498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第１レベル第１レベル第１レベル第１レベル第１レベル第１レベル第１レベル第１レベル第１レベル第１レベル第１レベル第１レベル</a:t>
            </a:r>
          </a:p>
          <a:p>
            <a:pPr lvl="1"/>
            <a:r>
              <a:rPr lang="ja-JP" altLang="en-US" dirty="0" smtClean="0"/>
              <a:t>第２レベル第２レベル第２レベル第２レベル第２レベル第２レベル第２レベル第２レベル第２レベル第２レベル第２レベル第２レベル第２レベル第２レベル第２レベル</a:t>
            </a:r>
          </a:p>
          <a:p>
            <a:pPr lvl="2"/>
            <a:r>
              <a:rPr lang="ja-JP" altLang="en-US" dirty="0" smtClean="0"/>
              <a:t>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a:t>
            </a:r>
          </a:p>
          <a:p>
            <a:pPr lvl="3"/>
            <a:r>
              <a:rPr lang="ja-JP" altLang="en-US" dirty="0" smtClean="0"/>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311151" y="171403"/>
            <a:ext cx="10085916" cy="8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361477" name="Rectangle 5"/>
          <p:cNvSpPr>
            <a:spLocks noGrp="1" noChangeArrowheads="1"/>
          </p:cNvSpPr>
          <p:nvPr>
            <p:ph type="ftr" sz="quarter" idx="3"/>
          </p:nvPr>
        </p:nvSpPr>
        <p:spPr bwMode="gray">
          <a:xfrm>
            <a:off x="6576484" y="6580807"/>
            <a:ext cx="5281083" cy="26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933">
                <a:solidFill>
                  <a:schemeClr val="tx1"/>
                </a:solidFill>
                <a:latin typeface="+mn-lt"/>
              </a:defRPr>
            </a:lvl1pPr>
          </a:lstStyle>
          <a:p>
            <a:r>
              <a:rPr lang="de-DE" altLang="ja-JP" smtClean="0">
                <a:solidFill>
                  <a:srgbClr val="000000"/>
                </a:solidFill>
              </a:rPr>
              <a:t>Copyright 2015 FUJITSU LIMITED</a:t>
            </a:r>
            <a:endParaRPr lang="de-DE" altLang="ja-JP" dirty="0">
              <a:solidFill>
                <a:srgbClr val="000000"/>
              </a:solidFill>
            </a:endParaRPr>
          </a:p>
        </p:txBody>
      </p:sp>
      <p:sp>
        <p:nvSpPr>
          <p:cNvPr id="361478" name="Rectangle 6"/>
          <p:cNvSpPr>
            <a:spLocks noGrp="1" noChangeArrowheads="1"/>
          </p:cNvSpPr>
          <p:nvPr>
            <p:ph type="sldNum" sz="quarter" idx="4"/>
          </p:nvPr>
        </p:nvSpPr>
        <p:spPr bwMode="gray">
          <a:xfrm>
            <a:off x="5734051" y="6582920"/>
            <a:ext cx="719667"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1067">
                <a:solidFill>
                  <a:schemeClr val="tx1"/>
                </a:solidFill>
              </a:defRPr>
            </a:lvl1pPr>
          </a:lstStyle>
          <a:p>
            <a:fld id="{2145D5DA-CF11-4C66-BB26-5DC06B07024B}" type="slidenum">
              <a:rPr lang="de-DE" altLang="ja-JP">
                <a:solidFill>
                  <a:srgbClr val="000000"/>
                </a:solidFill>
                <a:latin typeface="Arial" charset="0"/>
              </a:rPr>
              <a:pPr/>
              <a:t>‹#›</a:t>
            </a:fld>
            <a:endParaRPr lang="de-DE" altLang="ja-JP">
              <a:solidFill>
                <a:srgbClr val="000000"/>
              </a:solidFill>
              <a:latin typeface="Arial" charset="0"/>
            </a:endParaRPr>
          </a:p>
        </p:txBody>
      </p:sp>
      <p:grpSp>
        <p:nvGrpSpPr>
          <p:cNvPr id="361484" name="Group 12"/>
          <p:cNvGrpSpPr>
            <a:grpSpLocks noChangeAspect="1"/>
          </p:cNvGrpSpPr>
          <p:nvPr userDrawn="1"/>
        </p:nvGrpSpPr>
        <p:grpSpPr bwMode="auto">
          <a:xfrm>
            <a:off x="10143067" y="152358"/>
            <a:ext cx="1890184" cy="1055892"/>
            <a:chOff x="4792" y="72"/>
            <a:chExt cx="893" cy="499"/>
          </a:xfrm>
        </p:grpSpPr>
        <p:sp>
          <p:nvSpPr>
            <p:cNvPr id="361483" name="AutoShape 11"/>
            <p:cNvSpPr>
              <a:spLocks noChangeAspect="1" noChangeArrowheads="1" noTextEdit="1"/>
            </p:cNvSpPr>
            <p:nvPr userDrawn="1"/>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2133">
                <a:latin typeface="Arial" charset="0"/>
              </a:endParaRPr>
            </a:p>
          </p:txBody>
        </p:sp>
        <p:sp>
          <p:nvSpPr>
            <p:cNvPr id="361485" name="Freeform 13"/>
            <p:cNvSpPr>
              <a:spLocks/>
            </p:cNvSpPr>
            <p:nvPr userDrawn="1"/>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86" name="Freeform 14"/>
            <p:cNvSpPr>
              <a:spLocks/>
            </p:cNvSpPr>
            <p:nvPr userDrawn="1"/>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87" name="Freeform 15"/>
            <p:cNvSpPr>
              <a:spLocks/>
            </p:cNvSpPr>
            <p:nvPr userDrawn="1"/>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88" name="Freeform 16"/>
            <p:cNvSpPr>
              <a:spLocks/>
            </p:cNvSpPr>
            <p:nvPr userDrawn="1"/>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89" name="Freeform 17"/>
            <p:cNvSpPr>
              <a:spLocks/>
            </p:cNvSpPr>
            <p:nvPr userDrawn="1"/>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90" name="Freeform 18"/>
            <p:cNvSpPr>
              <a:spLocks/>
            </p:cNvSpPr>
            <p:nvPr userDrawn="1"/>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91" name="Freeform 19"/>
            <p:cNvSpPr>
              <a:spLocks/>
            </p:cNvSpPr>
            <p:nvPr userDrawn="1"/>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sp>
          <p:nvSpPr>
            <p:cNvPr id="361492" name="Freeform 20"/>
            <p:cNvSpPr>
              <a:spLocks/>
            </p:cNvSpPr>
            <p:nvPr userDrawn="1"/>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133">
                <a:latin typeface="Arial" charset="0"/>
              </a:endParaRPr>
            </a:p>
          </p:txBody>
        </p:sp>
      </p:grpSp>
    </p:spTree>
    <p:extLst>
      <p:ext uri="{BB962C8B-B14F-4D97-AF65-F5344CB8AC3E}">
        <p14:creationId xmlns:p14="http://schemas.microsoft.com/office/powerpoint/2010/main" val="23193544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iming>
    <p:tnLst>
      <p:par>
        <p:cTn id="1" dur="indefinite" restart="never" nodeType="tmRoot"/>
      </p:par>
    </p:tnLst>
  </p:timing>
  <p:hf hdr="0" dt="0"/>
  <p:txStyles>
    <p:titleStyle>
      <a:lvl1pPr algn="l" rtl="0" fontAlgn="ctr">
        <a:lnSpc>
          <a:spcPct val="90000"/>
        </a:lnSpc>
        <a:spcBef>
          <a:spcPct val="0"/>
        </a:spcBef>
        <a:spcAft>
          <a:spcPct val="0"/>
        </a:spcAft>
        <a:defRPr kumimoji="1" sz="3733">
          <a:solidFill>
            <a:schemeClr val="tx2"/>
          </a:solidFill>
          <a:latin typeface="+mj-lt"/>
          <a:ea typeface="+mj-ea"/>
          <a:cs typeface="+mj-cs"/>
        </a:defRPr>
      </a:lvl1pPr>
      <a:lvl2pPr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fontAlgn="ctr">
        <a:lnSpc>
          <a:spcPct val="90000"/>
        </a:lnSpc>
        <a:spcBef>
          <a:spcPct val="0"/>
        </a:spcBef>
        <a:spcAft>
          <a:spcPct val="0"/>
        </a:spcAft>
        <a:defRPr kumimoji="1" sz="3733">
          <a:solidFill>
            <a:schemeClr val="tx2"/>
          </a:solidFill>
          <a:latin typeface="Arial" charset="0"/>
          <a:ea typeface="ＭＳ Ｐゴシック" pitchFamily="50" charset="-128"/>
        </a:defRPr>
      </a:lvl9pPr>
    </p:titleStyle>
    <p:bodyStyle>
      <a:lvl1pPr marL="355591" indent="-355591" algn="l" defTabSz="1079473" rtl="0" fontAlgn="ctr">
        <a:lnSpc>
          <a:spcPct val="110000"/>
        </a:lnSpc>
        <a:spcBef>
          <a:spcPct val="20000"/>
        </a:spcBef>
        <a:spcAft>
          <a:spcPct val="10000"/>
        </a:spcAft>
        <a:buClr>
          <a:srgbClr val="A30B1A"/>
        </a:buClr>
        <a:buFont typeface="Wingdings" pitchFamily="2" charset="2"/>
        <a:buChar char="n"/>
        <a:defRPr kumimoji="1" sz="2933">
          <a:solidFill>
            <a:schemeClr val="tx1"/>
          </a:solidFill>
          <a:latin typeface="+mn-lt"/>
          <a:ea typeface="+mn-ea"/>
          <a:cs typeface="+mn-cs"/>
        </a:defRPr>
      </a:lvl1pPr>
      <a:lvl2pPr marL="685783" indent="-328076" algn="l" defTabSz="1079473" rtl="0" fontAlgn="ctr">
        <a:lnSpc>
          <a:spcPct val="110000"/>
        </a:lnSpc>
        <a:spcBef>
          <a:spcPct val="20000"/>
        </a:spcBef>
        <a:spcAft>
          <a:spcPct val="10000"/>
        </a:spcAft>
        <a:buClr>
          <a:srgbClr val="87867E"/>
        </a:buClr>
        <a:buFont typeface="Wingdings" pitchFamily="2" charset="2"/>
        <a:buChar char="n"/>
        <a:defRPr kumimoji="1">
          <a:solidFill>
            <a:schemeClr val="tx1"/>
          </a:solidFill>
          <a:latin typeface="+mn-lt"/>
          <a:ea typeface="+mn-ea"/>
        </a:defRPr>
      </a:lvl2pPr>
      <a:lvl3pPr marL="715415" algn="l" defTabSz="1079473" rtl="0" fontAlgn="ctr">
        <a:lnSpc>
          <a:spcPct val="110000"/>
        </a:lnSpc>
        <a:spcBef>
          <a:spcPct val="20000"/>
        </a:spcBef>
        <a:spcAft>
          <a:spcPct val="10000"/>
        </a:spcAft>
        <a:buClr>
          <a:srgbClr val="808080"/>
        </a:buClr>
        <a:buFont typeface="Wingdings" pitchFamily="2" charset="2"/>
        <a:defRPr kumimoji="1" sz="2133">
          <a:solidFill>
            <a:schemeClr val="tx1"/>
          </a:solidFill>
          <a:latin typeface="+mn-lt"/>
          <a:ea typeface="+mn-ea"/>
        </a:defRPr>
      </a:lvl3pPr>
      <a:lvl4pPr marL="956709" indent="-182029" algn="l" defTabSz="1079473" rtl="0" fontAlgn="base">
        <a:lnSpc>
          <a:spcPct val="110000"/>
        </a:lnSpc>
        <a:spcBef>
          <a:spcPct val="20000"/>
        </a:spcBef>
        <a:spcAft>
          <a:spcPct val="10000"/>
        </a:spcAft>
        <a:buClr>
          <a:srgbClr val="87867E"/>
        </a:buClr>
        <a:buSzPct val="50000"/>
        <a:buFont typeface="Wingdings" pitchFamily="2" charset="2"/>
        <a:buChar char="l"/>
        <a:defRPr kumimoji="1" sz="1867">
          <a:solidFill>
            <a:schemeClr val="tx1"/>
          </a:solidFill>
          <a:latin typeface="+mn-lt"/>
          <a:ea typeface="+mn-ea"/>
        </a:defRPr>
      </a:lvl4pPr>
      <a:lvl5pPr marL="2743131" indent="-304792" algn="l" defTabSz="1079473" rtl="0" fontAlgn="base">
        <a:spcBef>
          <a:spcPct val="20000"/>
        </a:spcBef>
        <a:spcAft>
          <a:spcPct val="0"/>
        </a:spcAft>
        <a:buChar char="»"/>
        <a:defRPr kumimoji="1" sz="2667">
          <a:solidFill>
            <a:schemeClr val="tx1"/>
          </a:solidFill>
          <a:latin typeface="+mn-lt"/>
          <a:ea typeface="+mn-ea"/>
        </a:defRPr>
      </a:lvl5pPr>
      <a:lvl6pPr marL="3352716" indent="-304792" algn="l" defTabSz="1079473" rtl="0" fontAlgn="base">
        <a:spcBef>
          <a:spcPct val="20000"/>
        </a:spcBef>
        <a:spcAft>
          <a:spcPct val="0"/>
        </a:spcAft>
        <a:buChar char="»"/>
        <a:defRPr kumimoji="1" sz="2667">
          <a:solidFill>
            <a:schemeClr val="tx1"/>
          </a:solidFill>
          <a:latin typeface="+mn-lt"/>
          <a:ea typeface="+mn-ea"/>
        </a:defRPr>
      </a:lvl6pPr>
      <a:lvl7pPr marL="3962301" indent="-304792" algn="l" defTabSz="1079473" rtl="0" fontAlgn="base">
        <a:spcBef>
          <a:spcPct val="20000"/>
        </a:spcBef>
        <a:spcAft>
          <a:spcPct val="0"/>
        </a:spcAft>
        <a:buChar char="»"/>
        <a:defRPr kumimoji="1" sz="2667">
          <a:solidFill>
            <a:schemeClr val="tx1"/>
          </a:solidFill>
          <a:latin typeface="+mn-lt"/>
          <a:ea typeface="+mn-ea"/>
        </a:defRPr>
      </a:lvl7pPr>
      <a:lvl8pPr marL="4571886" indent="-304792" algn="l" defTabSz="1079473" rtl="0" fontAlgn="base">
        <a:spcBef>
          <a:spcPct val="20000"/>
        </a:spcBef>
        <a:spcAft>
          <a:spcPct val="0"/>
        </a:spcAft>
        <a:buChar char="»"/>
        <a:defRPr kumimoji="1" sz="2667">
          <a:solidFill>
            <a:schemeClr val="tx1"/>
          </a:solidFill>
          <a:latin typeface="+mn-lt"/>
          <a:ea typeface="+mn-ea"/>
        </a:defRPr>
      </a:lvl8pPr>
      <a:lvl9pPr marL="5181470" indent="-304792" algn="l" defTabSz="1079473" rtl="0" fontAlgn="base">
        <a:spcBef>
          <a:spcPct val="20000"/>
        </a:spcBef>
        <a:spcAft>
          <a:spcPct val="0"/>
        </a:spcAft>
        <a:buChar char="»"/>
        <a:defRPr kumimoji="1" sz="2667">
          <a:solidFill>
            <a:schemeClr val="tx1"/>
          </a:solidFill>
          <a:latin typeface="+mn-lt"/>
          <a:ea typeface="+mn-ea"/>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hyperlink" Target="https://www.opencontainers.or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smtClean="0"/>
              <a:t>Copyright 2015 FUJITSU LIMITED</a:t>
            </a:r>
            <a:endParaRPr lang="de-DE" altLang="ja-JP"/>
          </a:p>
        </p:txBody>
      </p:sp>
      <p:sp>
        <p:nvSpPr>
          <p:cNvPr id="551938" name="Rectangle 2"/>
          <p:cNvSpPr>
            <a:spLocks noGrp="1" noChangeArrowheads="1"/>
          </p:cNvSpPr>
          <p:nvPr>
            <p:ph type="ctrTitle"/>
          </p:nvPr>
        </p:nvSpPr>
        <p:spPr/>
        <p:txBody>
          <a:bodyPr/>
          <a:lstStyle/>
          <a:p>
            <a:r>
              <a:rPr lang="en-US" altLang="ja-JP" dirty="0" smtClean="0"/>
              <a:t>Fujitsu and Containers.</a:t>
            </a:r>
            <a:endParaRPr lang="ja-JP" altLang="en-US" dirty="0"/>
          </a:p>
        </p:txBody>
      </p:sp>
      <p:sp>
        <p:nvSpPr>
          <p:cNvPr id="551939" name="Rectangle 3"/>
          <p:cNvSpPr>
            <a:spLocks noGrp="1" noChangeArrowheads="1"/>
          </p:cNvSpPr>
          <p:nvPr>
            <p:ph type="subTitle" idx="1"/>
            <p:custDataLst>
              <p:tags r:id="rId1"/>
            </p:custDataLst>
          </p:nvPr>
        </p:nvSpPr>
        <p:spPr/>
        <p:txBody>
          <a:bodyPr/>
          <a:lstStyle/>
          <a:p>
            <a:r>
              <a:rPr lang="en-US" altLang="ja-JP" dirty="0" smtClean="0"/>
              <a:t>Hiroyuki </a:t>
            </a:r>
            <a:r>
              <a:rPr lang="en-US" altLang="ja-JP" dirty="0" err="1" smtClean="0"/>
              <a:t>Kamezawa</a:t>
            </a:r>
            <a:r>
              <a:rPr lang="en-US" altLang="ja-JP" dirty="0" smtClean="0"/>
              <a:t> &lt;kamezawa.hiroyu@jp.fujitsu.com&gt;</a:t>
            </a:r>
          </a:p>
          <a:p>
            <a:r>
              <a:rPr lang="en-US" altLang="ja-JP" dirty="0" smtClean="0"/>
              <a:t>Senior Professional Engineer</a:t>
            </a:r>
          </a:p>
          <a:p>
            <a:r>
              <a:rPr lang="en-US" altLang="ja-JP" dirty="0" smtClean="0"/>
              <a:t>Fujitsu</a:t>
            </a:r>
            <a:endParaRPr lang="en-US" altLang="ja-JP" dirty="0"/>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is container ?</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8" name="角丸四角形 7"/>
          <p:cNvSpPr/>
          <p:nvPr/>
        </p:nvSpPr>
        <p:spPr bwMode="gray">
          <a:xfrm>
            <a:off x="628452" y="4714114"/>
            <a:ext cx="10945216" cy="692000"/>
          </a:xfrm>
          <a:prstGeom prst="roundRect">
            <a:avLst/>
          </a:prstGeom>
          <a:solidFill>
            <a:srgbClr val="1782DB"/>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2000" b="1" dirty="0" smtClean="0">
                <a:solidFill>
                  <a:srgbClr val="FFFFFF"/>
                </a:solidFill>
                <a:latin typeface="Meiryo UI" panose="020B0604030504040204" pitchFamily="50" charset="-128"/>
                <a:ea typeface="Meiryo UI" panose="020B0604030504040204" pitchFamily="50" charset="-128"/>
              </a:rPr>
              <a:t>A technology to divide the system into boxes(containers). </a:t>
            </a:r>
            <a:endParaRPr kumimoji="1" lang="ja-JP" altLang="en-US" sz="2000" b="1" i="0" u="none" strike="noStrike" cap="none" normalizeH="0" baseline="0" dirty="0" smtClean="0">
              <a:ln>
                <a:noFill/>
              </a:ln>
              <a:solidFill>
                <a:srgbClr val="FFFFFF"/>
              </a:solidFill>
              <a:effectLst/>
              <a:latin typeface="Meiryo UI" panose="020B0604030504040204" pitchFamily="50" charset="-128"/>
              <a:ea typeface="Meiryo UI" panose="020B0604030504040204" pitchFamily="50" charset="-128"/>
            </a:endParaRPr>
          </a:p>
        </p:txBody>
      </p:sp>
      <p:sp>
        <p:nvSpPr>
          <p:cNvPr id="3" name="正方形/長方形 2"/>
          <p:cNvSpPr/>
          <p:nvPr/>
        </p:nvSpPr>
        <p:spPr bwMode="gray">
          <a:xfrm rot="16200000">
            <a:off x="1663036" y="2430335"/>
            <a:ext cx="1161078" cy="648072"/>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chemeClr val="bg1"/>
                </a:solidFill>
                <a:latin typeface="Meiryo UI" panose="020B0604030504040204" pitchFamily="50" charset="-128"/>
                <a:ea typeface="Meiryo UI" panose="020B0604030504040204" pitchFamily="50" charset="-128"/>
              </a:rPr>
              <a:t>g</a:t>
            </a:r>
            <a:r>
              <a:rPr kumimoji="1" lang="en-US" altLang="ja-JP" sz="160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uest</a:t>
            </a:r>
            <a:r>
              <a:rPr kumimoji="1" lang="en-US" altLang="ja-JP" sz="1600" i="0" u="none" strike="noStrike" cap="none" normalizeH="0" dirty="0" smtClean="0">
                <a:ln>
                  <a:noFill/>
                </a:ln>
                <a:solidFill>
                  <a:schemeClr val="bg1"/>
                </a:solidFill>
                <a:effectLst/>
                <a:latin typeface="Meiryo UI" panose="020B0604030504040204" pitchFamily="50" charset="-128"/>
                <a:ea typeface="Meiryo UI" panose="020B0604030504040204" pitchFamily="50" charset="-128"/>
              </a:rPr>
              <a:t> OS</a:t>
            </a:r>
            <a:endParaRPr kumimoji="1" lang="ja-JP" altLang="en-US" sz="160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919538" y="1560903"/>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9" name="正方形/長方形 8"/>
          <p:cNvSpPr/>
          <p:nvPr/>
        </p:nvSpPr>
        <p:spPr bwMode="gray">
          <a:xfrm>
            <a:off x="1919538" y="956922"/>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grpSp>
        <p:nvGrpSpPr>
          <p:cNvPr id="11" name="グループ化 10"/>
          <p:cNvGrpSpPr/>
          <p:nvPr/>
        </p:nvGrpSpPr>
        <p:grpSpPr>
          <a:xfrm>
            <a:off x="3089086" y="947973"/>
            <a:ext cx="648073" cy="2377988"/>
            <a:chOff x="1127447" y="1546073"/>
            <a:chExt cx="648073" cy="2377988"/>
          </a:xfrm>
        </p:grpSpPr>
        <p:sp>
          <p:nvSpPr>
            <p:cNvPr id="12" name="正方形/長方形 11"/>
            <p:cNvSpPr/>
            <p:nvPr/>
          </p:nvSpPr>
          <p:spPr bwMode="gray">
            <a:xfrm rot="16200000">
              <a:off x="875420" y="3023961"/>
              <a:ext cx="1152128" cy="648072"/>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chemeClr val="bg1"/>
                  </a:solidFill>
                  <a:latin typeface="Meiryo UI" panose="020B0604030504040204" pitchFamily="50" charset="-128"/>
                  <a:ea typeface="Meiryo UI" panose="020B0604030504040204" pitchFamily="50" charset="-128"/>
                </a:rPr>
                <a:t>g</a:t>
              </a:r>
              <a:r>
                <a:rPr kumimoji="1" lang="en-US" altLang="ja-JP" sz="160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uest</a:t>
              </a:r>
              <a:r>
                <a:rPr kumimoji="1" lang="en-US" altLang="ja-JP" sz="1600" i="0" u="none" strike="noStrike" cap="none" normalizeH="0" dirty="0" smtClean="0">
                  <a:ln>
                    <a:noFill/>
                  </a:ln>
                  <a:solidFill>
                    <a:schemeClr val="bg1"/>
                  </a:solidFill>
                  <a:effectLst/>
                  <a:latin typeface="Meiryo UI" panose="020B0604030504040204" pitchFamily="50" charset="-128"/>
                  <a:ea typeface="Meiryo UI" panose="020B0604030504040204" pitchFamily="50" charset="-128"/>
                </a:rPr>
                <a:t> OS</a:t>
              </a:r>
              <a:endParaRPr kumimoji="1" lang="ja-JP" altLang="en-US" sz="160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3" name="正方形/長方形 12"/>
            <p:cNvSpPr/>
            <p:nvPr/>
          </p:nvSpPr>
          <p:spPr bwMode="gray">
            <a:xfrm>
              <a:off x="1127447" y="2150054"/>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4" name="正方形/長方形 13"/>
            <p:cNvSpPr/>
            <p:nvPr/>
          </p:nvSpPr>
          <p:spPr bwMode="gray">
            <a:xfrm>
              <a:off x="1127447" y="1546073"/>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grpSp>
      <p:sp>
        <p:nvSpPr>
          <p:cNvPr id="16" name="正方形/長方形 15"/>
          <p:cNvSpPr/>
          <p:nvPr/>
        </p:nvSpPr>
        <p:spPr bwMode="gray">
          <a:xfrm rot="16200000">
            <a:off x="4006609" y="2434811"/>
            <a:ext cx="1152128" cy="648072"/>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chemeClr val="bg1"/>
                </a:solidFill>
                <a:latin typeface="Meiryo UI" panose="020B0604030504040204" pitchFamily="50" charset="-128"/>
                <a:ea typeface="Meiryo UI" panose="020B0604030504040204" pitchFamily="50" charset="-128"/>
              </a:rPr>
              <a:t>g</a:t>
            </a:r>
            <a:r>
              <a:rPr kumimoji="1" lang="en-US" altLang="ja-JP" sz="160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uest</a:t>
            </a:r>
            <a:r>
              <a:rPr kumimoji="1" lang="en-US" altLang="ja-JP" sz="1600" i="0" u="none" strike="noStrike" cap="none" normalizeH="0" dirty="0" smtClean="0">
                <a:ln>
                  <a:noFill/>
                </a:ln>
                <a:solidFill>
                  <a:schemeClr val="bg1"/>
                </a:solidFill>
                <a:effectLst/>
                <a:latin typeface="Meiryo UI" panose="020B0604030504040204" pitchFamily="50" charset="-128"/>
                <a:ea typeface="Meiryo UI" panose="020B0604030504040204" pitchFamily="50" charset="-128"/>
              </a:rPr>
              <a:t> OS</a:t>
            </a:r>
            <a:endParaRPr kumimoji="1" lang="ja-JP" altLang="en-US" sz="160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7" name="正方形/長方形 16"/>
          <p:cNvSpPr/>
          <p:nvPr/>
        </p:nvSpPr>
        <p:spPr bwMode="gray">
          <a:xfrm>
            <a:off x="4258636" y="1560904"/>
            <a:ext cx="648073" cy="576064"/>
          </a:xfrm>
          <a:prstGeom prst="rect">
            <a:avLst/>
          </a:prstGeom>
          <a:solidFill>
            <a:srgbClr val="1BA12B"/>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8" name="正方形/長方形 17"/>
          <p:cNvSpPr/>
          <p:nvPr/>
        </p:nvSpPr>
        <p:spPr bwMode="gray">
          <a:xfrm>
            <a:off x="4258636" y="956923"/>
            <a:ext cx="648073" cy="576064"/>
          </a:xfrm>
          <a:prstGeom prst="rect">
            <a:avLst/>
          </a:prstGeom>
          <a:solidFill>
            <a:srgbClr val="00206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9" name="正方形/長方形 18"/>
          <p:cNvSpPr/>
          <p:nvPr/>
        </p:nvSpPr>
        <p:spPr bwMode="gray">
          <a:xfrm>
            <a:off x="1919538" y="3371469"/>
            <a:ext cx="2987171" cy="444111"/>
          </a:xfrm>
          <a:prstGeom prst="rect">
            <a:avLst/>
          </a:prstGeom>
          <a:solidFill>
            <a:srgbClr val="92D050"/>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Hypervisor</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1" name="正方形/長方形 20"/>
          <p:cNvSpPr/>
          <p:nvPr/>
        </p:nvSpPr>
        <p:spPr bwMode="gray">
          <a:xfrm>
            <a:off x="1919536" y="3824531"/>
            <a:ext cx="2987173" cy="444111"/>
          </a:xfrm>
          <a:prstGeom prst="rect">
            <a:avLst/>
          </a:prstGeom>
          <a:solidFill>
            <a:schemeClr val="accent5">
              <a:lumMod val="60000"/>
              <a:lumOff val="40000"/>
            </a:schemeClr>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solidFill>
                  <a:schemeClr val="bg1"/>
                </a:solidFill>
                <a:latin typeface="Meiryo UI" panose="020B0604030504040204" pitchFamily="50" charset="-128"/>
                <a:ea typeface="Meiryo UI" panose="020B0604030504040204" pitchFamily="50" charset="-128"/>
              </a:rPr>
              <a:t>Server</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2" name="正方形/長方形 21"/>
          <p:cNvSpPr/>
          <p:nvPr/>
        </p:nvSpPr>
        <p:spPr bwMode="gray">
          <a:xfrm>
            <a:off x="6101060" y="3821864"/>
            <a:ext cx="5035500" cy="444111"/>
          </a:xfrm>
          <a:prstGeom prst="rect">
            <a:avLst/>
          </a:prstGeom>
          <a:solidFill>
            <a:schemeClr val="accent5">
              <a:lumMod val="60000"/>
              <a:lumOff val="40000"/>
            </a:schemeClr>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solidFill>
                  <a:schemeClr val="bg1"/>
                </a:solidFill>
                <a:latin typeface="Meiryo UI" panose="020B0604030504040204" pitchFamily="50" charset="-128"/>
                <a:ea typeface="Meiryo UI" panose="020B0604030504040204" pitchFamily="50" charset="-128"/>
              </a:rPr>
              <a:t>Server</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3" name="正方形/長方形 22"/>
          <p:cNvSpPr/>
          <p:nvPr/>
        </p:nvSpPr>
        <p:spPr bwMode="gray">
          <a:xfrm>
            <a:off x="6101432" y="3363828"/>
            <a:ext cx="5035500" cy="444111"/>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err="1" smtClean="0">
                <a:solidFill>
                  <a:schemeClr val="bg1"/>
                </a:solidFill>
                <a:latin typeface="Meiryo UI" panose="020B0604030504040204" pitchFamily="50" charset="-128"/>
                <a:ea typeface="Meiryo UI" panose="020B0604030504040204" pitchFamily="50" charset="-128"/>
              </a:rPr>
              <a:t>HostOS</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4" name="正方形/長方形 23"/>
          <p:cNvSpPr/>
          <p:nvPr/>
        </p:nvSpPr>
        <p:spPr bwMode="gray">
          <a:xfrm>
            <a:off x="6101060" y="2752780"/>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5" name="正方形/長方形 24"/>
          <p:cNvSpPr/>
          <p:nvPr/>
        </p:nvSpPr>
        <p:spPr bwMode="gray">
          <a:xfrm>
            <a:off x="6101060" y="2148799"/>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6" name="正方形/長方形 25"/>
          <p:cNvSpPr/>
          <p:nvPr/>
        </p:nvSpPr>
        <p:spPr bwMode="gray">
          <a:xfrm>
            <a:off x="6794451" y="2752780"/>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7" name="正方形/長方形 26"/>
          <p:cNvSpPr/>
          <p:nvPr/>
        </p:nvSpPr>
        <p:spPr bwMode="gray">
          <a:xfrm>
            <a:off x="6794451" y="2148799"/>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8" name="正方形/長方形 27"/>
          <p:cNvSpPr/>
          <p:nvPr/>
        </p:nvSpPr>
        <p:spPr bwMode="gray">
          <a:xfrm>
            <a:off x="7806770" y="2752481"/>
            <a:ext cx="648073" cy="576064"/>
          </a:xfrm>
          <a:prstGeom prst="rect">
            <a:avLst/>
          </a:prstGeom>
          <a:solidFill>
            <a:srgbClr val="1BA12B"/>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9" name="正方形/長方形 28"/>
          <p:cNvSpPr/>
          <p:nvPr/>
        </p:nvSpPr>
        <p:spPr bwMode="gray">
          <a:xfrm>
            <a:off x="7806770" y="2148500"/>
            <a:ext cx="648073" cy="576064"/>
          </a:xfrm>
          <a:prstGeom prst="rect">
            <a:avLst/>
          </a:prstGeom>
          <a:solidFill>
            <a:srgbClr val="00206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0" name="正方形/長方形 19"/>
          <p:cNvSpPr/>
          <p:nvPr/>
        </p:nvSpPr>
        <p:spPr bwMode="gray">
          <a:xfrm>
            <a:off x="8976320" y="2348880"/>
            <a:ext cx="1080120" cy="977081"/>
          </a:xfrm>
          <a:prstGeom prst="rect">
            <a:avLst/>
          </a:prstGeom>
          <a:solidFill>
            <a:srgbClr val="00B0F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app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C</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31" name="角丸四角形 30"/>
          <p:cNvSpPr/>
          <p:nvPr/>
        </p:nvSpPr>
        <p:spPr bwMode="gray">
          <a:xfrm>
            <a:off x="621276" y="5513619"/>
            <a:ext cx="10945216" cy="692000"/>
          </a:xfrm>
          <a:prstGeom prst="roundRect">
            <a:avLst/>
          </a:prstGeom>
          <a:solidFill>
            <a:srgbClr val="00B05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2000" b="1" dirty="0" smtClean="0">
                <a:solidFill>
                  <a:srgbClr val="FFFFFF"/>
                </a:solidFill>
                <a:latin typeface="Meiryo UI" panose="020B0604030504040204" pitchFamily="50" charset="-128"/>
                <a:ea typeface="Meiryo UI" panose="020B0604030504040204" pitchFamily="50" charset="-128"/>
              </a:rPr>
              <a:t>A technology to run applications in boxes(containers). </a:t>
            </a:r>
            <a:endParaRPr kumimoji="1" lang="ja-JP" altLang="en-US" sz="2000" b="1" i="0" u="none" strike="noStrike" cap="none" normalizeH="0" baseline="0" dirty="0" smtClean="0">
              <a:ln>
                <a:noFill/>
              </a:ln>
              <a:solidFill>
                <a:srgbClr val="FFFFFF"/>
              </a:solidFill>
              <a:effectLst/>
              <a:latin typeface="Meiryo UI" panose="020B0604030504040204" pitchFamily="50" charset="-128"/>
              <a:ea typeface="Meiryo UI" panose="020B0604030504040204" pitchFamily="50" charset="-128"/>
            </a:endParaRPr>
          </a:p>
        </p:txBody>
      </p:sp>
      <p:sp>
        <p:nvSpPr>
          <p:cNvPr id="39" name="左中かっこ 38"/>
          <p:cNvSpPr/>
          <p:nvPr/>
        </p:nvSpPr>
        <p:spPr bwMode="auto">
          <a:xfrm>
            <a:off x="1487488" y="956922"/>
            <a:ext cx="432048" cy="2406906"/>
          </a:xfrm>
          <a:prstGeom prst="leftBrace">
            <a:avLst/>
          </a:prstGeom>
          <a:noFill/>
          <a:ln w="2857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1" name="テキスト ボックス 40"/>
          <p:cNvSpPr txBox="1"/>
          <p:nvPr/>
        </p:nvSpPr>
        <p:spPr>
          <a:xfrm>
            <a:off x="896960" y="1952301"/>
            <a:ext cx="530916" cy="369332"/>
          </a:xfrm>
          <a:prstGeom prst="rect">
            <a:avLst/>
          </a:prstGeom>
          <a:noFill/>
        </p:spPr>
        <p:txBody>
          <a:bodyPr wrap="none" rtlCol="0">
            <a:spAutoFit/>
          </a:bodyPr>
          <a:lstStyle/>
          <a:p>
            <a:r>
              <a:rPr kumimoji="1" lang="en-US" altLang="ja-JP" dirty="0" smtClean="0">
                <a:latin typeface="+mn-lt"/>
              </a:rPr>
              <a:t>VM</a:t>
            </a:r>
            <a:endParaRPr kumimoji="1" lang="ja-JP" altLang="en-US" dirty="0" smtClean="0">
              <a:latin typeface="+mn-lt"/>
            </a:endParaRPr>
          </a:p>
        </p:txBody>
      </p:sp>
      <p:sp>
        <p:nvSpPr>
          <p:cNvPr id="43" name="左中かっこ 42"/>
          <p:cNvSpPr/>
          <p:nvPr/>
        </p:nvSpPr>
        <p:spPr bwMode="auto">
          <a:xfrm rot="5400000">
            <a:off x="8040415" y="-339023"/>
            <a:ext cx="264673" cy="4343439"/>
          </a:xfrm>
          <a:prstGeom prst="leftBrace">
            <a:avLst/>
          </a:prstGeom>
          <a:noFill/>
          <a:ln w="2857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4" name="テキスト ボックス 43"/>
          <p:cNvSpPr txBox="1"/>
          <p:nvPr/>
        </p:nvSpPr>
        <p:spPr>
          <a:xfrm>
            <a:off x="7442524" y="1186909"/>
            <a:ext cx="1300356" cy="369332"/>
          </a:xfrm>
          <a:prstGeom prst="rect">
            <a:avLst/>
          </a:prstGeom>
          <a:noFill/>
        </p:spPr>
        <p:txBody>
          <a:bodyPr wrap="none" rtlCol="0">
            <a:spAutoFit/>
          </a:bodyPr>
          <a:lstStyle/>
          <a:p>
            <a:r>
              <a:rPr kumimoji="1" lang="en-US" altLang="ja-JP" dirty="0" smtClean="0">
                <a:latin typeface="+mn-lt"/>
              </a:rPr>
              <a:t>Containers</a:t>
            </a:r>
            <a:endParaRPr kumimoji="1" lang="ja-JP" altLang="en-US" dirty="0" smtClean="0">
              <a:latin typeface="+mn-lt"/>
            </a:endParaRPr>
          </a:p>
        </p:txBody>
      </p:sp>
      <p:sp>
        <p:nvSpPr>
          <p:cNvPr id="40" name="スライド番号プレースホルダー 39"/>
          <p:cNvSpPr>
            <a:spLocks noGrp="1"/>
          </p:cNvSpPr>
          <p:nvPr>
            <p:ph type="sldNum" sz="quarter" idx="10"/>
          </p:nvPr>
        </p:nvSpPr>
        <p:spPr/>
        <p:txBody>
          <a:bodyPr/>
          <a:lstStyle/>
          <a:p>
            <a:fld id="{DE2B87E1-F9DF-4BEE-B07D-635D26011F4B}" type="slidenum">
              <a:rPr lang="de-DE" altLang="ja-JP" smtClean="0"/>
              <a:pPr/>
              <a:t>9</a:t>
            </a:fld>
            <a:endParaRPr lang="de-DE" altLang="ja-JP"/>
          </a:p>
        </p:txBody>
      </p:sp>
    </p:spTree>
    <p:extLst>
      <p:ext uri="{BB962C8B-B14F-4D97-AF65-F5344CB8AC3E}">
        <p14:creationId xmlns:p14="http://schemas.microsoft.com/office/powerpoint/2010/main" val="1905613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System Container</a:t>
            </a:r>
            <a:endParaRPr kumimoji="1" lang="ja-JP" altLang="en-US" dirty="0"/>
          </a:p>
        </p:txBody>
      </p:sp>
      <p:sp>
        <p:nvSpPr>
          <p:cNvPr id="3" name="コンテンツ プレースホルダー 2"/>
          <p:cNvSpPr>
            <a:spLocks noGrp="1"/>
          </p:cNvSpPr>
          <p:nvPr>
            <p:ph idx="1"/>
          </p:nvPr>
        </p:nvSpPr>
        <p:spPr>
          <a:xfrm>
            <a:off x="139056" y="819495"/>
            <a:ext cx="11715751" cy="2775073"/>
          </a:xfrm>
        </p:spPr>
        <p:txBody>
          <a:bodyPr/>
          <a:lstStyle/>
          <a:p>
            <a:r>
              <a:rPr kumimoji="1" lang="en-US" altLang="ja-JP" sz="2800" dirty="0" smtClean="0">
                <a:latin typeface="Meiryo UI" panose="020B0604030504040204" pitchFamily="50" charset="-128"/>
                <a:ea typeface="Meiryo UI" panose="020B0604030504040204" pitchFamily="50" charset="-128"/>
              </a:rPr>
              <a:t>Linux Container(</a:t>
            </a:r>
            <a:r>
              <a:rPr kumimoji="1" lang="en-US" altLang="ja-JP" sz="2800" dirty="0" err="1" smtClean="0">
                <a:latin typeface="Meiryo UI" panose="020B0604030504040204" pitchFamily="50" charset="-128"/>
                <a:ea typeface="Meiryo UI" panose="020B0604030504040204" pitchFamily="50" charset="-128"/>
              </a:rPr>
              <a:t>lxc</a:t>
            </a:r>
            <a:r>
              <a:rPr kumimoji="1" lang="en-US" altLang="ja-JP" sz="2800" dirty="0" smtClean="0">
                <a:latin typeface="Meiryo UI" panose="020B0604030504040204" pitchFamily="50" charset="-128"/>
                <a:ea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rPr>
              <a:t>has been </a:t>
            </a:r>
            <a:r>
              <a:rPr kumimoji="1" lang="en-US" altLang="ja-JP" sz="2800" dirty="0" smtClean="0">
                <a:latin typeface="Meiryo UI" panose="020B0604030504040204" pitchFamily="50" charset="-128"/>
                <a:ea typeface="Meiryo UI" panose="020B0604030504040204" pitchFamily="50" charset="-128"/>
              </a:rPr>
              <a:t>known as</a:t>
            </a:r>
          </a:p>
          <a:p>
            <a:pPr lvl="1"/>
            <a:r>
              <a:rPr lang="en-US" altLang="ja-JP" sz="2400" dirty="0" smtClean="0">
                <a:latin typeface="Meiryo UI" panose="020B0604030504040204" pitchFamily="50" charset="-128"/>
                <a:ea typeface="Meiryo UI" panose="020B0604030504040204" pitchFamily="50" charset="-128"/>
              </a:rPr>
              <a:t>A tool for divide the system into boxes for handling multiple workloads.</a:t>
            </a:r>
          </a:p>
          <a:p>
            <a:pPr lvl="1"/>
            <a:r>
              <a:rPr lang="en-US" altLang="ja-JP" sz="2400" dirty="0" smtClean="0">
                <a:latin typeface="Meiryo UI" panose="020B0604030504040204" pitchFamily="50" charset="-128"/>
                <a:ea typeface="Meiryo UI" panose="020B0604030504040204" pitchFamily="50" charset="-128"/>
              </a:rPr>
              <a:t>A tools and kernel features to create virtual environment on a host OS.</a:t>
            </a:r>
          </a:p>
          <a:p>
            <a:pPr lvl="2"/>
            <a:r>
              <a:rPr lang="en-US" altLang="ja-JP" sz="2200" dirty="0" smtClean="0">
                <a:latin typeface="Meiryo UI" panose="020B0604030504040204" pitchFamily="50" charset="-128"/>
                <a:ea typeface="Meiryo UI" panose="020B0604030504040204" pitchFamily="50" charset="-128"/>
              </a:rPr>
              <a:t>Virtual OS Resources </a:t>
            </a:r>
          </a:p>
          <a:p>
            <a:pPr lvl="2"/>
            <a:r>
              <a:rPr lang="en-US" altLang="ja-JP" sz="2200" dirty="0" smtClean="0">
                <a:latin typeface="Meiryo UI" panose="020B0604030504040204" pitchFamily="50" charset="-128"/>
                <a:ea typeface="Meiryo UI" panose="020B0604030504040204" pitchFamily="50" charset="-128"/>
              </a:rPr>
              <a:t>Virtual Environment with file tree</a:t>
            </a:r>
            <a:endParaRPr lang="en-US" altLang="ja-JP" dirty="0" smtClean="0"/>
          </a:p>
          <a:p>
            <a:pPr lvl="2"/>
            <a:r>
              <a:rPr lang="en-US" altLang="ja-JP" sz="2200" dirty="0" smtClean="0">
                <a:latin typeface="Meiryo UI" panose="020B0604030504040204" pitchFamily="50" charset="-128"/>
                <a:ea typeface="Meiryo UI" panose="020B0604030504040204" pitchFamily="50" charset="-128"/>
              </a:rPr>
              <a:t>Resource and Security Isolation</a:t>
            </a:r>
          </a:p>
          <a:p>
            <a:pPr lvl="1"/>
            <a:r>
              <a:rPr lang="en-US" altLang="ja-JP" sz="2600" dirty="0" smtClean="0">
                <a:latin typeface="Meiryo UI" panose="020B0604030504040204" pitchFamily="50" charset="-128"/>
                <a:ea typeface="Meiryo UI" panose="020B0604030504040204" pitchFamily="50" charset="-128"/>
              </a:rPr>
              <a:t>Used for consolidation.</a:t>
            </a:r>
          </a:p>
          <a:p>
            <a:pPr lvl="2"/>
            <a:r>
              <a:rPr lang="en-US" altLang="ja-JP" sz="2400" dirty="0" smtClean="0">
                <a:latin typeface="Meiryo UI" panose="020B0604030504040204" pitchFamily="50" charset="-128"/>
                <a:ea typeface="Meiryo UI" panose="020B0604030504040204" pitchFamily="50" charset="-128"/>
              </a:rPr>
              <a:t>One container per a virtual OS.</a:t>
            </a:r>
          </a:p>
          <a:p>
            <a:pPr lvl="2"/>
            <a:r>
              <a:rPr lang="en-US" altLang="ja-JP" sz="2400" dirty="0" smtClean="0">
                <a:latin typeface="Meiryo UI" panose="020B0604030504040204" pitchFamily="50" charset="-128"/>
                <a:ea typeface="Meiryo UI" panose="020B0604030504040204" pitchFamily="50" charset="-128"/>
              </a:rPr>
              <a:t>Hosting service.</a:t>
            </a: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6" name="正方形/長方形 5"/>
          <p:cNvSpPr/>
          <p:nvPr/>
        </p:nvSpPr>
        <p:spPr bwMode="gray">
          <a:xfrm>
            <a:off x="6264684" y="5745228"/>
            <a:ext cx="5035500" cy="444111"/>
          </a:xfrm>
          <a:prstGeom prst="rect">
            <a:avLst/>
          </a:prstGeom>
          <a:solidFill>
            <a:schemeClr val="accent5">
              <a:lumMod val="60000"/>
              <a:lumOff val="40000"/>
            </a:schemeClr>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solidFill>
                  <a:schemeClr val="bg1"/>
                </a:solidFill>
                <a:latin typeface="Meiryo UI" panose="020B0604030504040204" pitchFamily="50" charset="-128"/>
                <a:ea typeface="Meiryo UI" panose="020B0604030504040204" pitchFamily="50" charset="-128"/>
              </a:rPr>
              <a:t>Server</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7" name="正方形/長方形 6"/>
          <p:cNvSpPr/>
          <p:nvPr/>
        </p:nvSpPr>
        <p:spPr bwMode="gray">
          <a:xfrm>
            <a:off x="6265056" y="5287192"/>
            <a:ext cx="5035500" cy="444111"/>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err="1" smtClean="0">
                <a:solidFill>
                  <a:schemeClr val="bg1"/>
                </a:solidFill>
                <a:latin typeface="Meiryo UI" panose="020B0604030504040204" pitchFamily="50" charset="-128"/>
                <a:ea typeface="Meiryo UI" panose="020B0604030504040204" pitchFamily="50" charset="-128"/>
              </a:rPr>
              <a:t>HostOS</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5807968" y="3594568"/>
            <a:ext cx="3265400" cy="1663657"/>
            <a:chOff x="7032104" y="3585074"/>
            <a:chExt cx="3265400" cy="1663657"/>
          </a:xfrm>
        </p:grpSpPr>
        <p:sp>
          <p:nvSpPr>
            <p:cNvPr id="8" name="正方形/長方形 7"/>
            <p:cNvSpPr/>
            <p:nvPr/>
          </p:nvSpPr>
          <p:spPr bwMode="gray">
            <a:xfrm>
              <a:off x="8633317" y="4544395"/>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9" name="正方形/長方形 8"/>
            <p:cNvSpPr/>
            <p:nvPr/>
          </p:nvSpPr>
          <p:spPr bwMode="gray">
            <a:xfrm>
              <a:off x="8633317" y="3954406"/>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5" name="正方形/長方形 14"/>
            <p:cNvSpPr/>
            <p:nvPr/>
          </p:nvSpPr>
          <p:spPr bwMode="gray">
            <a:xfrm>
              <a:off x="7409181" y="4551907"/>
              <a:ext cx="1224136" cy="576064"/>
            </a:xfrm>
            <a:prstGeom prst="rect">
              <a:avLst/>
            </a:prstGeom>
            <a:solidFill>
              <a:srgbClr val="00B05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daemons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6" name="正方形/長方形 15"/>
            <p:cNvSpPr/>
            <p:nvPr/>
          </p:nvSpPr>
          <p:spPr bwMode="gray">
            <a:xfrm>
              <a:off x="7409181" y="3954406"/>
              <a:ext cx="1224136" cy="576064"/>
            </a:xfrm>
            <a:prstGeom prst="rect">
              <a:avLst/>
            </a:prstGeom>
            <a:solidFill>
              <a:srgbClr val="00206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login</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7" name="角丸四角形 16"/>
            <p:cNvSpPr/>
            <p:nvPr/>
          </p:nvSpPr>
          <p:spPr bwMode="gray">
            <a:xfrm>
              <a:off x="7032104" y="3865325"/>
              <a:ext cx="3265400"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8" name="テキスト ボックス 17"/>
            <p:cNvSpPr txBox="1"/>
            <p:nvPr/>
          </p:nvSpPr>
          <p:spPr>
            <a:xfrm>
              <a:off x="7032104" y="3585074"/>
              <a:ext cx="1232069" cy="369332"/>
            </a:xfrm>
            <a:prstGeom prst="rect">
              <a:avLst/>
            </a:prstGeom>
            <a:noFill/>
          </p:spPr>
          <p:txBody>
            <a:bodyPr wrap="none" rtlCol="0">
              <a:spAutoFit/>
            </a:bodyPr>
            <a:lstStyle/>
            <a:p>
              <a:r>
                <a:rPr kumimoji="1" lang="en-US" altLang="ja-JP" dirty="0" smtClean="0">
                  <a:latin typeface="+mn-lt"/>
                </a:rPr>
                <a:t>Virtual OS</a:t>
              </a:r>
              <a:endParaRPr kumimoji="1" lang="ja-JP" altLang="en-US" dirty="0" smtClean="0">
                <a:latin typeface="+mn-lt"/>
              </a:endParaRPr>
            </a:p>
          </p:txBody>
        </p:sp>
        <p:sp>
          <p:nvSpPr>
            <p:cNvPr id="19" name="正方形/長方形 18"/>
            <p:cNvSpPr/>
            <p:nvPr/>
          </p:nvSpPr>
          <p:spPr bwMode="gray">
            <a:xfrm>
              <a:off x="9286059" y="3954406"/>
              <a:ext cx="648073" cy="576064"/>
            </a:xfrm>
            <a:prstGeom prst="rect">
              <a:avLst/>
            </a:prstGeom>
            <a:solidFill>
              <a:srgbClr val="00B0F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grpSp>
      <p:grpSp>
        <p:nvGrpSpPr>
          <p:cNvPr id="26" name="グループ化 25"/>
          <p:cNvGrpSpPr/>
          <p:nvPr/>
        </p:nvGrpSpPr>
        <p:grpSpPr>
          <a:xfrm>
            <a:off x="9097464" y="3571517"/>
            <a:ext cx="2471144" cy="1663657"/>
            <a:chOff x="7032104" y="3585074"/>
            <a:chExt cx="2471144" cy="1663657"/>
          </a:xfrm>
        </p:grpSpPr>
        <p:sp>
          <p:nvSpPr>
            <p:cNvPr id="27" name="正方形/長方形 26"/>
            <p:cNvSpPr/>
            <p:nvPr/>
          </p:nvSpPr>
          <p:spPr bwMode="gray">
            <a:xfrm>
              <a:off x="8633317" y="4544395"/>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8" name="正方形/長方形 27"/>
            <p:cNvSpPr/>
            <p:nvPr/>
          </p:nvSpPr>
          <p:spPr bwMode="gray">
            <a:xfrm>
              <a:off x="8633317" y="3954406"/>
              <a:ext cx="648073" cy="576064"/>
            </a:xfrm>
            <a:prstGeom prst="rect">
              <a:avLst/>
            </a:prstGeom>
            <a:solidFill>
              <a:srgbClr val="FF0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C</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9" name="正方形/長方形 28"/>
            <p:cNvSpPr/>
            <p:nvPr/>
          </p:nvSpPr>
          <p:spPr bwMode="gray">
            <a:xfrm>
              <a:off x="7409181" y="4551907"/>
              <a:ext cx="1224136" cy="576064"/>
            </a:xfrm>
            <a:prstGeom prst="rect">
              <a:avLst/>
            </a:prstGeom>
            <a:solidFill>
              <a:srgbClr val="00B05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daemons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30" name="正方形/長方形 29"/>
            <p:cNvSpPr/>
            <p:nvPr/>
          </p:nvSpPr>
          <p:spPr bwMode="gray">
            <a:xfrm>
              <a:off x="7409181" y="3954406"/>
              <a:ext cx="1224136" cy="576064"/>
            </a:xfrm>
            <a:prstGeom prst="rect">
              <a:avLst/>
            </a:prstGeom>
            <a:solidFill>
              <a:srgbClr val="00206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login</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31" name="角丸四角形 30"/>
            <p:cNvSpPr/>
            <p:nvPr/>
          </p:nvSpPr>
          <p:spPr bwMode="gray">
            <a:xfrm>
              <a:off x="7032104" y="3865325"/>
              <a:ext cx="2471144"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32" name="テキスト ボックス 31"/>
            <p:cNvSpPr txBox="1"/>
            <p:nvPr/>
          </p:nvSpPr>
          <p:spPr>
            <a:xfrm>
              <a:off x="7032104" y="3585074"/>
              <a:ext cx="1232069" cy="369332"/>
            </a:xfrm>
            <a:prstGeom prst="rect">
              <a:avLst/>
            </a:prstGeom>
            <a:noFill/>
          </p:spPr>
          <p:txBody>
            <a:bodyPr wrap="none" rtlCol="0">
              <a:spAutoFit/>
            </a:bodyPr>
            <a:lstStyle/>
            <a:p>
              <a:r>
                <a:rPr kumimoji="1" lang="en-US" altLang="ja-JP" dirty="0" smtClean="0">
                  <a:latin typeface="+mn-lt"/>
                </a:rPr>
                <a:t>Virtual OS</a:t>
              </a:r>
              <a:endParaRPr kumimoji="1" lang="ja-JP" altLang="en-US" dirty="0" smtClean="0">
                <a:latin typeface="+mn-lt"/>
              </a:endParaRPr>
            </a:p>
          </p:txBody>
        </p:sp>
      </p:grpSp>
      <p:sp>
        <p:nvSpPr>
          <p:cNvPr id="34" name="スライド番号プレースホルダー 33"/>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102272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Application Container</a:t>
            </a:r>
            <a:endParaRPr kumimoji="1" lang="ja-JP" altLang="en-US" dirty="0"/>
          </a:p>
        </p:txBody>
      </p:sp>
      <p:sp>
        <p:nvSpPr>
          <p:cNvPr id="3" name="コンテンツ プレースホルダー 2"/>
          <p:cNvSpPr>
            <a:spLocks noGrp="1"/>
          </p:cNvSpPr>
          <p:nvPr>
            <p:ph idx="1"/>
          </p:nvPr>
        </p:nvSpPr>
        <p:spPr>
          <a:xfrm>
            <a:off x="139056" y="819495"/>
            <a:ext cx="11715751" cy="2775073"/>
          </a:xfrm>
        </p:spPr>
        <p:txBody>
          <a:bodyPr/>
          <a:lstStyle/>
          <a:p>
            <a:r>
              <a:rPr lang="en-US" altLang="ja-JP" sz="2800" dirty="0" smtClean="0">
                <a:latin typeface="Meiryo UI" panose="020B0604030504040204" pitchFamily="50" charset="-128"/>
                <a:ea typeface="Meiryo UI" panose="020B0604030504040204" pitchFamily="50" charset="-128"/>
              </a:rPr>
              <a:t>Another aspects of container</a:t>
            </a:r>
            <a:r>
              <a:rPr kumimoji="1" lang="en-US" altLang="ja-JP" sz="2800" dirty="0" smtClean="0">
                <a:latin typeface="Meiryo UI" panose="020B0604030504040204" pitchFamily="50" charset="-128"/>
                <a:ea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rPr>
              <a:t>has been </a:t>
            </a:r>
            <a:r>
              <a:rPr kumimoji="1" lang="en-US" altLang="ja-JP" sz="2800" dirty="0" smtClean="0">
                <a:latin typeface="Meiryo UI" panose="020B0604030504040204" pitchFamily="50" charset="-128"/>
                <a:ea typeface="Meiryo UI" panose="020B0604030504040204" pitchFamily="50" charset="-128"/>
              </a:rPr>
              <a:t>known as</a:t>
            </a:r>
          </a:p>
          <a:p>
            <a:pPr lvl="1"/>
            <a:r>
              <a:rPr lang="en-US" altLang="ja-JP" sz="2400" dirty="0" smtClean="0">
                <a:latin typeface="Meiryo UI" panose="020B0604030504040204" pitchFamily="50" charset="-128"/>
                <a:ea typeface="Meiryo UI" panose="020B0604030504040204" pitchFamily="50" charset="-128"/>
              </a:rPr>
              <a:t>A tool for running applications.</a:t>
            </a:r>
          </a:p>
          <a:p>
            <a:pPr lvl="1"/>
            <a:r>
              <a:rPr lang="en-US" altLang="ja-JP" sz="2400" dirty="0" smtClean="0">
                <a:latin typeface="Meiryo UI" panose="020B0604030504040204" pitchFamily="50" charset="-128"/>
                <a:ea typeface="Meiryo UI" panose="020B0604030504040204" pitchFamily="50" charset="-128"/>
              </a:rPr>
              <a:t>A tools and kernel features to create application runtime environment.</a:t>
            </a:r>
            <a:endParaRPr lang="en-US" altLang="ja-JP" sz="2200" dirty="0" smtClean="0">
              <a:latin typeface="Meiryo UI" panose="020B0604030504040204" pitchFamily="50" charset="-128"/>
              <a:ea typeface="Meiryo UI" panose="020B0604030504040204" pitchFamily="50" charset="-128"/>
            </a:endParaRPr>
          </a:p>
          <a:p>
            <a:pPr lvl="2"/>
            <a:r>
              <a:rPr lang="en-US" altLang="ja-JP" sz="2200" dirty="0" smtClean="0">
                <a:latin typeface="Meiryo UI" panose="020B0604030504040204" pitchFamily="50" charset="-128"/>
                <a:ea typeface="Meiryo UI" panose="020B0604030504040204" pitchFamily="50" charset="-128"/>
              </a:rPr>
              <a:t>Virtual Environment with file tree</a:t>
            </a:r>
            <a:endParaRPr lang="en-US" altLang="ja-JP" dirty="0" smtClean="0"/>
          </a:p>
          <a:p>
            <a:pPr lvl="2"/>
            <a:r>
              <a:rPr lang="en-US" altLang="ja-JP" sz="2200" dirty="0" smtClean="0">
                <a:latin typeface="Meiryo UI" panose="020B0604030504040204" pitchFamily="50" charset="-128"/>
                <a:ea typeface="Meiryo UI" panose="020B0604030504040204" pitchFamily="50" charset="-128"/>
              </a:rPr>
              <a:t>Resource and Security Isolation</a:t>
            </a:r>
          </a:p>
          <a:p>
            <a:pPr lvl="2"/>
            <a:r>
              <a:rPr lang="en-US" altLang="ja-JP" sz="2200" dirty="0" smtClean="0">
                <a:latin typeface="Meiryo UI" panose="020B0604030504040204" pitchFamily="50" charset="-128"/>
                <a:ea typeface="Meiryo UI" panose="020B0604030504040204" pitchFamily="50" charset="-128"/>
              </a:rPr>
              <a:t>Application management eco-system.</a:t>
            </a:r>
          </a:p>
          <a:p>
            <a:pPr lvl="1"/>
            <a:r>
              <a:rPr lang="en-US" altLang="ja-JP" sz="2600" dirty="0" smtClean="0">
                <a:latin typeface="Meiryo UI" panose="020B0604030504040204" pitchFamily="50" charset="-128"/>
                <a:ea typeface="Meiryo UI" panose="020B0604030504040204" pitchFamily="50" charset="-128"/>
              </a:rPr>
              <a:t>Will be used for building block..</a:t>
            </a:r>
          </a:p>
          <a:p>
            <a:pPr lvl="2"/>
            <a:r>
              <a:rPr lang="en-US" altLang="ja-JP" sz="2400" dirty="0" smtClean="0">
                <a:latin typeface="Meiryo UI" panose="020B0604030504040204" pitchFamily="50" charset="-128"/>
                <a:ea typeface="Meiryo UI" panose="020B0604030504040204" pitchFamily="50" charset="-128"/>
              </a:rPr>
              <a:t>One container per a service.</a:t>
            </a:r>
          </a:p>
          <a:p>
            <a:pPr lvl="2"/>
            <a:r>
              <a:rPr lang="en-US" altLang="ja-JP" sz="2400" dirty="0" smtClean="0">
                <a:latin typeface="Meiryo UI" panose="020B0604030504040204" pitchFamily="50" charset="-128"/>
                <a:ea typeface="Meiryo UI" panose="020B0604030504040204" pitchFamily="50" charset="-128"/>
              </a:rPr>
              <a:t>App delivery platform.</a:t>
            </a: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6" name="正方形/長方形 5"/>
          <p:cNvSpPr/>
          <p:nvPr/>
        </p:nvSpPr>
        <p:spPr bwMode="gray">
          <a:xfrm>
            <a:off x="6846195" y="5749112"/>
            <a:ext cx="5035500" cy="444111"/>
          </a:xfrm>
          <a:prstGeom prst="rect">
            <a:avLst/>
          </a:prstGeom>
          <a:solidFill>
            <a:schemeClr val="accent5">
              <a:lumMod val="60000"/>
              <a:lumOff val="40000"/>
            </a:schemeClr>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solidFill>
                  <a:schemeClr val="bg1"/>
                </a:solidFill>
                <a:latin typeface="Meiryo UI" panose="020B0604030504040204" pitchFamily="50" charset="-128"/>
                <a:ea typeface="Meiryo UI" panose="020B0604030504040204" pitchFamily="50" charset="-128"/>
              </a:rPr>
              <a:t>Server</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7" name="正方形/長方形 6"/>
          <p:cNvSpPr/>
          <p:nvPr/>
        </p:nvSpPr>
        <p:spPr bwMode="gray">
          <a:xfrm>
            <a:off x="6846567" y="5291076"/>
            <a:ext cx="5035500" cy="444111"/>
          </a:xfrm>
          <a:prstGeom prst="rect">
            <a:avLst/>
          </a:prstGeom>
          <a:solidFill>
            <a:schemeClr val="accent2"/>
          </a:solidFill>
          <a:ln w="38100" cap="flat" cmpd="sng" algn="ctr">
            <a:solidFill>
              <a:schemeClr val="accent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err="1" smtClean="0">
                <a:solidFill>
                  <a:schemeClr val="bg1"/>
                </a:solidFill>
                <a:latin typeface="Meiryo UI" panose="020B0604030504040204" pitchFamily="50" charset="-128"/>
                <a:ea typeface="Meiryo UI" panose="020B0604030504040204" pitchFamily="50" charset="-128"/>
              </a:rPr>
              <a:t>HostOS</a:t>
            </a:r>
            <a:endParaRPr kumimoji="1" lang="ja-JP" altLang="en-US" sz="18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8" name="正方形/長方形 7"/>
          <p:cNvSpPr/>
          <p:nvPr/>
        </p:nvSpPr>
        <p:spPr bwMode="gray">
          <a:xfrm>
            <a:off x="7312133" y="4549264"/>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9" name="正方形/長方形 8"/>
          <p:cNvSpPr/>
          <p:nvPr/>
        </p:nvSpPr>
        <p:spPr bwMode="gray">
          <a:xfrm>
            <a:off x="7312133" y="3959275"/>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17" name="角丸四角形 16"/>
          <p:cNvSpPr/>
          <p:nvPr/>
        </p:nvSpPr>
        <p:spPr bwMode="gray">
          <a:xfrm>
            <a:off x="7104112" y="3870194"/>
            <a:ext cx="1008112"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0" name="正方形/長方形 19"/>
          <p:cNvSpPr/>
          <p:nvPr/>
        </p:nvSpPr>
        <p:spPr bwMode="gray">
          <a:xfrm>
            <a:off x="8517328" y="4568495"/>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2" name="正方形/長方形 21"/>
          <p:cNvSpPr/>
          <p:nvPr/>
        </p:nvSpPr>
        <p:spPr bwMode="gray">
          <a:xfrm>
            <a:off x="8517328" y="3978506"/>
            <a:ext cx="648073" cy="576064"/>
          </a:xfrm>
          <a:prstGeom prst="rect">
            <a:avLst/>
          </a:prstGeom>
          <a:solidFill>
            <a:srgbClr val="0070C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3" name="角丸四角形 22"/>
          <p:cNvSpPr/>
          <p:nvPr/>
        </p:nvSpPr>
        <p:spPr bwMode="gray">
          <a:xfrm>
            <a:off x="8309307" y="3889425"/>
            <a:ext cx="1008112"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4" name="正方形/長方形 23"/>
          <p:cNvSpPr/>
          <p:nvPr/>
        </p:nvSpPr>
        <p:spPr bwMode="gray">
          <a:xfrm>
            <a:off x="9682965" y="4560976"/>
            <a:ext cx="648073" cy="576064"/>
          </a:xfrm>
          <a:prstGeom prst="rect">
            <a:avLst/>
          </a:prstGeom>
          <a:solidFill>
            <a:srgbClr val="FFC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5" name="正方形/長方形 24"/>
          <p:cNvSpPr/>
          <p:nvPr/>
        </p:nvSpPr>
        <p:spPr bwMode="gray">
          <a:xfrm>
            <a:off x="9682965" y="3970987"/>
            <a:ext cx="648073" cy="576064"/>
          </a:xfrm>
          <a:prstGeom prst="rect">
            <a:avLst/>
          </a:prstGeom>
          <a:solidFill>
            <a:srgbClr val="00B0F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A’</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6" name="角丸四角形 25"/>
          <p:cNvSpPr/>
          <p:nvPr/>
        </p:nvSpPr>
        <p:spPr bwMode="gray">
          <a:xfrm>
            <a:off x="9474944" y="3881906"/>
            <a:ext cx="1008112"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7" name="正方形/長方形 26"/>
          <p:cNvSpPr/>
          <p:nvPr/>
        </p:nvSpPr>
        <p:spPr bwMode="gray">
          <a:xfrm>
            <a:off x="10899098" y="4577540"/>
            <a:ext cx="648073" cy="576064"/>
          </a:xfrm>
          <a:prstGeom prst="rect">
            <a:avLst/>
          </a:prstGeom>
          <a:solidFill>
            <a:srgbClr val="C0700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bi</a:t>
            </a:r>
            <a:r>
              <a:rPr kumimoji="1" lang="en-US" altLang="ja-JP" sz="14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rPr>
              <a:t>ns</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solidFill>
                  <a:schemeClr val="bg1"/>
                </a:solidFill>
                <a:latin typeface="Meiryo UI" panose="020B0604030504040204" pitchFamily="50" charset="-128"/>
                <a:ea typeface="Meiryo UI" panose="020B0604030504040204" pitchFamily="50" charset="-128"/>
              </a:rPr>
              <a:t>libs</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8" name="正方形/長方形 27"/>
          <p:cNvSpPr/>
          <p:nvPr/>
        </p:nvSpPr>
        <p:spPr bwMode="gray">
          <a:xfrm>
            <a:off x="10899098" y="3987551"/>
            <a:ext cx="648073" cy="576064"/>
          </a:xfrm>
          <a:prstGeom prst="rect">
            <a:avLst/>
          </a:prstGeom>
          <a:solidFill>
            <a:srgbClr val="00B050"/>
          </a:solidFill>
          <a:ln w="38100"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a</a:t>
            </a:r>
            <a:r>
              <a:rPr lang="en-US" altLang="ja-JP" sz="1400" dirty="0" smtClean="0">
                <a:solidFill>
                  <a:schemeClr val="bg1"/>
                </a:solidFill>
                <a:latin typeface="Meiryo UI" panose="020B0604030504040204" pitchFamily="50" charset="-128"/>
                <a:ea typeface="Meiryo UI" panose="020B0604030504040204" pitchFamily="50" charset="-128"/>
              </a:rPr>
              <a:t>pp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a:solidFill>
                  <a:schemeClr val="bg1"/>
                </a:solidFill>
                <a:latin typeface="Meiryo UI" panose="020B0604030504040204" pitchFamily="50" charset="-128"/>
                <a:ea typeface="Meiryo UI" panose="020B0604030504040204" pitchFamily="50" charset="-128"/>
              </a:rPr>
              <a:t>C</a:t>
            </a:r>
            <a:endParaRPr kumimoji="1" lang="ja-JP" altLang="en-US" sz="1400" b="0" i="0" u="none" strike="noStrike" cap="none" normalizeH="0" baseline="0" dirty="0" err="1" smtClean="0">
              <a:ln>
                <a:noFill/>
              </a:ln>
              <a:solidFill>
                <a:schemeClr val="bg1"/>
              </a:solidFill>
              <a:effectLst/>
              <a:latin typeface="Meiryo UI" panose="020B0604030504040204" pitchFamily="50" charset="-128"/>
              <a:ea typeface="Meiryo UI" panose="020B0604030504040204" pitchFamily="50" charset="-128"/>
            </a:endParaRPr>
          </a:p>
        </p:txBody>
      </p:sp>
      <p:sp>
        <p:nvSpPr>
          <p:cNvPr id="29" name="角丸四角形 28"/>
          <p:cNvSpPr/>
          <p:nvPr/>
        </p:nvSpPr>
        <p:spPr bwMode="gray">
          <a:xfrm>
            <a:off x="10691077" y="3898470"/>
            <a:ext cx="1008112" cy="1383406"/>
          </a:xfrm>
          <a:prstGeom prst="round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3" name="テキスト ボックス 12"/>
          <p:cNvSpPr txBox="1"/>
          <p:nvPr/>
        </p:nvSpPr>
        <p:spPr>
          <a:xfrm>
            <a:off x="8681484" y="3243094"/>
            <a:ext cx="1479892" cy="646331"/>
          </a:xfrm>
          <a:prstGeom prst="rect">
            <a:avLst/>
          </a:prstGeom>
          <a:noFill/>
        </p:spPr>
        <p:txBody>
          <a:bodyPr wrap="none" rtlCol="0">
            <a:spAutoFit/>
          </a:bodyPr>
          <a:lstStyle/>
          <a:p>
            <a:r>
              <a:rPr kumimoji="1" lang="en-US" altLang="ja-JP" dirty="0" smtClean="0">
                <a:latin typeface="+mn-lt"/>
              </a:rPr>
              <a:t>Application</a:t>
            </a:r>
          </a:p>
          <a:p>
            <a:r>
              <a:rPr lang="en-US" altLang="ja-JP" dirty="0" smtClean="0">
                <a:latin typeface="+mn-lt"/>
              </a:rPr>
              <a:t>Environment</a:t>
            </a:r>
            <a:endParaRPr kumimoji="1" lang="ja-JP" altLang="en-US" dirty="0" smtClean="0">
              <a:latin typeface="+mn-lt"/>
            </a:endParaRPr>
          </a:p>
        </p:txBody>
      </p:sp>
      <p:sp>
        <p:nvSpPr>
          <p:cNvPr id="32" name="スライド番号プレースホルダー 31"/>
          <p:cNvSpPr>
            <a:spLocks noGrp="1"/>
          </p:cNvSpPr>
          <p:nvPr>
            <p:ph type="sldNum" sz="quarter" idx="10"/>
          </p:nvPr>
        </p:nvSpPr>
        <p:spPr/>
        <p:txBody>
          <a:bodyPr/>
          <a:lstStyle/>
          <a:p>
            <a:fld id="{DE2B87E1-F9DF-4BEE-B07D-635D26011F4B}" type="slidenum">
              <a:rPr lang="de-DE" altLang="ja-JP" smtClean="0"/>
              <a:pPr/>
              <a:t>11</a:t>
            </a:fld>
            <a:endParaRPr lang="de-DE" altLang="ja-JP"/>
          </a:p>
        </p:txBody>
      </p:sp>
    </p:spTree>
    <p:extLst>
      <p:ext uri="{BB962C8B-B14F-4D97-AF65-F5344CB8AC3E}">
        <p14:creationId xmlns:p14="http://schemas.microsoft.com/office/powerpoint/2010/main" val="69108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eiryo UI" panose="020B0604030504040204" pitchFamily="50" charset="-128"/>
                <a:ea typeface="Meiryo UI" panose="020B0604030504040204" pitchFamily="50" charset="-128"/>
              </a:rPr>
              <a:t>Where we see containers in Fujitsu ?</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869951"/>
            <a:ext cx="8916391" cy="5592763"/>
          </a:xfrm>
        </p:spPr>
        <p:txBody>
          <a:bodyPr/>
          <a:lstStyle/>
          <a:p>
            <a:r>
              <a:rPr lang="en-US" altLang="ja-JP" dirty="0">
                <a:latin typeface="Meiryo UI" panose="020B0604030504040204" pitchFamily="50" charset="-128"/>
                <a:ea typeface="Meiryo UI" panose="020B0604030504040204" pitchFamily="50" charset="-128"/>
              </a:rPr>
              <a:t>Unix(Solaris)/</a:t>
            </a:r>
            <a:r>
              <a:rPr lang="en-US" altLang="ja-JP" dirty="0" smtClean="0">
                <a:latin typeface="Meiryo UI" panose="020B0604030504040204" pitchFamily="50" charset="-128"/>
                <a:ea typeface="Meiryo UI" panose="020B0604030504040204" pitchFamily="50" charset="-128"/>
              </a:rPr>
              <a:t>Mainframe.</a:t>
            </a:r>
          </a:p>
          <a:p>
            <a:pPr lvl="1"/>
            <a:r>
              <a:rPr lang="en-US" altLang="ja-JP" dirty="0" smtClean="0">
                <a:latin typeface="Meiryo UI" panose="020B0604030504040204" pitchFamily="50" charset="-128"/>
                <a:ea typeface="Meiryo UI" panose="020B0604030504040204" pitchFamily="50" charset="-128"/>
              </a:rPr>
              <a:t>Providing </a:t>
            </a:r>
            <a:r>
              <a:rPr lang="en-US" altLang="ja-JP" dirty="0">
                <a:latin typeface="Meiryo UI" panose="020B0604030504040204" pitchFamily="50" charset="-128"/>
                <a:ea typeface="Meiryo UI" panose="020B0604030504040204" pitchFamily="50" charset="-128"/>
              </a:rPr>
              <a:t>virtual OS for </a:t>
            </a:r>
            <a:r>
              <a:rPr lang="en-US" altLang="ja-JP" dirty="0" smtClean="0">
                <a:latin typeface="Meiryo UI" panose="020B0604030504040204" pitchFamily="50" charset="-128"/>
                <a:ea typeface="Meiryo UI" panose="020B0604030504040204" pitchFamily="50" charset="-128"/>
              </a:rPr>
              <a:t>consolidation</a:t>
            </a:r>
            <a:endParaRPr kumimoji="1" lang="en-US" altLang="ja-JP" dirty="0" smtClean="0">
              <a:latin typeface="Meiryo UI" panose="020B0604030504040204" pitchFamily="50" charset="-128"/>
              <a:ea typeface="Meiryo UI" panose="020B0604030504040204" pitchFamily="50" charset="-128"/>
            </a:endParaRPr>
          </a:p>
          <a:p>
            <a:r>
              <a:rPr kumimoji="1" lang="en-US" altLang="ja-JP" dirty="0" smtClean="0">
                <a:latin typeface="Meiryo UI" panose="020B0604030504040204" pitchFamily="50" charset="-128"/>
                <a:ea typeface="Meiryo UI" panose="020B0604030504040204" pitchFamily="50" charset="-128"/>
              </a:rPr>
              <a:t>OS support division</a:t>
            </a:r>
          </a:p>
          <a:p>
            <a:pPr lvl="1"/>
            <a:r>
              <a:rPr lang="en-US" altLang="ja-JP" dirty="0" smtClean="0">
                <a:latin typeface="Meiryo UI" panose="020B0604030504040204" pitchFamily="50" charset="-128"/>
                <a:ea typeface="Meiryo UI" panose="020B0604030504040204" pitchFamily="50" charset="-128"/>
              </a:rPr>
              <a:t>Linux/Windows/VMWare support division</a:t>
            </a:r>
          </a:p>
          <a:p>
            <a:r>
              <a:rPr lang="en-US" altLang="ja-JP" dirty="0" smtClean="0">
                <a:latin typeface="Meiryo UI" panose="020B0604030504040204" pitchFamily="50" charset="-128"/>
                <a:ea typeface="Meiryo UI" panose="020B0604030504040204" pitchFamily="50" charset="-128"/>
              </a:rPr>
              <a:t>PaaS service (Cloud Foundry)</a:t>
            </a:r>
          </a:p>
          <a:p>
            <a:pPr lvl="1"/>
            <a:r>
              <a:rPr lang="en-US" altLang="ja-JP" dirty="0" smtClean="0">
                <a:latin typeface="Meiryo UI" panose="020B0604030504040204" pitchFamily="50" charset="-128"/>
                <a:ea typeface="Meiryo UI" panose="020B0604030504040204" pitchFamily="50" charset="-128"/>
              </a:rPr>
              <a:t>PaaS backend is container.</a:t>
            </a:r>
          </a:p>
          <a:p>
            <a:r>
              <a:rPr lang="en-US" altLang="ja-JP" dirty="0" smtClean="0">
                <a:latin typeface="Meiryo UI" panose="020B0604030504040204" pitchFamily="50" charset="-128"/>
                <a:ea typeface="Meiryo UI" panose="020B0604030504040204" pitchFamily="50" charset="-128"/>
              </a:rPr>
              <a:t>MW products for providing multi-tenancy.</a:t>
            </a:r>
          </a:p>
          <a:p>
            <a:pPr lvl="1"/>
            <a:r>
              <a:rPr lang="en-US" altLang="ja-JP" dirty="0" smtClean="0">
                <a:latin typeface="Meiryo UI" panose="020B0604030504040204" pitchFamily="50" charset="-128"/>
                <a:ea typeface="Meiryo UI" panose="020B0604030504040204" pitchFamily="50" charset="-128"/>
              </a:rPr>
              <a:t>Providing workload isolation.</a:t>
            </a:r>
          </a:p>
          <a:p>
            <a:r>
              <a:rPr lang="en-US" altLang="ja-JP" dirty="0" smtClean="0">
                <a:latin typeface="Meiryo UI" panose="020B0604030504040204" pitchFamily="50" charset="-128"/>
                <a:ea typeface="Meiryo UI" panose="020B0604030504040204" pitchFamily="50" charset="-128"/>
              </a:rPr>
              <a:t>A MW product for cloud + DevOps</a:t>
            </a:r>
          </a:p>
          <a:p>
            <a:pPr lvl="1"/>
            <a:r>
              <a:rPr lang="en-US" altLang="ja-JP" dirty="0" smtClean="0">
                <a:latin typeface="Meiryo UI" panose="020B0604030504040204" pitchFamily="50" charset="-128"/>
                <a:ea typeface="Meiryo UI" panose="020B0604030504040204" pitchFamily="50" charset="-128"/>
              </a:rPr>
              <a:t>Providing application management system based on app. </a:t>
            </a:r>
            <a:r>
              <a:rPr lang="en-US" altLang="ja-JP" dirty="0">
                <a:latin typeface="Meiryo UI" panose="020B0604030504040204" pitchFamily="50" charset="-128"/>
                <a:ea typeface="Meiryo UI" panose="020B0604030504040204" pitchFamily="50" charset="-128"/>
              </a:rPr>
              <a:t>c</a:t>
            </a:r>
            <a:r>
              <a:rPr lang="en-US" altLang="ja-JP" dirty="0" smtClean="0">
                <a:latin typeface="Meiryo UI" panose="020B0604030504040204" pitchFamily="50" charset="-128"/>
                <a:ea typeface="Meiryo UI" panose="020B0604030504040204" pitchFamily="50" charset="-128"/>
              </a:rPr>
              <a:t>ontainers.</a:t>
            </a:r>
          </a:p>
          <a:p>
            <a:r>
              <a:rPr lang="en-US" altLang="ja-JP" dirty="0" smtClean="0">
                <a:latin typeface="Meiryo UI" panose="020B0604030504040204" pitchFamily="50" charset="-128"/>
                <a:ea typeface="Meiryo UI" panose="020B0604030504040204" pitchFamily="50" charset="-128"/>
              </a:rPr>
              <a:t>High Performance Computing</a:t>
            </a:r>
          </a:p>
          <a:p>
            <a:pPr lvl="1"/>
            <a:r>
              <a:rPr lang="en-US" altLang="ja-JP" dirty="0" smtClean="0">
                <a:latin typeface="Meiryo UI" panose="020B0604030504040204" pitchFamily="50" charset="-128"/>
                <a:ea typeface="Meiryo UI" panose="020B0604030504040204" pitchFamily="50" charset="-128"/>
              </a:rPr>
              <a:t>Providing resource control, runtime environment, suspend/resume.</a:t>
            </a:r>
          </a:p>
          <a:p>
            <a:pPr marL="0" indent="0">
              <a:buNone/>
            </a:pPr>
            <a:endParaRPr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6" name="右中かっこ 5"/>
          <p:cNvSpPr/>
          <p:nvPr/>
        </p:nvSpPr>
        <p:spPr bwMode="auto">
          <a:xfrm>
            <a:off x="9274563" y="1772816"/>
            <a:ext cx="288032" cy="4104456"/>
          </a:xfrm>
          <a:prstGeom prst="rightBrace">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7" name="テキスト ボックス 6"/>
          <p:cNvSpPr txBox="1"/>
          <p:nvPr/>
        </p:nvSpPr>
        <p:spPr>
          <a:xfrm>
            <a:off x="9696400" y="3666415"/>
            <a:ext cx="1838966" cy="369332"/>
          </a:xfrm>
          <a:prstGeom prst="rect">
            <a:avLst/>
          </a:prstGeom>
          <a:noFill/>
        </p:spPr>
        <p:txBody>
          <a:bodyPr wrap="none" rtlCol="0">
            <a:spAutoFit/>
          </a:bodyPr>
          <a:lstStyle/>
          <a:p>
            <a:r>
              <a:rPr kumimoji="1" lang="en-US" altLang="ja-JP" dirty="0" smtClean="0">
                <a:latin typeface="+mn-lt"/>
              </a:rPr>
              <a:t>App Containers.</a:t>
            </a:r>
            <a:endParaRPr kumimoji="1" lang="ja-JP" altLang="en-US" dirty="0" smtClean="0">
              <a:latin typeface="+mn-lt"/>
            </a:endParaRPr>
          </a:p>
        </p:txBody>
      </p:sp>
      <p:sp>
        <p:nvSpPr>
          <p:cNvPr id="30" name="右中かっこ 29"/>
          <p:cNvSpPr/>
          <p:nvPr/>
        </p:nvSpPr>
        <p:spPr bwMode="auto">
          <a:xfrm>
            <a:off x="9472113" y="949102"/>
            <a:ext cx="269437" cy="1183753"/>
          </a:xfrm>
          <a:prstGeom prst="rightBrace">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31" name="テキスト ボックス 30"/>
          <p:cNvSpPr txBox="1"/>
          <p:nvPr/>
        </p:nvSpPr>
        <p:spPr>
          <a:xfrm>
            <a:off x="9741550" y="1101063"/>
            <a:ext cx="2198038" cy="369332"/>
          </a:xfrm>
          <a:prstGeom prst="rect">
            <a:avLst/>
          </a:prstGeom>
          <a:noFill/>
        </p:spPr>
        <p:txBody>
          <a:bodyPr wrap="none" rtlCol="0">
            <a:spAutoFit/>
          </a:bodyPr>
          <a:lstStyle/>
          <a:p>
            <a:r>
              <a:rPr kumimoji="1" lang="en-US" altLang="ja-JP" dirty="0" smtClean="0">
                <a:latin typeface="+mn-lt"/>
              </a:rPr>
              <a:t>System Containers.</a:t>
            </a:r>
            <a:endParaRPr kumimoji="1" lang="ja-JP" altLang="en-US" dirty="0" smtClean="0">
              <a:latin typeface="+mn-lt"/>
            </a:endParaRPr>
          </a:p>
        </p:txBody>
      </p:sp>
      <p:sp>
        <p:nvSpPr>
          <p:cNvPr id="19" name="スライド番号プレースホルダー 18"/>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163229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Today’s talk is about…..</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479376" y="1916832"/>
            <a:ext cx="3810000" cy="3152775"/>
          </a:xfrm>
          <a:prstGeom prst="rect">
            <a:avLst/>
          </a:prstGeom>
        </p:spPr>
      </p:pic>
      <p:sp>
        <p:nvSpPr>
          <p:cNvPr id="39" name="テキスト ボックス 38"/>
          <p:cNvSpPr txBox="1"/>
          <p:nvPr/>
        </p:nvSpPr>
        <p:spPr>
          <a:xfrm>
            <a:off x="5429714" y="3031554"/>
            <a:ext cx="1144865" cy="584775"/>
          </a:xfrm>
          <a:prstGeom prst="rect">
            <a:avLst/>
          </a:prstGeom>
          <a:noFill/>
        </p:spPr>
        <p:txBody>
          <a:bodyPr wrap="none" rtlCol="0">
            <a:spAutoFit/>
          </a:bodyPr>
          <a:lstStyle/>
          <a:p>
            <a:r>
              <a:rPr kumimoji="1" lang="en-US" altLang="ja-JP" sz="3200" b="1" dirty="0" smtClean="0">
                <a:latin typeface="Meiryo UI" panose="020B0604030504040204" pitchFamily="50" charset="-128"/>
                <a:ea typeface="Meiryo UI" panose="020B0604030504040204" pitchFamily="50" charset="-128"/>
              </a:rPr>
              <a:t>AND</a:t>
            </a:r>
            <a:endParaRPr kumimoji="1" lang="ja-JP" altLang="en-US" sz="3200" b="1" dirty="0" smtClean="0">
              <a:latin typeface="Meiryo UI" panose="020B0604030504040204" pitchFamily="50" charset="-128"/>
              <a:ea typeface="Meiryo UI" panose="020B0604030504040204" pitchFamily="50" charset="-128"/>
            </a:endParaRPr>
          </a:p>
        </p:txBody>
      </p:sp>
      <p:pic>
        <p:nvPicPr>
          <p:cNvPr id="41" name="図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034" y="2238080"/>
            <a:ext cx="1905000" cy="1905000"/>
          </a:xfrm>
          <a:prstGeom prst="rect">
            <a:avLst/>
          </a:prstGeom>
        </p:spPr>
      </p:pic>
      <p:sp>
        <p:nvSpPr>
          <p:cNvPr id="42" name="テキスト ボックス 41"/>
          <p:cNvSpPr txBox="1"/>
          <p:nvPr/>
        </p:nvSpPr>
        <p:spPr>
          <a:xfrm>
            <a:off x="6772686" y="4174142"/>
            <a:ext cx="4979698" cy="523220"/>
          </a:xfrm>
          <a:prstGeom prst="rect">
            <a:avLst/>
          </a:prstGeom>
          <a:noFill/>
        </p:spPr>
        <p:txBody>
          <a:bodyPr wrap="none" rtlCol="0">
            <a:spAutoFit/>
          </a:bodyPr>
          <a:lstStyle/>
          <a:p>
            <a:r>
              <a:rPr kumimoji="1" lang="en-US" altLang="ja-JP" sz="2800" b="1" dirty="0" smtClean="0">
                <a:latin typeface="Meiryo UI" panose="020B0604030504040204" pitchFamily="50" charset="-128"/>
                <a:ea typeface="Meiryo UI" panose="020B0604030504040204" pitchFamily="50" charset="-128"/>
              </a:rPr>
              <a:t>Open</a:t>
            </a:r>
            <a:r>
              <a:rPr kumimoji="1" lang="ja-JP" altLang="en-US" sz="2800" b="1" dirty="0" smtClean="0">
                <a:latin typeface="Meiryo UI" panose="020B0604030504040204" pitchFamily="50" charset="-128"/>
                <a:ea typeface="Meiryo UI" panose="020B0604030504040204" pitchFamily="50" charset="-128"/>
              </a:rPr>
              <a:t> </a:t>
            </a:r>
            <a:r>
              <a:rPr kumimoji="1" lang="en-US" altLang="ja-JP" sz="2800" b="1" dirty="0" smtClean="0">
                <a:latin typeface="Meiryo UI" panose="020B0604030504040204" pitchFamily="50" charset="-128"/>
                <a:ea typeface="Meiryo UI" panose="020B0604030504040204" pitchFamily="50" charset="-128"/>
              </a:rPr>
              <a:t>Container</a:t>
            </a:r>
            <a:r>
              <a:rPr kumimoji="1" lang="ja-JP" altLang="en-US" sz="2800" b="1" dirty="0" smtClean="0">
                <a:latin typeface="Meiryo UI" panose="020B0604030504040204" pitchFamily="50" charset="-128"/>
                <a:ea typeface="Meiryo UI" panose="020B0604030504040204" pitchFamily="50" charset="-128"/>
              </a:rPr>
              <a:t> </a:t>
            </a:r>
            <a:r>
              <a:rPr kumimoji="1" lang="en-US" altLang="ja-JP" sz="2800" b="1" dirty="0" smtClean="0">
                <a:latin typeface="Meiryo UI" panose="020B0604030504040204" pitchFamily="50" charset="-128"/>
                <a:ea typeface="Meiryo UI" panose="020B0604030504040204" pitchFamily="50" charset="-128"/>
              </a:rPr>
              <a:t>Initiative</a:t>
            </a:r>
            <a:endParaRPr kumimoji="1" lang="ja-JP" altLang="en-US" sz="2800" b="1" dirty="0" smtClean="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307110" y="5459188"/>
            <a:ext cx="5448351" cy="461665"/>
          </a:xfrm>
          <a:prstGeom prst="rect">
            <a:avLst/>
          </a:prstGeom>
          <a:noFill/>
        </p:spPr>
        <p:txBody>
          <a:bodyPr wrap="none" rtlCol="0">
            <a:spAutoFit/>
          </a:bodyPr>
          <a:lstStyle/>
          <a:p>
            <a:r>
              <a:rPr kumimoji="1" lang="en-US" altLang="ja-JP" sz="2400" b="1" dirty="0" smtClean="0">
                <a:latin typeface="Meiryo UI" panose="020B0604030504040204" pitchFamily="50" charset="-128"/>
                <a:ea typeface="Meiryo UI" panose="020B0604030504040204" pitchFamily="50" charset="-128"/>
              </a:rPr>
              <a:t>An Application Container Engine</a:t>
            </a:r>
            <a:endParaRPr kumimoji="1" lang="ja-JP" altLang="en-US" sz="2400" b="1" dirty="0" smtClean="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7018772" y="5444455"/>
            <a:ext cx="4229043" cy="461665"/>
          </a:xfrm>
          <a:prstGeom prst="rect">
            <a:avLst/>
          </a:prstGeom>
          <a:noFill/>
        </p:spPr>
        <p:txBody>
          <a:bodyPr wrap="none" rtlCol="0">
            <a:spAutoFit/>
          </a:bodyPr>
          <a:lstStyle/>
          <a:p>
            <a:r>
              <a:rPr lang="en-US" altLang="ja-JP" sz="2400" b="1" dirty="0" smtClean="0">
                <a:latin typeface="Meiryo UI" panose="020B0604030504040204" pitchFamily="50" charset="-128"/>
                <a:ea typeface="Meiryo UI" panose="020B0604030504040204" pitchFamily="50" charset="-128"/>
              </a:rPr>
              <a:t>Common</a:t>
            </a:r>
            <a:r>
              <a:rPr kumimoji="1" lang="en-US" altLang="ja-JP" sz="2400" b="1" dirty="0" smtClean="0">
                <a:latin typeface="Meiryo UI" panose="020B0604030504040204" pitchFamily="50" charset="-128"/>
                <a:ea typeface="Meiryo UI" panose="020B0604030504040204" pitchFamily="50" charset="-128"/>
              </a:rPr>
              <a:t> container spec.</a:t>
            </a:r>
            <a:endParaRPr kumimoji="1" lang="ja-JP" altLang="en-US" sz="2400" b="1" dirty="0" smtClean="0">
              <a:latin typeface="Meiryo UI" panose="020B0604030504040204" pitchFamily="50" charset="-128"/>
              <a:ea typeface="Meiryo UI" panose="020B0604030504040204" pitchFamily="50" charset="-128"/>
            </a:endParaRPr>
          </a:p>
        </p:txBody>
      </p:sp>
      <p:sp>
        <p:nvSpPr>
          <p:cNvPr id="19" name="スライド番号プレースホルダー 18"/>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184264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Docker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 tool for delivering and deploying applications.</a:t>
            </a:r>
          </a:p>
          <a:p>
            <a:pPr lvl="1"/>
            <a:r>
              <a:rPr kumimoji="1" lang="en-US" altLang="ja-JP" dirty="0" smtClean="0"/>
              <a:t>Creating a container for running an application.</a:t>
            </a:r>
          </a:p>
          <a:p>
            <a:pPr lvl="1"/>
            <a:r>
              <a:rPr lang="en-US" altLang="ja-JP" dirty="0" smtClean="0"/>
              <a:t>Package an application and its environment into a small image (</a:t>
            </a:r>
            <a:r>
              <a:rPr lang="en-US" altLang="ja-JP" dirty="0" err="1" smtClean="0"/>
              <a:t>XXXMBytes</a:t>
            </a:r>
            <a:r>
              <a:rPr lang="en-US" altLang="ja-JP" dirty="0" smtClean="0"/>
              <a:t>) and deliver it.</a:t>
            </a:r>
            <a:endParaRPr lang="en-US" altLang="ja-JP" dirty="0"/>
          </a:p>
          <a:p>
            <a:r>
              <a:rPr lang="en-US" altLang="ja-JP" dirty="0" smtClean="0"/>
              <a:t>Benefit / Use case</a:t>
            </a:r>
          </a:p>
          <a:p>
            <a:pPr lvl="1"/>
            <a:r>
              <a:rPr lang="en-US" altLang="ja-JP" dirty="0" smtClean="0"/>
              <a:t>Development with testing(CI/CD)</a:t>
            </a:r>
          </a:p>
          <a:p>
            <a:pPr lvl="1"/>
            <a:r>
              <a:rPr lang="en-US" altLang="ja-JP" dirty="0" smtClean="0"/>
              <a:t>Decoupling applications and systems, increasing application portability.</a:t>
            </a:r>
          </a:p>
          <a:p>
            <a:pPr lvl="2"/>
            <a:r>
              <a:rPr lang="en-US" altLang="ja-JP" dirty="0" smtClean="0"/>
              <a:t>Running applications everywhere.</a:t>
            </a:r>
          </a:p>
          <a:p>
            <a:pPr lvl="2"/>
            <a:r>
              <a:rPr lang="en-US" altLang="ja-JP" dirty="0" smtClean="0"/>
              <a:t>Application lifecycle can be decoupled from the system’s.</a:t>
            </a:r>
          </a:p>
          <a:p>
            <a:pPr lvl="1"/>
            <a:r>
              <a:rPr lang="en-US" altLang="ja-JP" dirty="0" smtClean="0"/>
              <a:t>Clean application delivery and deployment.</a:t>
            </a:r>
          </a:p>
          <a:p>
            <a:pPr lvl="2"/>
            <a:r>
              <a:rPr lang="en-US" altLang="ja-JP" dirty="0" smtClean="0"/>
              <a:t>App cluster’s qualities can be controlled under codes.</a:t>
            </a:r>
          </a:p>
          <a:p>
            <a:pPr lvl="2"/>
            <a:r>
              <a:rPr lang="en-US" altLang="ja-JP" dirty="0" smtClean="0"/>
              <a:t>Add-on method for appliance.</a:t>
            </a:r>
          </a:p>
          <a:p>
            <a:pPr lvl="1"/>
            <a:r>
              <a:rPr lang="en-US" altLang="ja-JP" dirty="0" smtClean="0"/>
              <a:t>A base for application lifecycle management tool.</a:t>
            </a:r>
          </a:p>
          <a:p>
            <a:pPr lvl="1"/>
            <a:r>
              <a:rPr lang="en-US" altLang="ja-JP" dirty="0" smtClean="0"/>
              <a:t>A base for cloud workload controller</a:t>
            </a:r>
          </a:p>
          <a:p>
            <a:pPr marL="338137" lvl="1" indent="0">
              <a:buNone/>
            </a:pPr>
            <a:endParaRPr lang="en-US" altLang="ja-JP" dirty="0" smtClean="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8161172" y="3316385"/>
            <a:ext cx="3810000" cy="3152775"/>
          </a:xfrm>
          <a:prstGeom prst="rect">
            <a:avLst/>
          </a:prstGeom>
        </p:spPr>
      </p:pic>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46386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a:p>
        </p:txBody>
      </p:sp>
      <p:sp>
        <p:nvSpPr>
          <p:cNvPr id="386080" name="Rectangle 32"/>
          <p:cNvSpPr>
            <a:spLocks noGrp="1" noChangeArrowheads="1"/>
          </p:cNvSpPr>
          <p:nvPr>
            <p:ph type="body" idx="1"/>
          </p:nvPr>
        </p:nvSpPr>
        <p:spPr>
          <a:xfrm>
            <a:off x="1847528" y="1268760"/>
            <a:ext cx="7344816" cy="648072"/>
          </a:xfrm>
        </p:spPr>
        <p:txBody>
          <a:bodyPr/>
          <a:lstStyle/>
          <a:p>
            <a:pPr marL="0" indent="0">
              <a:buNone/>
            </a:pP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“The app need to be everywhere and nowhere”</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ectangle 32"/>
          <p:cNvSpPr txBox="1">
            <a:spLocks noChangeArrowheads="1"/>
          </p:cNvSpPr>
          <p:nvPr/>
        </p:nvSpPr>
        <p:spPr bwMode="gray">
          <a:xfrm>
            <a:off x="2232022" y="3972392"/>
            <a:ext cx="869739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en-US" altLang="ja-JP" sz="2800" b="1" u="sng" kern="0" dirty="0">
                <a:latin typeface="Meiryo UI" panose="020B0604030504040204" pitchFamily="50" charset="-128"/>
                <a:ea typeface="Meiryo UI" panose="020B0604030504040204" pitchFamily="50" charset="-128"/>
                <a:cs typeface="Meiryo UI" panose="020B0604030504040204" pitchFamily="50" charset="-128"/>
              </a:rPr>
              <a:t>“The real value of Docker is not technology”</a:t>
            </a:r>
          </a:p>
        </p:txBody>
      </p:sp>
      <p:sp>
        <p:nvSpPr>
          <p:cNvPr id="9" name="Rectangle 32"/>
          <p:cNvSpPr txBox="1">
            <a:spLocks noChangeArrowheads="1"/>
          </p:cNvSpPr>
          <p:nvPr/>
        </p:nvSpPr>
        <p:spPr bwMode="gray">
          <a:xfrm>
            <a:off x="1622104" y="4797152"/>
            <a:ext cx="793028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en-US" altLang="ja-JP" kern="0" dirty="0">
                <a:latin typeface="Meiryo UI" panose="020B0604030504040204" pitchFamily="50" charset="-128"/>
                <a:ea typeface="Meiryo UI" panose="020B0604030504040204" pitchFamily="50" charset="-128"/>
                <a:cs typeface="Meiryo UI" panose="020B0604030504040204" pitchFamily="50" charset="-128"/>
              </a:rPr>
              <a:t>“It’s getting </a:t>
            </a:r>
            <a:r>
              <a:rPr lang="en-US" altLang="ja-JP" sz="2800" b="1" u="sng" kern="0" dirty="0">
                <a:latin typeface="Meiryo UI" panose="020B0604030504040204" pitchFamily="50" charset="-128"/>
                <a:ea typeface="Meiryo UI" panose="020B0604030504040204" pitchFamily="50" charset="-128"/>
                <a:cs typeface="Meiryo UI" panose="020B0604030504040204" pitchFamily="50" charset="-128"/>
              </a:rPr>
              <a:t>people to agree on something”</a:t>
            </a:r>
          </a:p>
        </p:txBody>
      </p:sp>
      <p:sp>
        <p:nvSpPr>
          <p:cNvPr id="10" name="Rectangle 32"/>
          <p:cNvSpPr txBox="1">
            <a:spLocks noChangeArrowheads="1"/>
          </p:cNvSpPr>
          <p:nvPr/>
        </p:nvSpPr>
        <p:spPr bwMode="gray">
          <a:xfrm>
            <a:off x="5294512" y="5529014"/>
            <a:ext cx="518457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en-US" altLang="ja-JP" kern="0" dirty="0">
                <a:latin typeface="Meiryo UI" panose="020B0604030504040204" pitchFamily="50" charset="-128"/>
                <a:ea typeface="Meiryo UI" panose="020B0604030504040204" pitchFamily="50" charset="-128"/>
                <a:cs typeface="Meiryo UI" panose="020B0604030504040204" pitchFamily="50" charset="-128"/>
              </a:rPr>
              <a:t>Solomon </a:t>
            </a:r>
            <a:r>
              <a:rPr lang="en-US" altLang="ja-JP" kern="0" dirty="0" err="1">
                <a:latin typeface="Meiryo UI" panose="020B0604030504040204" pitchFamily="50" charset="-128"/>
                <a:ea typeface="Meiryo UI" panose="020B0604030504040204" pitchFamily="50" charset="-128"/>
                <a:cs typeface="Meiryo UI" panose="020B0604030504040204" pitchFamily="50" charset="-128"/>
              </a:rPr>
              <a:t>Hykes</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 (Docker </a:t>
            </a:r>
            <a:r>
              <a:rPr lang="en-US" altLang="ja-JP" kern="0" dirty="0" err="1">
                <a:latin typeface="Meiryo UI" panose="020B0604030504040204" pitchFamily="50" charset="-128"/>
                <a:ea typeface="Meiryo UI" panose="020B0604030504040204" pitchFamily="50" charset="-128"/>
                <a:cs typeface="Meiryo UI" panose="020B0604030504040204" pitchFamily="50" charset="-128"/>
              </a:rPr>
              <a:t>inc.</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 CTO)</a:t>
            </a:r>
          </a:p>
        </p:txBody>
      </p:sp>
      <p:sp>
        <p:nvSpPr>
          <p:cNvPr id="11" name="Rectangle 32"/>
          <p:cNvSpPr txBox="1">
            <a:spLocks noChangeArrowheads="1"/>
          </p:cNvSpPr>
          <p:nvPr/>
        </p:nvSpPr>
        <p:spPr bwMode="gray">
          <a:xfrm>
            <a:off x="1991545" y="2420888"/>
            <a:ext cx="828092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en-US" altLang="ja-JP" kern="0" dirty="0">
                <a:latin typeface="Meiryo UI" panose="020B0604030504040204" pitchFamily="50" charset="-128"/>
                <a:ea typeface="Meiryo UI" panose="020B0604030504040204" pitchFamily="50" charset="-128"/>
                <a:cs typeface="Meiryo UI" panose="020B0604030504040204" pitchFamily="50" charset="-128"/>
              </a:rPr>
              <a:t>“Docker is an open-source engine that automates the deployment of any applications as a lightweight, portable, self-sufficient container that will run </a:t>
            </a:r>
            <a:r>
              <a:rPr lang="en-US" altLang="ja-JP" kern="0" dirty="0" smtClean="0">
                <a:latin typeface="Meiryo UI" panose="020B0604030504040204" pitchFamily="50" charset="-128"/>
                <a:ea typeface="Meiryo UI" panose="020B0604030504040204" pitchFamily="50" charset="-128"/>
                <a:cs typeface="Meiryo UI" panose="020B0604030504040204" pitchFamily="50" charset="-128"/>
              </a:rPr>
              <a:t>virtual</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2" name="Rectangle 41"/>
          <p:cNvSpPr>
            <a:spLocks noGrp="1" noChangeArrowheads="1"/>
          </p:cNvSpPr>
          <p:nvPr>
            <p:ph type="title"/>
          </p:nvPr>
        </p:nvSpPr>
        <p:spPr>
          <a:xfrm>
            <a:off x="197033" y="-23875"/>
            <a:ext cx="7858125" cy="693738"/>
          </a:xfrm>
        </p:spPr>
        <p:txBody>
          <a:bodyPr/>
          <a:lstStyle/>
          <a:p>
            <a:r>
              <a:rPr lang="en-US" altLang="ja-JP" dirty="0" smtClean="0">
                <a:latin typeface="Meiryo UI" panose="020B0604030504040204" pitchFamily="50" charset="-128"/>
                <a:ea typeface="Meiryo UI" panose="020B0604030504040204" pitchFamily="50" charset="-128"/>
              </a:rPr>
              <a:t>Docker’s Motivation</a:t>
            </a:r>
            <a:endParaRPr lang="ja-JP" altLang="ja-JP" dirty="0">
              <a:latin typeface="Meiryo UI" panose="020B0604030504040204" pitchFamily="50" charset="-128"/>
              <a:ea typeface="Meiryo UI" panose="020B0604030504040204" pitchFamily="50" charset="-128"/>
            </a:endParaRPr>
          </a:p>
        </p:txBody>
      </p:sp>
      <p:sp>
        <p:nvSpPr>
          <p:cNvPr id="20" name="スライド番号プレースホルダー 19"/>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3469257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OCI: Spec. of containers.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Open </a:t>
            </a:r>
            <a:r>
              <a:rPr lang="en-US" altLang="ja-JP" dirty="0"/>
              <a:t>Container Initiative (</a:t>
            </a:r>
            <a:r>
              <a:rPr lang="en-US" altLang="ja-JP" dirty="0">
                <a:hlinkClick r:id="rId2"/>
              </a:rPr>
              <a:t>https://www.opencontainers.org</a:t>
            </a:r>
            <a:r>
              <a:rPr lang="en-US" altLang="ja-JP" dirty="0" smtClean="0">
                <a:hlinkClick r:id="rId2"/>
              </a:rPr>
              <a:t>/</a:t>
            </a:r>
            <a:r>
              <a:rPr lang="en-US" altLang="ja-JP" dirty="0"/>
              <a:t>)</a:t>
            </a:r>
            <a:endParaRPr lang="en-US" altLang="ja-JP" dirty="0" smtClean="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pic>
        <p:nvPicPr>
          <p:cNvPr id="12" name="図 11" descr="Open Container Initiative - Google Chrome"/>
          <p:cNvPicPr>
            <a:picLocks noChangeAspect="1"/>
          </p:cNvPicPr>
          <p:nvPr/>
        </p:nvPicPr>
        <p:blipFill rotWithShape="1">
          <a:blip r:embed="rId3">
            <a:extLst>
              <a:ext uri="{28A0092B-C50C-407E-A947-70E740481C1C}">
                <a14:useLocalDpi xmlns:a14="http://schemas.microsoft.com/office/drawing/2010/main" val="0"/>
              </a:ext>
            </a:extLst>
          </a:blip>
          <a:srcRect t="4987" b="33470"/>
          <a:stretch/>
        </p:blipFill>
        <p:spPr>
          <a:xfrm>
            <a:off x="1271464" y="1268760"/>
            <a:ext cx="9295581" cy="3674859"/>
          </a:xfrm>
          <a:prstGeom prst="rect">
            <a:avLst/>
          </a:prstGeom>
        </p:spPr>
      </p:pic>
      <p:sp>
        <p:nvSpPr>
          <p:cNvPr id="15" name="テキスト ボックス 14"/>
          <p:cNvSpPr txBox="1"/>
          <p:nvPr/>
        </p:nvSpPr>
        <p:spPr>
          <a:xfrm>
            <a:off x="1987352" y="5360667"/>
            <a:ext cx="7493398" cy="923330"/>
          </a:xfrm>
          <a:prstGeom prst="rect">
            <a:avLst/>
          </a:prstGeom>
          <a:noFill/>
        </p:spPr>
        <p:txBody>
          <a:bodyPr wrap="none" rtlCol="0">
            <a:spAutoFit/>
          </a:bodyPr>
          <a:lstStyle/>
          <a:p>
            <a:r>
              <a:rPr kumimoji="1" lang="en-US" altLang="ja-JP" b="1" dirty="0" smtClean="0">
                <a:latin typeface="Meiryo UI" panose="020B0604030504040204" pitchFamily="50" charset="-128"/>
                <a:ea typeface="Meiryo UI" panose="020B0604030504040204" pitchFamily="50" charset="-128"/>
              </a:rPr>
              <a:t>Generating a portable spec. with tests for keeping the spec.</a:t>
            </a:r>
          </a:p>
          <a:p>
            <a:r>
              <a:rPr lang="en-US" altLang="ja-JP" b="1" dirty="0" smtClean="0">
                <a:latin typeface="Meiryo UI" panose="020B0604030504040204" pitchFamily="50" charset="-128"/>
                <a:ea typeface="Meiryo UI" panose="020B0604030504040204" pitchFamily="50" charset="-128"/>
              </a:rPr>
              <a:t>“</a:t>
            </a:r>
            <a:r>
              <a:rPr lang="en-US" altLang="ja-JP" b="1" dirty="0" err="1" smtClean="0">
                <a:latin typeface="Meiryo UI" panose="020B0604030504040204" pitchFamily="50" charset="-128"/>
                <a:ea typeface="Meiryo UI" panose="020B0604030504040204" pitchFamily="50" charset="-128"/>
              </a:rPr>
              <a:t>runC</a:t>
            </a:r>
            <a:r>
              <a:rPr lang="en-US" altLang="ja-JP" b="1" dirty="0" smtClean="0">
                <a:latin typeface="Meiryo UI" panose="020B0604030504040204" pitchFamily="50" charset="-128"/>
                <a:ea typeface="Meiryo UI" panose="020B0604030504040204" pitchFamily="50" charset="-128"/>
              </a:rPr>
              <a:t>” as implementation of container based on the spec.</a:t>
            </a:r>
          </a:p>
          <a:p>
            <a:r>
              <a:rPr lang="en-US" altLang="ja-JP" b="1" dirty="0" smtClean="0">
                <a:latin typeface="Meiryo UI" panose="020B0604030504040204" pitchFamily="50" charset="-128"/>
                <a:ea typeface="Meiryo UI" panose="020B0604030504040204" pitchFamily="50" charset="-128"/>
              </a:rPr>
              <a:t>Got started since 2015/Jun.</a:t>
            </a:r>
            <a:endParaRPr kumimoji="1" lang="ja-JP" altLang="en-US" b="1" dirty="0" smtClean="0">
              <a:latin typeface="Meiryo UI" panose="020B0604030504040204" pitchFamily="50" charset="-128"/>
              <a:ea typeface="Meiryo UI" panose="020B0604030504040204" pitchFamily="50" charset="-128"/>
            </a:endParaRPr>
          </a:p>
        </p:txBody>
      </p:sp>
      <p:sp>
        <p:nvSpPr>
          <p:cNvPr id="19" name="スライド番号プレースホルダー 18"/>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286788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Current situation (in Fujitsu)</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Meiryo UI" panose="020B0604030504040204" pitchFamily="50" charset="-128"/>
                <a:ea typeface="Meiryo UI" panose="020B0604030504040204" pitchFamily="50" charset="-128"/>
              </a:rPr>
              <a:t>Docker </a:t>
            </a:r>
            <a:r>
              <a:rPr lang="en-US" altLang="ja-JP" dirty="0" smtClean="0">
                <a:solidFill>
                  <a:schemeClr val="tx1"/>
                </a:solidFill>
                <a:latin typeface="Meiryo UI" panose="020B0604030504040204" pitchFamily="50" charset="-128"/>
                <a:ea typeface="Meiryo UI" panose="020B0604030504040204" pitchFamily="50" charset="-128"/>
              </a:rPr>
              <a:t>i</a:t>
            </a:r>
            <a:r>
              <a:rPr kumimoji="1" lang="en-US" altLang="ja-JP" dirty="0" smtClean="0">
                <a:solidFill>
                  <a:schemeClr val="tx1"/>
                </a:solidFill>
                <a:latin typeface="Meiryo UI" panose="020B0604030504040204" pitchFamily="50" charset="-128"/>
                <a:ea typeface="Meiryo UI" panose="020B0604030504040204" pitchFamily="50" charset="-128"/>
              </a:rPr>
              <a:t>s </a:t>
            </a:r>
            <a:r>
              <a:rPr kumimoji="1" lang="en-US" altLang="ja-JP" u="sng" dirty="0" smtClean="0">
                <a:solidFill>
                  <a:schemeClr val="tx1"/>
                </a:solidFill>
                <a:latin typeface="Meiryo UI" panose="020B0604030504040204" pitchFamily="50" charset="-128"/>
                <a:ea typeface="Meiryo UI" panose="020B0604030504040204" pitchFamily="50" charset="-128"/>
              </a:rPr>
              <a:t>very easy to use/try</a:t>
            </a:r>
            <a:r>
              <a:rPr kumimoji="1" lang="en-US" altLang="ja-JP" dirty="0" smtClean="0">
                <a:solidFill>
                  <a:schemeClr val="tx1"/>
                </a:solidFill>
                <a:latin typeface="Meiryo UI" panose="020B0604030504040204" pitchFamily="50" charset="-128"/>
                <a:ea typeface="Meiryo UI" panose="020B0604030504040204" pitchFamily="50" charset="-128"/>
              </a:rPr>
              <a:t>.</a:t>
            </a:r>
          </a:p>
          <a:p>
            <a:pPr lvl="1"/>
            <a:r>
              <a:rPr lang="en-US" altLang="ja-JP" dirty="0" smtClean="0">
                <a:latin typeface="Meiryo UI" panose="020B0604030504040204" pitchFamily="50" charset="-128"/>
                <a:ea typeface="Meiryo UI" panose="020B0604030504040204" pitchFamily="50" charset="-128"/>
              </a:rPr>
              <a:t>Helps development/tests very much.</a:t>
            </a:r>
          </a:p>
          <a:p>
            <a:r>
              <a:rPr lang="en-US" altLang="ja-JP" dirty="0" smtClean="0">
                <a:latin typeface="Meiryo UI" panose="020B0604030504040204" pitchFamily="50" charset="-128"/>
                <a:ea typeface="Meiryo UI" panose="020B0604030504040204" pitchFamily="50" charset="-128"/>
              </a:rPr>
              <a:t>DevOps solution with </a:t>
            </a:r>
            <a:r>
              <a:rPr lang="en-US" altLang="ja-JP" dirty="0" err="1" smtClean="0">
                <a:latin typeface="Meiryo UI" panose="020B0604030504040204" pitchFamily="50" charset="-128"/>
                <a:ea typeface="Meiryo UI" panose="020B0604030504040204" pitchFamily="50" charset="-128"/>
              </a:rPr>
              <a:t>docker+openstack</a:t>
            </a:r>
            <a:r>
              <a:rPr lang="en-US" altLang="ja-JP" dirty="0" smtClean="0">
                <a:latin typeface="Meiryo UI" panose="020B0604030504040204" pitchFamily="50" charset="-128"/>
                <a:ea typeface="Meiryo UI" panose="020B0604030504040204" pitchFamily="50" charset="-128"/>
              </a:rPr>
              <a:t> is required</a:t>
            </a:r>
            <a:r>
              <a:rPr lang="en-US" altLang="ja-JP" dirty="0" smtClean="0">
                <a:latin typeface="Meiryo UI" panose="020B0604030504040204" pitchFamily="50" charset="-128"/>
                <a:ea typeface="Meiryo UI" panose="020B0604030504040204" pitchFamily="50" charset="-128"/>
              </a:rPr>
              <a:t>.</a:t>
            </a:r>
          </a:p>
          <a:p>
            <a:pPr lvl="1"/>
            <a:r>
              <a:rPr lang="en-US" altLang="ja-JP" dirty="0" smtClean="0">
                <a:latin typeface="Meiryo UI" panose="020B0604030504040204" pitchFamily="50" charset="-128"/>
                <a:ea typeface="Meiryo UI" panose="020B0604030504040204" pitchFamily="50" charset="-128"/>
              </a:rPr>
              <a:t>Preparing a product based on </a:t>
            </a:r>
            <a:r>
              <a:rPr lang="en-US" altLang="ja-JP" dirty="0" err="1" smtClean="0">
                <a:latin typeface="Meiryo UI" panose="020B0604030504040204" pitchFamily="50" charset="-128"/>
                <a:ea typeface="Meiryo UI" panose="020B0604030504040204" pitchFamily="50" charset="-128"/>
              </a:rPr>
              <a:t>kuberentes</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Some customers are asking for supports.</a:t>
            </a:r>
          </a:p>
          <a:p>
            <a:r>
              <a:rPr lang="en-US" altLang="ja-JP" dirty="0" smtClean="0">
                <a:latin typeface="Meiryo UI" panose="020B0604030504040204" pitchFamily="50" charset="-128"/>
                <a:ea typeface="Meiryo UI" panose="020B0604030504040204" pitchFamily="50" charset="-128"/>
              </a:rPr>
              <a:t>What kind of middleware to be moved onto docker ?</a:t>
            </a:r>
          </a:p>
          <a:p>
            <a:pPr lvl="1"/>
            <a:r>
              <a:rPr lang="en-US" altLang="ja-JP" dirty="0" smtClean="0">
                <a:latin typeface="Meiryo UI" panose="020B0604030504040204" pitchFamily="50" charset="-128"/>
                <a:ea typeface="Meiryo UI" panose="020B0604030504040204" pitchFamily="50" charset="-128"/>
              </a:rPr>
              <a:t>Application server, searching engine, </a:t>
            </a:r>
            <a:r>
              <a:rPr lang="en-US" altLang="ja-JP" dirty="0" err="1" smtClean="0">
                <a:latin typeface="Meiryo UI" panose="020B0604030504040204" pitchFamily="50" charset="-128"/>
                <a:ea typeface="Meiryo UI" panose="020B0604030504040204" pitchFamily="50" charset="-128"/>
              </a:rPr>
              <a:t>bigdata</a:t>
            </a:r>
            <a:r>
              <a:rPr lang="en-US" altLang="ja-JP" dirty="0" smtClean="0">
                <a:latin typeface="Meiryo UI" panose="020B0604030504040204" pitchFamily="50" charset="-128"/>
                <a:ea typeface="Meiryo UI" panose="020B0604030504040204" pitchFamily="50" charset="-128"/>
              </a:rPr>
              <a:t>…</a:t>
            </a:r>
          </a:p>
          <a:p>
            <a:r>
              <a:rPr lang="en-US" altLang="ja-JP" dirty="0" smtClean="0">
                <a:latin typeface="Meiryo UI" panose="020B0604030504040204" pitchFamily="50" charset="-128"/>
                <a:ea typeface="Meiryo UI" panose="020B0604030504040204" pitchFamily="50" charset="-128"/>
              </a:rPr>
              <a:t>It has been heavily changing, not stable yet.</a:t>
            </a:r>
          </a:p>
          <a:p>
            <a:r>
              <a:rPr lang="en-US" altLang="ja-JP" dirty="0" smtClean="0">
                <a:latin typeface="Meiryo UI" panose="020B0604030504040204" pitchFamily="50" charset="-128"/>
                <a:ea typeface="Meiryo UI" panose="020B0604030504040204" pitchFamily="50" charset="-128"/>
              </a:rPr>
              <a:t>When it can be used in production system ?</a:t>
            </a:r>
          </a:p>
          <a:p>
            <a:pPr lvl="1"/>
            <a:r>
              <a:rPr lang="en-US" altLang="ja-JP" u="sng" dirty="0" smtClean="0">
                <a:solidFill>
                  <a:schemeClr val="accent2"/>
                </a:solidFill>
                <a:latin typeface="Meiryo UI" panose="020B0604030504040204" pitchFamily="50" charset="-128"/>
                <a:ea typeface="Meiryo UI" panose="020B0604030504040204" pitchFamily="50" charset="-128"/>
              </a:rPr>
              <a:t>Java took 4 years in Fujitsu</a:t>
            </a:r>
            <a:r>
              <a:rPr lang="en-US" altLang="ja-JP" dirty="0" smtClean="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 development team started.</a:t>
            </a:r>
          </a:p>
          <a:p>
            <a:endParaRPr lang="en-US" altLang="ja-JP" dirty="0" smtClean="0"/>
          </a:p>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223826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Our motivation/attitude for container development.</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9" name="テキスト ボックス 8"/>
          <p:cNvSpPr txBox="1"/>
          <p:nvPr/>
        </p:nvSpPr>
        <p:spPr>
          <a:xfrm>
            <a:off x="842741" y="1259166"/>
            <a:ext cx="10156563" cy="584775"/>
          </a:xfrm>
          <a:prstGeom prst="rect">
            <a:avLst/>
          </a:prstGeom>
          <a:noFill/>
        </p:spPr>
        <p:txBody>
          <a:bodyPr wrap="none" rtlCol="0">
            <a:spAutoFit/>
          </a:bodyPr>
          <a:lstStyle/>
          <a:p>
            <a:r>
              <a:rPr lang="en-US" altLang="ja-JP" sz="3200" b="1" dirty="0" smtClean="0">
                <a:latin typeface="Meiryo UI" panose="020B0604030504040204" pitchFamily="50" charset="-128"/>
                <a:ea typeface="Meiryo UI" panose="020B0604030504040204" pitchFamily="50" charset="-128"/>
              </a:rPr>
              <a:t>Containers(docker) will be used in Enterprise</a:t>
            </a:r>
            <a:r>
              <a:rPr kumimoji="1" lang="en-US" altLang="ja-JP" sz="3200" b="1" dirty="0" smtClean="0">
                <a:latin typeface="Meiryo UI" panose="020B0604030504040204" pitchFamily="50" charset="-128"/>
                <a:ea typeface="Meiryo UI" panose="020B0604030504040204" pitchFamily="50" charset="-128"/>
              </a:rPr>
              <a:t>.</a:t>
            </a:r>
            <a:endParaRPr kumimoji="1" lang="ja-JP" altLang="en-US" sz="3200" b="1" dirty="0" smtClean="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955752" y="2410957"/>
            <a:ext cx="10326289" cy="1077218"/>
          </a:xfrm>
          <a:prstGeom prst="rect">
            <a:avLst/>
          </a:prstGeom>
          <a:noFill/>
        </p:spPr>
        <p:txBody>
          <a:bodyPr wrap="none" rtlCol="0">
            <a:spAutoFit/>
          </a:bodyPr>
          <a:lstStyle/>
          <a:p>
            <a:r>
              <a:rPr lang="en-US" altLang="ja-JP" sz="3200" b="1" dirty="0" smtClean="0">
                <a:latin typeface="Meiryo UI" panose="020B0604030504040204" pitchFamily="50" charset="-128"/>
                <a:ea typeface="Meiryo UI" panose="020B0604030504040204" pitchFamily="50" charset="-128"/>
              </a:rPr>
              <a:t>For customers and support,</a:t>
            </a:r>
          </a:p>
          <a:p>
            <a:r>
              <a:rPr lang="en-US" altLang="ja-JP" sz="3200" b="1" dirty="0" smtClean="0">
                <a:latin typeface="Meiryo UI" panose="020B0604030504040204" pitchFamily="50" charset="-128"/>
                <a:ea typeface="Meiryo UI" panose="020B0604030504040204" pitchFamily="50" charset="-128"/>
              </a:rPr>
              <a:t>We start from our experience with Linux/</a:t>
            </a:r>
            <a:r>
              <a:rPr lang="en-US" altLang="ja-JP" sz="3200" b="1" dirty="0" err="1" smtClean="0">
                <a:latin typeface="Meiryo UI" panose="020B0604030504040204" pitchFamily="50" charset="-128"/>
                <a:ea typeface="Meiryo UI" panose="020B0604030504040204" pitchFamily="50" charset="-128"/>
              </a:rPr>
              <a:t>kvm</a:t>
            </a:r>
            <a:r>
              <a:rPr lang="en-US" altLang="ja-JP" sz="3200" b="1" dirty="0">
                <a:latin typeface="Meiryo UI" panose="020B0604030504040204" pitchFamily="50" charset="-128"/>
                <a:ea typeface="Meiryo UI" panose="020B0604030504040204" pitchFamily="50" charset="-128"/>
              </a:rPr>
              <a:t>.</a:t>
            </a:r>
          </a:p>
        </p:txBody>
      </p:sp>
      <p:sp>
        <p:nvSpPr>
          <p:cNvPr id="11" name="テキスト ボックス 10"/>
          <p:cNvSpPr txBox="1"/>
          <p:nvPr/>
        </p:nvSpPr>
        <p:spPr>
          <a:xfrm>
            <a:off x="1120509" y="4193531"/>
            <a:ext cx="10149318" cy="584775"/>
          </a:xfrm>
          <a:prstGeom prst="rect">
            <a:avLst/>
          </a:prstGeom>
          <a:noFill/>
        </p:spPr>
        <p:txBody>
          <a:bodyPr wrap="none" rtlCol="0">
            <a:spAutoFit/>
          </a:bodyPr>
          <a:lstStyle/>
          <a:p>
            <a:r>
              <a:rPr lang="en-US" altLang="ja-JP" sz="3200" b="1" dirty="0" smtClean="0">
                <a:latin typeface="Meiryo UI" panose="020B0604030504040204" pitchFamily="50" charset="-128"/>
                <a:ea typeface="Meiryo UI" panose="020B0604030504040204" pitchFamily="50" charset="-128"/>
              </a:rPr>
              <a:t>Trying </a:t>
            </a:r>
            <a:r>
              <a:rPr lang="en-US" altLang="ja-JP" sz="3200" b="1" dirty="0" smtClean="0">
                <a:latin typeface="Meiryo UI" panose="020B0604030504040204" pitchFamily="50" charset="-128"/>
                <a:ea typeface="Meiryo UI" panose="020B0604030504040204" pitchFamily="50" charset="-128"/>
              </a:rPr>
              <a:t>fixes </a:t>
            </a:r>
            <a:r>
              <a:rPr lang="en-US" altLang="ja-JP" sz="3200" b="1" dirty="0" smtClean="0">
                <a:latin typeface="Meiryo UI" panose="020B0604030504040204" pitchFamily="50" charset="-128"/>
                <a:ea typeface="Meiryo UI" panose="020B0604030504040204" pitchFamily="50" charset="-128"/>
              </a:rPr>
              <a:t>rather than</a:t>
            </a:r>
            <a:r>
              <a:rPr kumimoji="1" lang="en-US" altLang="ja-JP" sz="3200" b="1" dirty="0" smtClean="0">
                <a:latin typeface="Meiryo UI" panose="020B0604030504040204" pitchFamily="50" charset="-128"/>
                <a:ea typeface="Meiryo UI" panose="020B0604030504040204" pitchFamily="50" charset="-128"/>
              </a:rPr>
              <a:t> “workaround by OPs”</a:t>
            </a:r>
            <a:endParaRPr kumimoji="1" lang="ja-JP" altLang="en-US" sz="3200" b="1" dirty="0" smtClean="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2566645" y="5493450"/>
            <a:ext cx="6334811" cy="584775"/>
          </a:xfrm>
          <a:prstGeom prst="rect">
            <a:avLst/>
          </a:prstGeom>
          <a:noFill/>
        </p:spPr>
        <p:txBody>
          <a:bodyPr wrap="none" rtlCol="0">
            <a:spAutoFit/>
          </a:bodyPr>
          <a:lstStyle/>
          <a:p>
            <a:r>
              <a:rPr kumimoji="1" lang="en-US" altLang="ja-JP" sz="3200" dirty="0" smtClean="0">
                <a:latin typeface="Meiryo UI" panose="020B0604030504040204" pitchFamily="50" charset="-128"/>
                <a:ea typeface="Meiryo UI" panose="020B0604030504040204" pitchFamily="50" charset="-128"/>
              </a:rPr>
              <a:t>Build Once, debug </a:t>
            </a:r>
            <a:r>
              <a:rPr lang="en-US" altLang="ja-JP" sz="3200" dirty="0" smtClean="0">
                <a:latin typeface="Meiryo UI" panose="020B0604030504040204" pitchFamily="50" charset="-128"/>
                <a:ea typeface="Meiryo UI" panose="020B0604030504040204" pitchFamily="50" charset="-128"/>
              </a:rPr>
              <a:t>every</a:t>
            </a:r>
            <a:r>
              <a:rPr kumimoji="1" lang="en-US" altLang="ja-JP" sz="3200" dirty="0" smtClean="0">
                <a:latin typeface="Meiryo UI" panose="020B0604030504040204" pitchFamily="50" charset="-128"/>
                <a:ea typeface="Meiryo UI" panose="020B0604030504040204" pitchFamily="50" charset="-128"/>
              </a:rPr>
              <a:t>where</a:t>
            </a:r>
            <a:endParaRPr kumimoji="1" lang="ja-JP" altLang="en-US" sz="3200" dirty="0" smtClean="0">
              <a:latin typeface="Meiryo UI" panose="020B0604030504040204" pitchFamily="50" charset="-128"/>
              <a:ea typeface="Meiryo UI" panose="020B0604030504040204" pitchFamily="50" charset="-128"/>
            </a:endParaRPr>
          </a:p>
        </p:txBody>
      </p:sp>
      <p:cxnSp>
        <p:nvCxnSpPr>
          <p:cNvPr id="7" name="直線コネクタ 6"/>
          <p:cNvCxnSpPr/>
          <p:nvPr/>
        </p:nvCxnSpPr>
        <p:spPr bwMode="auto">
          <a:xfrm>
            <a:off x="2566645" y="5493450"/>
            <a:ext cx="6695889" cy="584775"/>
          </a:xfrm>
          <a:prstGeom prst="line">
            <a:avLst/>
          </a:prstGeom>
          <a:gradFill rotWithShape="0">
            <a:gsLst>
              <a:gs pos="0">
                <a:srgbClr val="FFFFFF"/>
              </a:gs>
              <a:gs pos="100000">
                <a:srgbClr val="CACAC7"/>
              </a:gs>
            </a:gsLst>
            <a:lin ang="5400000" scaled="1"/>
          </a:gradFill>
          <a:ln w="571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3" name="スライド番号プレースホルダー 22"/>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2028410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My </a:t>
            </a:r>
            <a:r>
              <a:rPr lang="en-US" altLang="ja-JP" dirty="0" err="1" smtClean="0"/>
              <a:t>Backgound</a:t>
            </a:r>
            <a:endParaRPr kumimoji="1" lang="ja-JP" altLang="en-US" dirty="0"/>
          </a:p>
        </p:txBody>
      </p:sp>
      <p:sp>
        <p:nvSpPr>
          <p:cNvPr id="3" name="コンテンツ プレースホルダー 2"/>
          <p:cNvSpPr>
            <a:spLocks noGrp="1"/>
          </p:cNvSpPr>
          <p:nvPr>
            <p:ph idx="1"/>
          </p:nvPr>
        </p:nvSpPr>
        <p:spPr/>
        <p:txBody>
          <a:bodyPr/>
          <a:lstStyle/>
          <a:p>
            <a:r>
              <a:rPr lang="en-US" altLang="ja-JP" sz="3200" dirty="0" smtClean="0"/>
              <a:t>Fujitsu</a:t>
            </a:r>
          </a:p>
          <a:p>
            <a:pPr lvl="1"/>
            <a:r>
              <a:rPr lang="en-US" altLang="ja-JP" sz="2800" dirty="0" smtClean="0"/>
              <a:t>Japan’s largest IT service Provider and No 5. in the world.(*)</a:t>
            </a:r>
          </a:p>
          <a:p>
            <a:pPr lvl="1"/>
            <a:r>
              <a:rPr kumimoji="1" lang="en-US" altLang="ja-JP" sz="2800" dirty="0" smtClean="0"/>
              <a:t>We do everythin</a:t>
            </a:r>
            <a:r>
              <a:rPr lang="en-US" altLang="ja-JP" sz="2800" dirty="0" smtClean="0"/>
              <a:t>g in ICT.</a:t>
            </a:r>
          </a:p>
          <a:p>
            <a:pPr lvl="2"/>
            <a:r>
              <a:rPr kumimoji="1" lang="en-US" altLang="ja-JP" sz="2400" dirty="0" smtClean="0"/>
              <a:t>Cloud, HPC, Middleware, Server(x86/Mainframe/Unix), Network, </a:t>
            </a:r>
            <a:br>
              <a:rPr kumimoji="1" lang="en-US" altLang="ja-JP" sz="2400" dirty="0" smtClean="0"/>
            </a:br>
            <a:r>
              <a:rPr kumimoji="1" lang="en-US" altLang="ja-JP" sz="2400" dirty="0" smtClean="0"/>
              <a:t>Storage, Smartphone, PC…..</a:t>
            </a:r>
          </a:p>
          <a:p>
            <a:pPr lvl="1"/>
            <a:r>
              <a:rPr lang="en-US" altLang="ja-JP" sz="2800" dirty="0" smtClean="0"/>
              <a:t>159,000 Fujitsu people supports customers in more than 100 countries.</a:t>
            </a:r>
          </a:p>
          <a:p>
            <a:pPr marL="0" indent="0">
              <a:buNone/>
            </a:pPr>
            <a:endParaRPr lang="en-US" altLang="ja-JP" sz="3200" dirty="0"/>
          </a:p>
          <a:p>
            <a:pPr marL="0" indent="0">
              <a:buNone/>
            </a:pPr>
            <a:endParaRPr kumimoji="1" lang="en-US" altLang="ja-JP" sz="3200" dirty="0" smtClean="0"/>
          </a:p>
          <a:p>
            <a:pPr marL="0" indent="0">
              <a:buNone/>
            </a:pPr>
            <a:r>
              <a:rPr kumimoji="1" lang="en-US" altLang="ja-JP" sz="2800" dirty="0" smtClean="0"/>
              <a:t>I myself has been working for Linux Kernel </a:t>
            </a:r>
            <a:r>
              <a:rPr lang="en-US" altLang="ja-JP" sz="2800" dirty="0" smtClean="0"/>
              <a:t>with teams of  </a:t>
            </a:r>
            <a:r>
              <a:rPr lang="en-US" altLang="ja-JP" sz="2800" u="sng" dirty="0"/>
              <a:t>Nanjing Fujitsu Nanda Software Technology</a:t>
            </a:r>
            <a:r>
              <a:rPr lang="en-US" altLang="ja-JP" sz="2800" dirty="0"/>
              <a:t> </a:t>
            </a:r>
            <a:r>
              <a:rPr lang="en-US" altLang="ja-JP" sz="2800" dirty="0" smtClean="0"/>
              <a:t>for several years.</a:t>
            </a:r>
            <a:endParaRPr kumimoji="1" lang="en-US" altLang="ja-JP" sz="2000" dirty="0" smtClean="0"/>
          </a:p>
          <a:p>
            <a:endParaRPr kumimoji="1" lang="en-US" altLang="ja-JP" dirty="0" smtClean="0"/>
          </a:p>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8" name="正方形/長方形 8"/>
          <p:cNvSpPr>
            <a:spLocks noChangeArrowheads="1"/>
          </p:cNvSpPr>
          <p:nvPr/>
        </p:nvSpPr>
        <p:spPr bwMode="gray">
          <a:xfrm>
            <a:off x="8491522" y="6127750"/>
            <a:ext cx="3673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Fujitsu Sans"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Fujitsu Sans"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Fujitsu Sans" pitchFamily="34" charset="0"/>
                <a:ea typeface="ＭＳ Ｐゴシック" panose="020B0600070205080204" pitchFamily="50" charset="-128"/>
                <a:cs typeface="Arial" panose="020B0604020202020204" pitchFamily="34" charset="0"/>
              </a:defRPr>
            </a:lvl4pPr>
            <a:lvl5pPr marL="2057400" indent="-228600">
              <a:buBlip>
                <a:blip r:embed="rId2"/>
              </a:buBlip>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2"/>
              </a:buBlip>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2"/>
              </a:buBlip>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2"/>
              </a:buBlip>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2"/>
              </a:buBlip>
              <a:defRPr kumimoji="1" sz="2000">
                <a:solidFill>
                  <a:srgbClr val="000000"/>
                </a:solidFill>
                <a:latin typeface="Fujitsu Sans" pitchFamily="34" charset="0"/>
                <a:ea typeface="ＭＳ Ｐゴシック" panose="020B0600070205080204" pitchFamily="50" charset="-128"/>
                <a:cs typeface="Arial" panose="020B0604020202020204" pitchFamily="34" charset="0"/>
              </a:defRPr>
            </a:lvl9pPr>
          </a:lstStyle>
          <a:p>
            <a:pPr eaLnBrk="1" hangingPunct="1">
              <a:lnSpc>
                <a:spcPct val="100000"/>
              </a:lnSpc>
              <a:spcBef>
                <a:spcPct val="0"/>
              </a:spcBef>
              <a:spcAft>
                <a:spcPct val="0"/>
              </a:spcAft>
              <a:buClrTx/>
              <a:buFontTx/>
              <a:buNone/>
            </a:pPr>
            <a:r>
              <a:rPr kumimoji="0" lang="en-US" altLang="ja-JP" sz="1100" dirty="0">
                <a:solidFill>
                  <a:schemeClr val="tx1"/>
                </a:solidFill>
              </a:rPr>
              <a:t>*Source:</a:t>
            </a:r>
            <a:r>
              <a:rPr kumimoji="0" lang="ja-JP" altLang="en-US" sz="1100" dirty="0">
                <a:solidFill>
                  <a:schemeClr val="tx1"/>
                </a:solidFill>
              </a:rPr>
              <a:t>　</a:t>
            </a:r>
            <a:r>
              <a:rPr kumimoji="0" lang="en-US" altLang="ja-JP" sz="1100" dirty="0">
                <a:solidFill>
                  <a:schemeClr val="tx1"/>
                </a:solidFill>
              </a:rPr>
              <a:t>Gartner, 2014 vendor revenue base, " Market Share: IT Services, 2014" 31 March 2015  (GJ15180)</a:t>
            </a:r>
          </a:p>
        </p:txBody>
      </p: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2678429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Problems and Development items for now.</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Problems based on our/our customer’s use cases.</a:t>
            </a:r>
            <a:endParaRPr lang="en-US" altLang="ja-JP" dirty="0" smtClean="0"/>
          </a:p>
          <a:p>
            <a:r>
              <a:rPr lang="en-US" altLang="ja-JP" dirty="0" smtClean="0"/>
              <a:t>Dump</a:t>
            </a:r>
            <a:r>
              <a:rPr lang="en-US" altLang="ja-JP" dirty="0" smtClean="0"/>
              <a:t>.</a:t>
            </a:r>
          </a:p>
          <a:p>
            <a:r>
              <a:rPr lang="en-US" altLang="ja-JP" dirty="0" smtClean="0"/>
              <a:t>Portability</a:t>
            </a:r>
          </a:p>
          <a:p>
            <a:r>
              <a:rPr lang="en-US" altLang="ja-JP" dirty="0" smtClean="0"/>
              <a:t>Resource control, monitoring.</a:t>
            </a:r>
          </a:p>
          <a:p>
            <a:r>
              <a:rPr lang="en-US" altLang="ja-JP" dirty="0" smtClean="0"/>
              <a:t>Virtualization</a:t>
            </a:r>
          </a:p>
          <a:p>
            <a:r>
              <a:rPr lang="en-US" altLang="ja-JP" dirty="0" smtClean="0"/>
              <a:t>Spec and Tests.</a:t>
            </a: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298645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Dump</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Problem</a:t>
            </a:r>
          </a:p>
          <a:p>
            <a:pPr lvl="1"/>
            <a:r>
              <a:rPr lang="en-US" altLang="ja-JP" dirty="0" smtClean="0"/>
              <a:t>When application got fatal error, kernel can generate memory dump of the app for debugging.</a:t>
            </a:r>
          </a:p>
          <a:p>
            <a:pPr lvl="1"/>
            <a:r>
              <a:rPr lang="en-US" altLang="ja-JP" dirty="0" smtClean="0"/>
              <a:t>Application’s </a:t>
            </a:r>
            <a:r>
              <a:rPr lang="en-US" altLang="ja-JP" dirty="0" err="1" smtClean="0"/>
              <a:t>coredump</a:t>
            </a:r>
            <a:r>
              <a:rPr lang="en-US" altLang="ja-JP" dirty="0" smtClean="0"/>
              <a:t> may be dumped into container’s volume.</a:t>
            </a:r>
          </a:p>
          <a:p>
            <a:pPr lvl="2"/>
            <a:r>
              <a:rPr kumimoji="1" lang="en-US" altLang="ja-JP" dirty="0" smtClean="0"/>
              <a:t>This means XX </a:t>
            </a:r>
            <a:r>
              <a:rPr lang="en-US" altLang="ja-JP" dirty="0" smtClean="0"/>
              <a:t>Peta </a:t>
            </a:r>
            <a:r>
              <a:rPr kumimoji="1" lang="en-US" altLang="ja-JP" dirty="0" smtClean="0"/>
              <a:t>Bytes of </a:t>
            </a:r>
            <a:r>
              <a:rPr kumimoji="1" lang="en-US" altLang="ja-JP" dirty="0" err="1" smtClean="0"/>
              <a:t>coredump</a:t>
            </a:r>
            <a:r>
              <a:rPr kumimoji="1" lang="en-US" altLang="ja-JP" dirty="0" smtClean="0"/>
              <a:t> can be stored into </a:t>
            </a:r>
            <a:r>
              <a:rPr kumimoji="1" lang="en-US" altLang="ja-JP" dirty="0" err="1" smtClean="0"/>
              <a:t>XXMBytes</a:t>
            </a:r>
            <a:r>
              <a:rPr kumimoji="1" lang="en-US" altLang="ja-JP" dirty="0" smtClean="0"/>
              <a:t> of container’s image/volume.</a:t>
            </a:r>
          </a:p>
          <a:p>
            <a:r>
              <a:rPr lang="en-US" altLang="ja-JP" dirty="0" smtClean="0"/>
              <a:t>Current implementation in Linux</a:t>
            </a:r>
          </a:p>
          <a:p>
            <a:pPr lvl="1"/>
            <a:r>
              <a:rPr kumimoji="1" lang="en-US" altLang="ja-JP" dirty="0" smtClean="0"/>
              <a:t>At default, </a:t>
            </a:r>
            <a:r>
              <a:rPr lang="en-US" altLang="ja-JP" dirty="0" err="1"/>
              <a:t>c</a:t>
            </a:r>
            <a:r>
              <a:rPr kumimoji="1" lang="en-US" altLang="ja-JP" dirty="0" err="1" smtClean="0"/>
              <a:t>oredump</a:t>
            </a:r>
            <a:r>
              <a:rPr kumimoji="1" lang="en-US" altLang="ja-JP" dirty="0" smtClean="0"/>
              <a:t> is generated into a process’s current working directory..</a:t>
            </a:r>
            <a:endParaRPr lang="en-US" altLang="ja-JP" dirty="0" smtClean="0"/>
          </a:p>
          <a:p>
            <a:pPr lvl="1"/>
            <a:r>
              <a:rPr kumimoji="1" lang="en-US" altLang="ja-JP" dirty="0" smtClean="0"/>
              <a:t>A kernel has system-wide parameter “/proc/sys/kernel/</a:t>
            </a:r>
            <a:r>
              <a:rPr kumimoji="1" lang="en-US" altLang="ja-JP" dirty="0" err="1" smtClean="0"/>
              <a:t>core_patterns</a:t>
            </a:r>
            <a:r>
              <a:rPr kumimoji="1" lang="en-US" altLang="ja-JP" dirty="0" smtClean="0"/>
              <a:t>” to specify </a:t>
            </a:r>
            <a:r>
              <a:rPr lang="en-US" altLang="ja-JP" dirty="0" smtClean="0"/>
              <a:t>target device.</a:t>
            </a:r>
          </a:p>
          <a:p>
            <a:r>
              <a:rPr kumimoji="1" lang="en-US" altLang="ja-JP" dirty="0" smtClean="0"/>
              <a:t>Current Container implementation</a:t>
            </a:r>
          </a:p>
          <a:p>
            <a:pPr lvl="1"/>
            <a:r>
              <a:rPr lang="en-US" altLang="ja-JP" dirty="0" smtClean="0"/>
              <a:t>“</a:t>
            </a:r>
            <a:r>
              <a:rPr lang="en-US" altLang="ja-JP" dirty="0" err="1" smtClean="0"/>
              <a:t>core_patterns</a:t>
            </a:r>
            <a:r>
              <a:rPr lang="en-US" altLang="ja-JP" dirty="0" smtClean="0"/>
              <a:t>” are shared between containers.</a:t>
            </a:r>
          </a:p>
          <a:p>
            <a:pPr lvl="1"/>
            <a:r>
              <a:rPr kumimoji="1" lang="en-US" altLang="ja-JP" dirty="0" smtClean="0"/>
              <a:t>/proc filesystem is read-only and cannot be modified via container.</a:t>
            </a:r>
          </a:p>
          <a:p>
            <a:r>
              <a:rPr lang="en-US" altLang="ja-JP" dirty="0" smtClean="0"/>
              <a:t>Idea for fixing.</a:t>
            </a:r>
          </a:p>
          <a:p>
            <a:pPr lvl="1"/>
            <a:r>
              <a:rPr kumimoji="1" lang="en-US" altLang="ja-JP" dirty="0" smtClean="0"/>
              <a:t>Provide a kernel feature to specify </a:t>
            </a:r>
            <a:r>
              <a:rPr kumimoji="1" lang="en-US" altLang="ja-JP" dirty="0" err="1" smtClean="0"/>
              <a:t>core_patterns</a:t>
            </a:r>
            <a:r>
              <a:rPr kumimoji="1" lang="en-US" altLang="ja-JP" dirty="0" smtClean="0"/>
              <a:t> per namespace.</a:t>
            </a:r>
          </a:p>
          <a:p>
            <a:pPr lvl="1"/>
            <a:r>
              <a:rPr lang="en-US" altLang="ja-JP" dirty="0" smtClean="0"/>
              <a:t>Provide a kernel feature to pass file descriptor to </a:t>
            </a:r>
            <a:r>
              <a:rPr lang="en-US" altLang="ja-JP" dirty="0" err="1" smtClean="0"/>
              <a:t>core_patterns</a:t>
            </a:r>
            <a:r>
              <a:rPr lang="en-US" altLang="ja-JP" dirty="0" smtClean="0"/>
              <a:t>.</a:t>
            </a:r>
          </a:p>
          <a:p>
            <a:pPr lvl="1"/>
            <a:r>
              <a:rPr kumimoji="1" lang="en-US" altLang="ja-JP" dirty="0" smtClean="0"/>
              <a:t>Allow docker daemon to handle container’s </a:t>
            </a:r>
            <a:r>
              <a:rPr kumimoji="1" lang="en-US" altLang="ja-JP" dirty="0" err="1" smtClean="0"/>
              <a:t>coredump</a:t>
            </a:r>
            <a:r>
              <a:rPr kumimoji="1" lang="en-US" altLang="ja-JP" dirty="0" smtClean="0"/>
              <a:t> via pipe.</a:t>
            </a: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20</a:t>
            </a:fld>
            <a:endParaRPr lang="de-DE" altLang="ja-JP"/>
          </a:p>
        </p:txBody>
      </p:sp>
    </p:spTree>
    <p:extLst>
      <p:ext uri="{BB962C8B-B14F-4D97-AF65-F5344CB8AC3E}">
        <p14:creationId xmlns:p14="http://schemas.microsoft.com/office/powerpoint/2010/main" val="4216717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Coredump</a:t>
            </a:r>
            <a:r>
              <a:rPr kumimoji="1" lang="en-US" altLang="ja-JP" dirty="0" smtClean="0"/>
              <a:t> Meta Data</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Meiryo UI" panose="020B0604030504040204" pitchFamily="50" charset="-128"/>
                <a:ea typeface="Meiryo UI" panose="020B0604030504040204" pitchFamily="50" charset="-128"/>
              </a:rPr>
              <a:t>Problem</a:t>
            </a:r>
          </a:p>
          <a:p>
            <a:pPr lvl="1"/>
            <a:r>
              <a:rPr lang="en-US" altLang="ja-JP" dirty="0">
                <a:latin typeface="Meiryo UI" panose="020B0604030504040204" pitchFamily="50" charset="-128"/>
                <a:ea typeface="Meiryo UI" panose="020B0604030504040204" pitchFamily="50" charset="-128"/>
              </a:rPr>
              <a:t>Usual application container doesn’t include </a:t>
            </a:r>
            <a:r>
              <a:rPr lang="en-US" altLang="ja-JP" dirty="0" smtClean="0">
                <a:latin typeface="Meiryo UI" panose="020B0604030504040204" pitchFamily="50" charset="-128"/>
                <a:ea typeface="Meiryo UI" panose="020B0604030504040204" pitchFamily="50" charset="-128"/>
              </a:rPr>
              <a:t>debugger</a:t>
            </a:r>
          </a:p>
          <a:p>
            <a:pPr lvl="2"/>
            <a:r>
              <a:rPr lang="en-US" altLang="ja-JP" dirty="0" smtClean="0">
                <a:latin typeface="Meiryo UI" panose="020B0604030504040204" pitchFamily="50" charset="-128"/>
                <a:ea typeface="Meiryo UI" panose="020B0604030504040204" pitchFamily="50" charset="-128"/>
              </a:rPr>
              <a:t>To debug apps with using </a:t>
            </a:r>
            <a:r>
              <a:rPr lang="en-US" altLang="ja-JP" dirty="0" err="1" smtClean="0">
                <a:latin typeface="Meiryo UI" panose="020B0604030504040204" pitchFamily="50" charset="-128"/>
                <a:ea typeface="Meiryo UI" panose="020B0604030504040204" pitchFamily="50" charset="-128"/>
              </a:rPr>
              <a:t>coredump</a:t>
            </a:r>
            <a:r>
              <a:rPr lang="en-US" altLang="ja-JP" dirty="0" smtClean="0">
                <a:latin typeface="Meiryo UI" panose="020B0604030504040204" pitchFamily="50" charset="-128"/>
                <a:ea typeface="Meiryo UI" panose="020B0604030504040204" pitchFamily="50" charset="-128"/>
              </a:rPr>
              <a:t>,  App’s binary, </a:t>
            </a:r>
            <a:r>
              <a:rPr lang="en-US" altLang="ja-JP" dirty="0" err="1" smtClean="0">
                <a:latin typeface="Meiryo UI" panose="020B0604030504040204" pitchFamily="50" charset="-128"/>
                <a:ea typeface="Meiryo UI" panose="020B0604030504040204" pitchFamily="50" charset="-128"/>
              </a:rPr>
              <a:t>coredump</a:t>
            </a:r>
            <a:r>
              <a:rPr lang="en-US" altLang="ja-JP" dirty="0" smtClean="0">
                <a:latin typeface="Meiryo UI" panose="020B0604030504040204" pitchFamily="50" charset="-128"/>
                <a:ea typeface="Meiryo UI" panose="020B0604030504040204" pitchFamily="50" charset="-128"/>
              </a:rPr>
              <a:t>, all libraries are required.</a:t>
            </a:r>
          </a:p>
          <a:p>
            <a:pPr lvl="2"/>
            <a:r>
              <a:rPr lang="en-US" altLang="ja-JP" dirty="0" smtClean="0">
                <a:latin typeface="Meiryo UI" panose="020B0604030504040204" pitchFamily="50" charset="-128"/>
                <a:ea typeface="Meiryo UI" panose="020B0604030504040204" pitchFamily="50" charset="-128"/>
              </a:rPr>
              <a:t>We need to bring all things to our support site</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from user’s site.</a:t>
            </a:r>
            <a:endParaRPr kumimoji="1"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Current Fujitsu’s support tool (not with container)</a:t>
            </a:r>
          </a:p>
          <a:p>
            <a:pPr lvl="1"/>
            <a:r>
              <a:rPr kumimoji="1" lang="en-US" altLang="ja-JP" dirty="0" smtClean="0">
                <a:latin typeface="Meiryo UI" panose="020B0604030504040204" pitchFamily="50" charset="-128"/>
                <a:ea typeface="Meiryo UI" panose="020B0604030504040204" pitchFamily="50" charset="-128"/>
              </a:rPr>
              <a:t>We have a tool to grab all required modules at once for customer support.</a:t>
            </a:r>
          </a:p>
          <a:p>
            <a:r>
              <a:rPr kumimoji="1" lang="en-US" altLang="ja-JP" dirty="0" smtClean="0"/>
              <a:t>Idea for fixing.</a:t>
            </a:r>
          </a:p>
          <a:p>
            <a:pPr lvl="1"/>
            <a:r>
              <a:rPr lang="en-US" altLang="ja-JP" dirty="0" smtClean="0"/>
              <a:t>Managing Container meta data(docker inspect) and image with </a:t>
            </a:r>
            <a:r>
              <a:rPr lang="en-US" altLang="ja-JP" dirty="0" err="1" smtClean="0"/>
              <a:t>coredump</a:t>
            </a:r>
            <a:r>
              <a:rPr lang="en-US" altLang="ja-JP" dirty="0" smtClean="0"/>
              <a:t> image. </a:t>
            </a:r>
          </a:p>
          <a:p>
            <a:pPr lvl="1"/>
            <a:r>
              <a:rPr lang="en-US" altLang="ja-JP" dirty="0"/>
              <a:t>a</a:t>
            </a:r>
            <a:r>
              <a:rPr kumimoji="1" lang="en-US" altLang="ja-JP" dirty="0" smtClean="0"/>
              <a:t> way to mount container image into a host. </a:t>
            </a:r>
          </a:p>
          <a:p>
            <a:pPr lvl="1"/>
            <a:endParaRPr kumimoji="1" lang="en-US" altLang="ja-JP" dirty="0" smtClean="0"/>
          </a:p>
          <a:p>
            <a:pPr lvl="1"/>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378638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Portability</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Meiryo UI" panose="020B0604030504040204" pitchFamily="50" charset="-128"/>
                <a:ea typeface="Meiryo UI" panose="020B0604030504040204" pitchFamily="50" charset="-128"/>
              </a:rPr>
              <a:t>Problem</a:t>
            </a:r>
          </a:p>
          <a:p>
            <a:pPr lvl="1"/>
            <a:r>
              <a:rPr lang="en-US" altLang="ja-JP" dirty="0" smtClean="0">
                <a:latin typeface="Meiryo UI" panose="020B0604030504040204" pitchFamily="50" charset="-128"/>
                <a:ea typeface="Meiryo UI" panose="020B0604030504040204" pitchFamily="50" charset="-128"/>
              </a:rPr>
              <a:t>An application image may assume host environment.</a:t>
            </a:r>
          </a:p>
          <a:p>
            <a:pPr marL="338137" lvl="1" indent="0">
              <a:buNone/>
            </a:pP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Example of instruction of application image:</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To change </a:t>
            </a:r>
            <a:r>
              <a:rPr lang="en-US" altLang="ja-JP" dirty="0" err="1" smtClean="0">
                <a:latin typeface="Meiryo UI" panose="020B0604030504040204" pitchFamily="50" charset="-128"/>
                <a:ea typeface="Meiryo UI" panose="020B0604030504040204" pitchFamily="50" charset="-128"/>
              </a:rPr>
              <a:t>timezone</a:t>
            </a:r>
            <a:r>
              <a:rPr lang="en-US" altLang="ja-JP" dirty="0" smtClean="0">
                <a:latin typeface="Meiryo UI" panose="020B0604030504040204" pitchFamily="50" charset="-128"/>
                <a:ea typeface="Meiryo UI" panose="020B0604030504040204" pitchFamily="50" charset="-128"/>
              </a:rPr>
              <a:t>, overwrite it by mounting host’s /</a:t>
            </a:r>
            <a:r>
              <a:rPr lang="en-US" altLang="ja-JP" dirty="0" err="1" smtClean="0">
                <a:latin typeface="Meiryo UI" panose="020B0604030504040204" pitchFamily="50" charset="-128"/>
                <a:ea typeface="Meiryo UI" panose="020B0604030504040204" pitchFamily="50" charset="-128"/>
              </a:rPr>
              <a:t>etc</a:t>
            </a:r>
            <a:r>
              <a:rPr lang="en-US" altLang="ja-JP" dirty="0"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timezone</a:t>
            </a:r>
            <a:r>
              <a:rPr lang="en-US" altLang="ja-JP" dirty="0" smtClean="0">
                <a:latin typeface="Meiryo UI" panose="020B0604030504040204" pitchFamily="50" charset="-128"/>
                <a:ea typeface="Meiryo UI" panose="020B0604030504040204" pitchFamily="50" charset="-128"/>
              </a:rPr>
              <a:t> into container.</a:t>
            </a:r>
          </a:p>
          <a:p>
            <a:pPr marL="338137" lvl="1" indent="0">
              <a:buNone/>
            </a:pPr>
            <a:endParaRPr kumimoji="1" lang="en-US" altLang="ja-JP" dirty="0">
              <a:latin typeface="Meiryo UI" panose="020B0604030504040204" pitchFamily="50" charset="-128"/>
              <a:ea typeface="Meiryo UI" panose="020B0604030504040204" pitchFamily="50" charset="-128"/>
            </a:endParaRPr>
          </a:p>
          <a:p>
            <a:pPr marL="338137" lvl="1" indent="0">
              <a:buNone/>
            </a:pPr>
            <a:r>
              <a:rPr lang="en-US" altLang="ja-JP" dirty="0" smtClean="0">
                <a:latin typeface="Meiryo UI" panose="020B0604030504040204" pitchFamily="50" charset="-128"/>
                <a:ea typeface="Meiryo UI" panose="020B0604030504040204" pitchFamily="50" charset="-128"/>
              </a:rPr>
              <a:t>   This instruction is from an image based on Ubuntu but /</a:t>
            </a:r>
            <a:r>
              <a:rPr lang="en-US" altLang="ja-JP" dirty="0" err="1" smtClean="0">
                <a:latin typeface="Meiryo UI" panose="020B0604030504040204" pitchFamily="50" charset="-128"/>
                <a:ea typeface="Meiryo UI" panose="020B0604030504040204" pitchFamily="50" charset="-128"/>
              </a:rPr>
              <a:t>etc</a:t>
            </a:r>
            <a:r>
              <a:rPr lang="en-US" altLang="ja-JP" dirty="0"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timezone</a:t>
            </a:r>
            <a:r>
              <a:rPr lang="en-US" altLang="ja-JP" dirty="0" smtClean="0">
                <a:latin typeface="Meiryo UI" panose="020B0604030504040204" pitchFamily="50" charset="-128"/>
                <a:ea typeface="Meiryo UI" panose="020B0604030504040204" pitchFamily="50" charset="-128"/>
              </a:rPr>
              <a:t> is not in CentOS.</a:t>
            </a:r>
          </a:p>
          <a:p>
            <a:pPr lvl="1"/>
            <a:r>
              <a:rPr lang="en-US" altLang="ja-JP" dirty="0" smtClean="0">
                <a:latin typeface="Meiryo UI" panose="020B0604030504040204" pitchFamily="50" charset="-128"/>
                <a:ea typeface="Meiryo UI" panose="020B0604030504040204" pitchFamily="50" charset="-128"/>
              </a:rPr>
              <a:t>This “copying information from host” manner can be easily broken.</a:t>
            </a:r>
          </a:p>
          <a:p>
            <a:r>
              <a:rPr lang="en-US" altLang="ja-JP" dirty="0" smtClean="0">
                <a:latin typeface="Meiryo UI" panose="020B0604030504040204" pitchFamily="50" charset="-128"/>
                <a:ea typeface="Meiryo UI" panose="020B0604030504040204" pitchFamily="50" charset="-128"/>
              </a:rPr>
              <a:t>Idea for fixing</a:t>
            </a:r>
          </a:p>
          <a:p>
            <a:pPr lvl="1"/>
            <a:r>
              <a:rPr kumimoji="1" lang="en-US" altLang="ja-JP" dirty="0" smtClean="0">
                <a:latin typeface="Meiryo UI" panose="020B0604030504040204" pitchFamily="50" charset="-128"/>
                <a:ea typeface="Meiryo UI" panose="020B0604030504040204" pitchFamily="50" charset="-128"/>
              </a:rPr>
              <a:t>Using environment variable in the guest will be the best.</a:t>
            </a:r>
          </a:p>
          <a:p>
            <a:pPr lvl="2"/>
            <a:r>
              <a:rPr lang="en-US" altLang="ja-JP" dirty="0" smtClean="0">
                <a:latin typeface="Meiryo UI" panose="020B0604030504040204" pitchFamily="50" charset="-128"/>
                <a:ea typeface="Meiryo UI" panose="020B0604030504040204" pitchFamily="50" charset="-128"/>
              </a:rPr>
              <a:t>No dependencies to image’s file tree structure</a:t>
            </a:r>
          </a:p>
          <a:p>
            <a:r>
              <a:rPr kumimoji="1" lang="en-US" altLang="ja-JP" dirty="0" smtClean="0">
                <a:latin typeface="Meiryo UI" panose="020B0604030504040204" pitchFamily="50" charset="-128"/>
                <a:ea typeface="Meiryo UI" panose="020B0604030504040204" pitchFamily="50" charset="-128"/>
              </a:rPr>
              <a:t>Another idea</a:t>
            </a:r>
          </a:p>
          <a:p>
            <a:pPr lvl="1"/>
            <a:r>
              <a:rPr lang="en-US" altLang="ja-JP" dirty="0" smtClean="0">
                <a:latin typeface="Meiryo UI" panose="020B0604030504040204" pitchFamily="50" charset="-128"/>
                <a:ea typeface="Meiryo UI" panose="020B0604030504040204" pitchFamily="50" charset="-128"/>
              </a:rPr>
              <a:t>Modify the image with using </a:t>
            </a:r>
            <a:r>
              <a:rPr lang="en-US" altLang="ja-JP" dirty="0" err="1" smtClean="0">
                <a:latin typeface="Meiryo UI" panose="020B0604030504040204" pitchFamily="50" charset="-128"/>
                <a:ea typeface="Meiryo UI" panose="020B0604030504040204" pitchFamily="50" charset="-128"/>
              </a:rPr>
              <a:t>Dockerfile</a:t>
            </a:r>
            <a:r>
              <a:rPr lang="en-US" altLang="ja-JP" dirty="0" smtClean="0">
                <a:latin typeface="Meiryo UI" panose="020B0604030504040204" pitchFamily="50" charset="-128"/>
                <a:ea typeface="Meiryo UI" panose="020B0604030504040204" pitchFamily="50" charset="-128"/>
              </a:rPr>
              <a:t>, in maintainable manner ?</a:t>
            </a:r>
            <a:endParaRPr kumimoji="1" lang="ja-JP" altLang="en-US"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22</a:t>
            </a:fld>
            <a:endParaRPr lang="de-DE" altLang="ja-JP"/>
          </a:p>
        </p:txBody>
      </p:sp>
    </p:spTree>
    <p:extLst>
      <p:ext uri="{BB962C8B-B14F-4D97-AF65-F5344CB8AC3E}">
        <p14:creationId xmlns:p14="http://schemas.microsoft.com/office/powerpoint/2010/main" val="96607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eiryo UI" panose="020B0604030504040204" pitchFamily="50" charset="-128"/>
                <a:ea typeface="Meiryo UI" panose="020B0604030504040204" pitchFamily="50" charset="-128"/>
              </a:rPr>
              <a:t>Modifying images in a maintainable manner</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r>
              <a:rPr lang="en-US" altLang="ja-JP" dirty="0" smtClean="0">
                <a:latin typeface="Meiryo UI" panose="020B0604030504040204" pitchFamily="50" charset="-128"/>
                <a:ea typeface="Meiryo UI" panose="020B0604030504040204" pitchFamily="50" charset="-128"/>
              </a:rPr>
              <a:t>Background.</a:t>
            </a:r>
            <a:endParaRPr kumimoji="1"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Current image handling is based on</a:t>
            </a:r>
          </a:p>
          <a:p>
            <a:pPr lvl="2"/>
            <a:r>
              <a:rPr kumimoji="1" lang="en-US" altLang="ja-JP" dirty="0" smtClean="0">
                <a:latin typeface="Meiryo UI" panose="020B0604030504040204" pitchFamily="50" charset="-128"/>
                <a:ea typeface="Meiryo UI" panose="020B0604030504040204" pitchFamily="50" charset="-128"/>
              </a:rPr>
              <a:t>Works inside container with using shel</a:t>
            </a:r>
            <a:r>
              <a:rPr lang="en-US" altLang="ja-JP" dirty="0" smtClean="0">
                <a:latin typeface="Meiryo UI" panose="020B0604030504040204" pitchFamily="50" charset="-128"/>
                <a:ea typeface="Meiryo UI" panose="020B0604030504040204" pitchFamily="50" charset="-128"/>
              </a:rPr>
              <a:t>l or other tools.</a:t>
            </a:r>
          </a:p>
          <a:p>
            <a:pPr lvl="2"/>
            <a:r>
              <a:rPr kumimoji="1" lang="en-US" altLang="ja-JP" dirty="0" smtClean="0">
                <a:latin typeface="Meiryo UI" panose="020B0604030504040204" pitchFamily="50" charset="-128"/>
                <a:ea typeface="Meiryo UI" panose="020B0604030504040204" pitchFamily="50" charset="-128"/>
              </a:rPr>
              <a:t>Copy file from a host.</a:t>
            </a:r>
          </a:p>
          <a:p>
            <a:r>
              <a:rPr lang="en-US" altLang="ja-JP" dirty="0" smtClean="0">
                <a:latin typeface="Meiryo UI" panose="020B0604030504040204" pitchFamily="50" charset="-128"/>
                <a:ea typeface="Meiryo UI" panose="020B0604030504040204" pitchFamily="50" charset="-128"/>
              </a:rPr>
              <a:t>Problems</a:t>
            </a:r>
          </a:p>
          <a:p>
            <a:pPr lvl="1"/>
            <a:r>
              <a:rPr kumimoji="1" lang="en-US" altLang="ja-JP" dirty="0" smtClean="0">
                <a:latin typeface="Meiryo UI" panose="020B0604030504040204" pitchFamily="50" charset="-128"/>
                <a:ea typeface="Meiryo UI" panose="020B0604030504040204" pitchFamily="50" charset="-128"/>
              </a:rPr>
              <a:t>Application container image may not contains shell or other tools.</a:t>
            </a:r>
          </a:p>
          <a:p>
            <a:pPr lvl="1"/>
            <a:r>
              <a:rPr lang="en-US" altLang="ja-JP" dirty="0" smtClean="0">
                <a:latin typeface="Meiryo UI" panose="020B0604030504040204" pitchFamily="50" charset="-128"/>
                <a:ea typeface="Meiryo UI" panose="020B0604030504040204" pitchFamily="50" charset="-128"/>
              </a:rPr>
              <a:t>Copy from a host implies dependencies from container to host.</a:t>
            </a:r>
          </a:p>
          <a:p>
            <a:r>
              <a:rPr lang="en-US" altLang="ja-JP" dirty="0" smtClean="0">
                <a:latin typeface="Meiryo UI" panose="020B0604030504040204" pitchFamily="50" charset="-128"/>
                <a:ea typeface="Meiryo UI" panose="020B0604030504040204" pitchFamily="50" charset="-128"/>
              </a:rPr>
              <a:t>Idea</a:t>
            </a:r>
          </a:p>
          <a:p>
            <a:pPr lvl="1"/>
            <a:r>
              <a:rPr kumimoji="1" lang="en-US" altLang="ja-JP" dirty="0" smtClean="0">
                <a:latin typeface="Meiryo UI" panose="020B0604030504040204" pitchFamily="50" charset="-128"/>
                <a:ea typeface="Meiryo UI" panose="020B0604030504040204" pitchFamily="50" charset="-128"/>
              </a:rPr>
              <a:t>Add “PATCH” feature to </a:t>
            </a:r>
            <a:r>
              <a:rPr kumimoji="1" lang="en-US" altLang="ja-JP" dirty="0" err="1" smtClean="0">
                <a:latin typeface="Meiryo UI" panose="020B0604030504040204" pitchFamily="50" charset="-128"/>
                <a:ea typeface="Meiryo UI" panose="020B0604030504040204" pitchFamily="50" charset="-128"/>
              </a:rPr>
              <a:t>Dockerfile</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for patching image.</a:t>
            </a:r>
            <a:endParaRPr kumimoji="1" lang="en-US" altLang="ja-JP" dirty="0" smtClean="0">
              <a:latin typeface="Meiryo UI" panose="020B0604030504040204" pitchFamily="50" charset="-128"/>
              <a:ea typeface="Meiryo UI" panose="020B0604030504040204" pitchFamily="50" charset="-128"/>
            </a:endParaRPr>
          </a:p>
          <a:p>
            <a:pPr lvl="1"/>
            <a:r>
              <a:rPr kumimoji="1" lang="en-US" altLang="ja-JP" dirty="0" smtClean="0">
                <a:latin typeface="Meiryo UI" panose="020B0604030504040204" pitchFamily="50" charset="-128"/>
                <a:ea typeface="Meiryo UI" panose="020B0604030504040204" pitchFamily="50" charset="-128"/>
              </a:rPr>
              <a:t>Add “docker edit” for modifying docker image and generating a patch.</a:t>
            </a:r>
          </a:p>
          <a:p>
            <a:pPr lvl="1"/>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0" name="テキスト ボックス 9"/>
          <p:cNvSpPr txBox="1"/>
          <p:nvPr/>
        </p:nvSpPr>
        <p:spPr>
          <a:xfrm>
            <a:off x="7347433" y="5661248"/>
            <a:ext cx="4038863" cy="400110"/>
          </a:xfrm>
          <a:prstGeom prst="rect">
            <a:avLst/>
          </a:prstGeom>
          <a:noFill/>
        </p:spPr>
        <p:txBody>
          <a:bodyPr wrap="none" rtlCol="0">
            <a:spAutoFit/>
          </a:bodyPr>
          <a:lstStyle/>
          <a:p>
            <a:r>
              <a:rPr kumimoji="1" lang="en-US" altLang="ja-JP" sz="2000" b="1" dirty="0" smtClean="0">
                <a:latin typeface="Meiryo UI" panose="020B0604030504040204" pitchFamily="50" charset="-128"/>
                <a:ea typeface="Meiryo UI" panose="020B0604030504040204" pitchFamily="50" charset="-128"/>
              </a:rPr>
              <a:t>……Better idea is welcomed.</a:t>
            </a:r>
            <a:endParaRPr kumimoji="1" lang="ja-JP" altLang="en-US" sz="2000" b="1" dirty="0" smtClean="0">
              <a:latin typeface="Meiryo UI" panose="020B0604030504040204" pitchFamily="50" charset="-128"/>
              <a:ea typeface="Meiryo UI" panose="020B0604030504040204" pitchFamily="50" charset="-128"/>
            </a:endParaRPr>
          </a:p>
        </p:txBody>
      </p: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23</a:t>
            </a:fld>
            <a:endParaRPr lang="de-DE" altLang="ja-JP"/>
          </a:p>
        </p:txBody>
      </p:sp>
    </p:spTree>
    <p:extLst>
      <p:ext uri="{BB962C8B-B14F-4D97-AF65-F5344CB8AC3E}">
        <p14:creationId xmlns:p14="http://schemas.microsoft.com/office/powerpoint/2010/main" val="3796388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eiryo UI" panose="020B0604030504040204" pitchFamily="50" charset="-128"/>
                <a:ea typeface="Meiryo UI" panose="020B0604030504040204" pitchFamily="50" charset="-128"/>
              </a:rPr>
              <a:t>Resource Control</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r>
              <a:rPr kumimoji="1" lang="en-US" altLang="ja-JP" dirty="0" smtClean="0">
                <a:latin typeface="Meiryo UI" panose="020B0604030504040204" pitchFamily="50" charset="-128"/>
                <a:ea typeface="Meiryo UI" panose="020B0604030504040204" pitchFamily="50" charset="-128"/>
              </a:rPr>
              <a:t>Background</a:t>
            </a:r>
          </a:p>
          <a:p>
            <a:pPr lvl="1"/>
            <a:r>
              <a:rPr lang="en-US" altLang="ja-JP" dirty="0" smtClean="0">
                <a:latin typeface="Meiryo UI" panose="020B0604030504040204" pitchFamily="50" charset="-128"/>
                <a:ea typeface="Meiryo UI" panose="020B0604030504040204" pitchFamily="50" charset="-128"/>
              </a:rPr>
              <a:t>Resource controlling is mostly based on </a:t>
            </a:r>
            <a:r>
              <a:rPr lang="en-US" altLang="ja-JP" dirty="0" err="1" smtClean="0">
                <a:latin typeface="Meiryo UI" panose="020B0604030504040204" pitchFamily="50" charset="-128"/>
                <a:ea typeface="Meiryo UI" panose="020B0604030504040204" pitchFamily="50" charset="-128"/>
              </a:rPr>
              <a:t>cgroups</a:t>
            </a:r>
            <a:r>
              <a:rPr lang="en-US" altLang="ja-JP" dirty="0" smtClean="0">
                <a:latin typeface="Meiryo UI" panose="020B0604030504040204" pitchFamily="50" charset="-128"/>
                <a:ea typeface="Meiryo UI" panose="020B0604030504040204" pitchFamily="50" charset="-128"/>
              </a:rPr>
              <a:t>.</a:t>
            </a:r>
          </a:p>
          <a:p>
            <a:pPr lvl="2"/>
            <a:r>
              <a:rPr kumimoji="1" lang="en-US" altLang="ja-JP" dirty="0" smtClean="0">
                <a:latin typeface="Meiryo UI" panose="020B0604030504040204" pitchFamily="50" charset="-128"/>
                <a:ea typeface="Meiryo UI" panose="020B0604030504040204" pitchFamily="50" charset="-128"/>
              </a:rPr>
              <a:t>memory </a:t>
            </a:r>
            <a:r>
              <a:rPr kumimoji="1" lang="en-US" altLang="ja-JP" dirty="0" err="1" smtClean="0">
                <a:latin typeface="Meiryo UI" panose="020B0604030504040204" pitchFamily="50" charset="-128"/>
                <a:ea typeface="Meiryo UI" panose="020B0604030504040204" pitchFamily="50" charset="-128"/>
              </a:rPr>
              <a:t>cgroup</a:t>
            </a:r>
            <a:r>
              <a:rPr kumimoji="1" lang="en-US" altLang="ja-JP" dirty="0" smtClean="0">
                <a:latin typeface="Meiryo UI" panose="020B0604030504040204" pitchFamily="50" charset="-128"/>
                <a:ea typeface="Meiryo UI" panose="020B0604030504040204" pitchFamily="50" charset="-128"/>
              </a:rPr>
              <a:t> has been enhanced (</a:t>
            </a:r>
            <a:r>
              <a:rPr kumimoji="1" lang="en-US" altLang="ja-JP" dirty="0" err="1" smtClean="0">
                <a:latin typeface="Meiryo UI" panose="020B0604030504040204" pitchFamily="50" charset="-128"/>
                <a:ea typeface="Meiryo UI" panose="020B0604030504040204" pitchFamily="50" charset="-128"/>
              </a:rPr>
              <a:t>writeback</a:t>
            </a:r>
            <a:r>
              <a:rPr kumimoji="1" lang="en-US" altLang="ja-JP" dirty="0" smtClean="0">
                <a:latin typeface="Meiryo UI" panose="020B0604030504040204" pitchFamily="50" charset="-128"/>
                <a:ea typeface="Meiryo UI" panose="020B0604030504040204" pitchFamily="50" charset="-128"/>
              </a:rPr>
              <a:t>, </a:t>
            </a:r>
            <a:r>
              <a:rPr kumimoji="1" lang="en-US" altLang="ja-JP" dirty="0" err="1" smtClean="0">
                <a:latin typeface="Meiryo UI" panose="020B0604030504040204" pitchFamily="50" charset="-128"/>
                <a:ea typeface="Meiryo UI" panose="020B0604030504040204" pitchFamily="50" charset="-128"/>
              </a:rPr>
              <a:t>blkio-memcg</a:t>
            </a:r>
            <a:r>
              <a:rPr kumimoji="1" lang="en-US" altLang="ja-JP" dirty="0" smtClean="0">
                <a:latin typeface="Meiryo UI" panose="020B0604030504040204" pitchFamily="50" charset="-128"/>
                <a:ea typeface="Meiryo UI" panose="020B0604030504040204" pitchFamily="50" charset="-128"/>
              </a:rPr>
              <a:t> interaction, </a:t>
            </a:r>
            <a:r>
              <a:rPr kumimoji="1" lang="en-US" altLang="ja-JP" dirty="0" err="1" smtClean="0">
                <a:latin typeface="Meiryo UI" panose="020B0604030504040204" pitchFamily="50" charset="-128"/>
                <a:ea typeface="Meiryo UI" panose="020B0604030504040204" pitchFamily="50" charset="-128"/>
              </a:rPr>
              <a:t>kmem</a:t>
            </a:r>
            <a:r>
              <a:rPr lang="en-US" altLang="ja-JP" dirty="0" smtClean="0">
                <a:latin typeface="Meiryo UI" panose="020B0604030504040204" pitchFamily="50" charset="-128"/>
                <a:ea typeface="Meiryo UI" panose="020B0604030504040204" pitchFamily="50" charset="-128"/>
              </a:rPr>
              <a:t>)</a:t>
            </a:r>
          </a:p>
          <a:p>
            <a:pPr lvl="2"/>
            <a:r>
              <a:rPr lang="en-US" altLang="ja-JP" dirty="0" err="1" smtClean="0">
                <a:latin typeface="Meiryo UI" panose="020B0604030504040204" pitchFamily="50" charset="-128"/>
                <a:ea typeface="Meiryo UI" panose="020B0604030504040204" pitchFamily="50" charset="-128"/>
              </a:rPr>
              <a:t>Pid</a:t>
            </a:r>
            <a:r>
              <a:rPr lang="en-US" altLang="ja-JP" dirty="0" smtClean="0">
                <a:latin typeface="Meiryo UI" panose="020B0604030504040204" pitchFamily="50" charset="-128"/>
                <a:ea typeface="Meiryo UI" panose="020B0604030504040204" pitchFamily="50" charset="-128"/>
              </a:rPr>
              <a:t> </a:t>
            </a:r>
            <a:r>
              <a:rPr lang="en-US" altLang="ja-JP" dirty="0" err="1" smtClean="0">
                <a:latin typeface="Meiryo UI" panose="020B0604030504040204" pitchFamily="50" charset="-128"/>
                <a:ea typeface="Meiryo UI" panose="020B0604030504040204" pitchFamily="50" charset="-128"/>
              </a:rPr>
              <a:t>cgroups</a:t>
            </a:r>
            <a:r>
              <a:rPr lang="en-US" altLang="ja-JP" dirty="0" smtClean="0">
                <a:latin typeface="Meiryo UI" panose="020B0604030504040204" pitchFamily="50" charset="-128"/>
                <a:ea typeface="Meiryo UI" panose="020B0604030504040204" pitchFamily="50" charset="-128"/>
              </a:rPr>
              <a:t> are added.</a:t>
            </a:r>
          </a:p>
          <a:p>
            <a:pPr lvl="2"/>
            <a:r>
              <a:rPr lang="en-US" altLang="ja-JP" dirty="0" err="1" smtClean="0">
                <a:latin typeface="Meiryo UI" panose="020B0604030504040204" pitchFamily="50" charset="-128"/>
                <a:ea typeface="Meiryo UI" panose="020B0604030504040204" pitchFamily="50" charset="-128"/>
              </a:rPr>
              <a:t>Cgroups</a:t>
            </a:r>
            <a:r>
              <a:rPr lang="en-US" altLang="ja-JP" dirty="0" smtClean="0">
                <a:latin typeface="Meiryo UI" panose="020B0604030504040204" pitchFamily="50" charset="-128"/>
                <a:ea typeface="Meiryo UI" panose="020B0604030504040204" pitchFamily="50" charset="-128"/>
              </a:rPr>
              <a:t> are now changing (</a:t>
            </a:r>
            <a:r>
              <a:rPr lang="en-US" altLang="ja-JP" dirty="0" err="1" smtClean="0">
                <a:latin typeface="Meiryo UI" panose="020B0604030504040204" pitchFamily="50" charset="-128"/>
                <a:ea typeface="Meiryo UI" panose="020B0604030504040204" pitchFamily="50" charset="-128"/>
              </a:rPr>
              <a:t>cgroup</a:t>
            </a:r>
            <a:r>
              <a:rPr lang="en-US" altLang="ja-JP" dirty="0" smtClean="0">
                <a:latin typeface="Meiryo UI" panose="020B0604030504040204" pitchFamily="50" charset="-128"/>
                <a:ea typeface="Meiryo UI" panose="020B0604030504040204" pitchFamily="50" charset="-128"/>
              </a:rPr>
              <a:t> v2)</a:t>
            </a:r>
          </a:p>
          <a:p>
            <a:r>
              <a:rPr lang="en-US" altLang="ja-JP" dirty="0" smtClean="0">
                <a:latin typeface="Meiryo UI" panose="020B0604030504040204" pitchFamily="50" charset="-128"/>
                <a:ea typeface="Meiryo UI" panose="020B0604030504040204" pitchFamily="50" charset="-128"/>
              </a:rPr>
              <a:t>Problem</a:t>
            </a:r>
          </a:p>
          <a:p>
            <a:pPr lvl="1"/>
            <a:r>
              <a:rPr lang="en-US" altLang="ja-JP" dirty="0" smtClean="0">
                <a:latin typeface="Meiryo UI" panose="020B0604030504040204" pitchFamily="50" charset="-128"/>
                <a:ea typeface="Meiryo UI" panose="020B0604030504040204" pitchFamily="50" charset="-128"/>
              </a:rPr>
              <a:t>Disk quota</a:t>
            </a:r>
          </a:p>
          <a:p>
            <a:pPr lvl="2"/>
            <a:r>
              <a:rPr lang="en-US" altLang="ja-JP" dirty="0" smtClean="0">
                <a:latin typeface="Meiryo UI" panose="020B0604030504040204" pitchFamily="50" charset="-128"/>
                <a:ea typeface="Meiryo UI" panose="020B0604030504040204" pitchFamily="50" charset="-128"/>
              </a:rPr>
              <a:t>File system (docker storage driver) feature</a:t>
            </a:r>
          </a:p>
          <a:p>
            <a:pPr lvl="2"/>
            <a:r>
              <a:rPr lang="en-US" altLang="ja-JP" dirty="0" smtClean="0">
                <a:latin typeface="Meiryo UI" panose="020B0604030504040204" pitchFamily="50" charset="-128"/>
                <a:ea typeface="Meiryo UI" panose="020B0604030504040204" pitchFamily="50" charset="-128"/>
              </a:rPr>
              <a:t>Issue was reported in 2014/Jan but not fixed.</a:t>
            </a:r>
          </a:p>
          <a:p>
            <a:r>
              <a:rPr lang="en-US" altLang="ja-JP" dirty="0" smtClean="0">
                <a:latin typeface="Meiryo UI" panose="020B0604030504040204" pitchFamily="50" charset="-128"/>
                <a:ea typeface="Meiryo UI" panose="020B0604030504040204" pitchFamily="50" charset="-128"/>
              </a:rPr>
              <a:t>Idea for fixing.</a:t>
            </a:r>
          </a:p>
          <a:p>
            <a:pPr lvl="1"/>
            <a:r>
              <a:rPr lang="en-US" altLang="ja-JP" dirty="0" smtClean="0">
                <a:latin typeface="Meiryo UI" panose="020B0604030504040204" pitchFamily="50" charset="-128"/>
                <a:ea typeface="Meiryo UI" panose="020B0604030504040204" pitchFamily="50" charset="-128"/>
              </a:rPr>
              <a:t>Implement quota in storage driver</a:t>
            </a:r>
          </a:p>
          <a:p>
            <a:pPr lvl="2"/>
            <a:r>
              <a:rPr lang="en-US" altLang="ja-JP" dirty="0" err="1">
                <a:latin typeface="Meiryo UI" panose="020B0604030504040204" pitchFamily="50" charset="-128"/>
                <a:ea typeface="Meiryo UI" panose="020B0604030504040204" pitchFamily="50" charset="-128"/>
              </a:rPr>
              <a:t>B</a:t>
            </a:r>
            <a:r>
              <a:rPr lang="en-US" altLang="ja-JP" dirty="0" err="1" smtClean="0">
                <a:latin typeface="Meiryo UI" panose="020B0604030504040204" pitchFamily="50" charset="-128"/>
                <a:ea typeface="Meiryo UI" panose="020B0604030504040204" pitchFamily="50" charset="-128"/>
              </a:rPr>
              <a:t>trfs</a:t>
            </a:r>
            <a:r>
              <a:rPr lang="en-US" altLang="ja-JP" dirty="0" smtClean="0">
                <a:latin typeface="Meiryo UI" panose="020B0604030504040204" pitchFamily="50" charset="-128"/>
                <a:ea typeface="Meiryo UI" panose="020B0604030504040204" pitchFamily="50" charset="-128"/>
              </a:rPr>
              <a:t> have quota per </a:t>
            </a:r>
            <a:r>
              <a:rPr lang="en-US" altLang="ja-JP" dirty="0" err="1" smtClean="0">
                <a:latin typeface="Meiryo UI" panose="020B0604030504040204" pitchFamily="50" charset="-128"/>
                <a:ea typeface="Meiryo UI" panose="020B0604030504040204" pitchFamily="50" charset="-128"/>
              </a:rPr>
              <a:t>subvolume</a:t>
            </a:r>
            <a:r>
              <a:rPr lang="en-US" altLang="ja-JP" dirty="0" smtClean="0">
                <a:latin typeface="Meiryo UI" panose="020B0604030504040204" pitchFamily="50" charset="-128"/>
                <a:ea typeface="Meiryo UI" panose="020B0604030504040204" pitchFamily="50" charset="-128"/>
              </a:rPr>
              <a:t>.</a:t>
            </a:r>
          </a:p>
          <a:p>
            <a:pPr lvl="2"/>
            <a:r>
              <a:rPr lang="en-US" altLang="ja-JP" dirty="0" smtClean="0">
                <a:latin typeface="Meiryo UI" panose="020B0604030504040204" pitchFamily="50" charset="-128"/>
                <a:ea typeface="Meiryo UI" panose="020B0604030504040204" pitchFamily="50" charset="-128"/>
              </a:rPr>
              <a:t>Still investigating others but overlay may need some idea.</a:t>
            </a:r>
          </a:p>
          <a:p>
            <a:pPr lvl="2"/>
            <a:endParaRPr lang="en-US" altLang="ja-JP" dirty="0" smtClean="0">
              <a:latin typeface="Meiryo UI" panose="020B0604030504040204" pitchFamily="50" charset="-128"/>
              <a:ea typeface="Meiryo UI" panose="020B0604030504040204" pitchFamily="50" charset="-128"/>
            </a:endParaRPr>
          </a:p>
          <a:p>
            <a:pPr lvl="1"/>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24</a:t>
            </a:fld>
            <a:endParaRPr lang="de-DE" altLang="ja-JP"/>
          </a:p>
        </p:txBody>
      </p:sp>
    </p:spTree>
    <p:extLst>
      <p:ext uri="{BB962C8B-B14F-4D97-AF65-F5344CB8AC3E}">
        <p14:creationId xmlns:p14="http://schemas.microsoft.com/office/powerpoint/2010/main" val="3562440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eiryo UI" panose="020B0604030504040204" pitchFamily="50" charset="-128"/>
                <a:ea typeface="Meiryo UI" panose="020B0604030504040204" pitchFamily="50" charset="-128"/>
              </a:rPr>
              <a:t>Resource Monitoring</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r>
              <a:rPr kumimoji="1" lang="en-US" altLang="ja-JP" dirty="0" smtClean="0">
                <a:latin typeface="Meiryo UI" panose="020B0604030504040204" pitchFamily="50" charset="-128"/>
                <a:ea typeface="Meiryo UI" panose="020B0604030504040204" pitchFamily="50" charset="-128"/>
              </a:rPr>
              <a:t>Background</a:t>
            </a:r>
          </a:p>
          <a:p>
            <a:pPr lvl="1"/>
            <a:r>
              <a:rPr lang="en-US" altLang="ja-JP" dirty="0" smtClean="0">
                <a:latin typeface="Meiryo UI" panose="020B0604030504040204" pitchFamily="50" charset="-128"/>
                <a:ea typeface="Meiryo UI" panose="020B0604030504040204" pitchFamily="50" charset="-128"/>
              </a:rPr>
              <a:t>Resource usage/metrics are </a:t>
            </a:r>
            <a:r>
              <a:rPr lang="en-US" altLang="ja-JP" dirty="0" err="1" smtClean="0">
                <a:latin typeface="Meiryo UI" panose="020B0604030504040204" pitchFamily="50" charset="-128"/>
                <a:ea typeface="Meiryo UI" panose="020B0604030504040204" pitchFamily="50" charset="-128"/>
              </a:rPr>
              <a:t>implemetened</a:t>
            </a:r>
            <a:r>
              <a:rPr lang="en-US" altLang="ja-JP" dirty="0" smtClean="0">
                <a:latin typeface="Meiryo UI" panose="020B0604030504040204" pitchFamily="50" charset="-128"/>
                <a:ea typeface="Meiryo UI" panose="020B0604030504040204" pitchFamily="50" charset="-128"/>
              </a:rPr>
              <a:t> in </a:t>
            </a:r>
            <a:r>
              <a:rPr lang="en-US" altLang="ja-JP" dirty="0" err="1" smtClean="0">
                <a:latin typeface="Meiryo UI" panose="020B0604030504040204" pitchFamily="50" charset="-128"/>
                <a:ea typeface="Meiryo UI" panose="020B0604030504040204" pitchFamily="50" charset="-128"/>
              </a:rPr>
              <a:t>cgroup</a:t>
            </a:r>
            <a:r>
              <a:rPr lang="en-US" altLang="ja-JP" dirty="0" smtClean="0">
                <a:latin typeface="Meiryo UI" panose="020B0604030504040204" pitchFamily="50" charset="-128"/>
                <a:ea typeface="Meiryo UI" panose="020B0604030504040204" pitchFamily="50" charset="-128"/>
              </a:rPr>
              <a:t>.</a:t>
            </a:r>
          </a:p>
          <a:p>
            <a:pPr lvl="1"/>
            <a:r>
              <a:rPr lang="en-US" altLang="ja-JP" dirty="0" err="1" smtClean="0">
                <a:latin typeface="Meiryo UI" panose="020B0604030504040204" pitchFamily="50" charset="-128"/>
                <a:ea typeface="Meiryo UI" panose="020B0604030504040204" pitchFamily="50" charset="-128"/>
              </a:rPr>
              <a:t>Cgroups</a:t>
            </a:r>
            <a:r>
              <a:rPr lang="en-US" altLang="ja-JP" dirty="0" smtClean="0">
                <a:latin typeface="Meiryo UI" panose="020B0604030504040204" pitchFamily="50" charset="-128"/>
                <a:ea typeface="Meiryo UI" panose="020B0604030504040204" pitchFamily="50" charset="-128"/>
              </a:rPr>
              <a:t> itself is in production use, some feedbacks from users.</a:t>
            </a:r>
          </a:p>
          <a:p>
            <a:r>
              <a:rPr lang="en-US" altLang="ja-JP" dirty="0" smtClean="0">
                <a:latin typeface="Meiryo UI" panose="020B0604030504040204" pitchFamily="50" charset="-128"/>
                <a:ea typeface="Meiryo UI" panose="020B0604030504040204" pitchFamily="50" charset="-128"/>
              </a:rPr>
              <a:t> Small troubles.</a:t>
            </a:r>
          </a:p>
          <a:p>
            <a:pPr lvl="1"/>
            <a:r>
              <a:rPr lang="en-US" altLang="ja-JP" dirty="0" smtClean="0">
                <a:latin typeface="Meiryo UI" panose="020B0604030504040204" pitchFamily="50" charset="-128"/>
                <a:ea typeface="Meiryo UI" panose="020B0604030504040204" pitchFamily="50" charset="-128"/>
              </a:rPr>
              <a:t>Per-</a:t>
            </a:r>
            <a:r>
              <a:rPr lang="en-US" altLang="ja-JP" dirty="0" err="1" smtClean="0">
                <a:latin typeface="Meiryo UI" panose="020B0604030504040204" pitchFamily="50" charset="-128"/>
                <a:ea typeface="Meiryo UI" panose="020B0604030504040204" pitchFamily="50" charset="-128"/>
              </a:rPr>
              <a:t>cpu</a:t>
            </a:r>
            <a:r>
              <a:rPr lang="en-US" altLang="ja-JP" dirty="0" smtClean="0">
                <a:latin typeface="Meiryo UI" panose="020B0604030504040204" pitchFamily="50" charset="-128"/>
                <a:ea typeface="Meiryo UI" panose="020B0604030504040204" pitchFamily="50" charset="-128"/>
              </a:rPr>
              <a:t>-per-</a:t>
            </a:r>
            <a:r>
              <a:rPr lang="en-US" altLang="ja-JP" dirty="0" err="1" smtClean="0">
                <a:latin typeface="Meiryo UI" panose="020B0604030504040204" pitchFamily="50" charset="-128"/>
                <a:ea typeface="Meiryo UI" panose="020B0604030504040204" pitchFamily="50" charset="-128"/>
              </a:rPr>
              <a:t>cgroup</a:t>
            </a:r>
            <a:r>
              <a:rPr lang="en-US" altLang="ja-JP" dirty="0" smtClean="0">
                <a:latin typeface="Meiryo UI" panose="020B0604030504040204" pitchFamily="50" charset="-128"/>
                <a:ea typeface="Meiryo UI" panose="020B0604030504040204" pitchFamily="50" charset="-128"/>
              </a:rPr>
              <a:t> sys/user system usage is required for scheduling jobs.</a:t>
            </a:r>
          </a:p>
          <a:p>
            <a:pPr lvl="1"/>
            <a:r>
              <a:rPr lang="en-US" altLang="ja-JP" dirty="0" smtClean="0">
                <a:latin typeface="Meiryo UI" panose="020B0604030504040204" pitchFamily="50" charset="-128"/>
                <a:ea typeface="Meiryo UI" panose="020B0604030504040204" pitchFamily="50" charset="-128"/>
              </a:rPr>
              <a:t>Per-</a:t>
            </a:r>
            <a:r>
              <a:rPr lang="en-US" altLang="ja-JP" dirty="0" err="1" smtClean="0">
                <a:latin typeface="Meiryo UI" panose="020B0604030504040204" pitchFamily="50" charset="-128"/>
                <a:ea typeface="Meiryo UI" panose="020B0604030504040204" pitchFamily="50" charset="-128"/>
              </a:rPr>
              <a:t>cgroup</a:t>
            </a:r>
            <a:r>
              <a:rPr lang="en-US" altLang="ja-JP" dirty="0" smtClean="0">
                <a:latin typeface="Meiryo UI" panose="020B0604030504040204" pitchFamily="50" charset="-128"/>
                <a:ea typeface="Meiryo UI" panose="020B0604030504040204" pitchFamily="50" charset="-128"/>
              </a:rPr>
              <a:t> maximum anonymous memory usage is required for sizing.</a:t>
            </a:r>
          </a:p>
          <a:p>
            <a:pPr marL="338137" lvl="1" indent="0">
              <a:buNone/>
            </a:pPr>
            <a:r>
              <a:rPr lang="en-US" altLang="ja-JP" dirty="0" smtClean="0">
                <a:latin typeface="Meiryo UI" panose="020B0604030504040204" pitchFamily="50" charset="-128"/>
                <a:ea typeface="Meiryo UI" panose="020B0604030504040204" pitchFamily="50" charset="-128"/>
              </a:rPr>
              <a:t>-&gt; Just try to fix it.</a:t>
            </a:r>
          </a:p>
          <a:p>
            <a:r>
              <a:rPr lang="en-US" altLang="ja-JP" dirty="0" smtClean="0">
                <a:latin typeface="Meiryo UI" panose="020B0604030504040204" pitchFamily="50" charset="-128"/>
                <a:ea typeface="Meiryo UI" panose="020B0604030504040204" pitchFamily="50" charset="-128"/>
              </a:rPr>
              <a:t>A problem with checkpoint/restart</a:t>
            </a:r>
          </a:p>
          <a:p>
            <a:pPr lvl="1"/>
            <a:r>
              <a:rPr lang="en-US" altLang="ja-JP" dirty="0" smtClean="0">
                <a:latin typeface="Meiryo UI" panose="020B0604030504040204" pitchFamily="50" charset="-128"/>
                <a:ea typeface="Meiryo UI" panose="020B0604030504040204" pitchFamily="50" charset="-128"/>
              </a:rPr>
              <a:t>At checkpoint/restart, resource usage statistics cannot be restored.</a:t>
            </a:r>
          </a:p>
          <a:p>
            <a:pPr lvl="1"/>
            <a:r>
              <a:rPr lang="en-US" altLang="ja-JP" dirty="0" smtClean="0">
                <a:latin typeface="Meiryo UI" panose="020B0604030504040204" pitchFamily="50" charset="-128"/>
                <a:ea typeface="Meiryo UI" panose="020B0604030504040204" pitchFamily="50" charset="-128"/>
              </a:rPr>
              <a:t>Guessing other </a:t>
            </a:r>
            <a:r>
              <a:rPr lang="en-US" altLang="ja-JP" dirty="0" err="1" smtClean="0">
                <a:latin typeface="Meiryo UI" panose="020B0604030504040204" pitchFamily="50" charset="-128"/>
                <a:ea typeface="Meiryo UI" panose="020B0604030504040204" pitchFamily="50" charset="-128"/>
              </a:rPr>
              <a:t>params</a:t>
            </a:r>
            <a:r>
              <a:rPr lang="en-US" altLang="ja-JP" dirty="0" smtClean="0">
                <a:latin typeface="Meiryo UI" panose="020B0604030504040204" pitchFamily="50" charset="-128"/>
                <a:ea typeface="Meiryo UI" panose="020B0604030504040204" pitchFamily="50" charset="-128"/>
              </a:rPr>
              <a:t> metrics should be restored.</a:t>
            </a:r>
          </a:p>
          <a:p>
            <a:pPr lvl="2"/>
            <a:r>
              <a:rPr lang="en-US" altLang="ja-JP" dirty="0" smtClean="0">
                <a:latin typeface="Meiryo UI" panose="020B0604030504040204" pitchFamily="50" charset="-128"/>
                <a:ea typeface="Meiryo UI" panose="020B0604030504040204" pitchFamily="50" charset="-128"/>
              </a:rPr>
              <a:t>Per-process accounting, </a:t>
            </a:r>
            <a:r>
              <a:rPr lang="en-US" altLang="ja-JP" dirty="0" err="1" smtClean="0">
                <a:latin typeface="Meiryo UI" panose="020B0604030504040204" pitchFamily="50" charset="-128"/>
                <a:ea typeface="Meiryo UI" panose="020B0604030504040204" pitchFamily="50" charset="-128"/>
              </a:rPr>
              <a:t>starttime</a:t>
            </a:r>
            <a:r>
              <a:rPr lang="en-US" altLang="ja-JP" dirty="0" smtClean="0">
                <a:latin typeface="Meiryo UI" panose="020B0604030504040204" pitchFamily="50" charset="-128"/>
                <a:ea typeface="Meiryo UI" panose="020B0604030504040204" pitchFamily="50" charset="-128"/>
              </a:rPr>
              <a:t>, elapsed ….</a:t>
            </a:r>
          </a:p>
          <a:p>
            <a:pPr lvl="2"/>
            <a:r>
              <a:rPr lang="en-US" altLang="ja-JP" dirty="0" smtClean="0">
                <a:latin typeface="Meiryo UI" panose="020B0604030504040204" pitchFamily="50" charset="-128"/>
                <a:ea typeface="Meiryo UI" panose="020B0604030504040204" pitchFamily="50" charset="-128"/>
              </a:rPr>
              <a:t>Network metrics</a:t>
            </a:r>
          </a:p>
          <a:p>
            <a:pPr lvl="1"/>
            <a:endParaRPr lang="en-US" altLang="ja-JP" dirty="0" smtClean="0"/>
          </a:p>
          <a:p>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871366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Virtualization.</a:t>
            </a:r>
            <a:endParaRPr kumimoji="1" lang="ja-JP" altLang="en-US" dirty="0"/>
          </a:p>
        </p:txBody>
      </p:sp>
      <p:sp>
        <p:nvSpPr>
          <p:cNvPr id="3" name="コンテンツ プレースホルダー 2"/>
          <p:cNvSpPr>
            <a:spLocks noGrp="1"/>
          </p:cNvSpPr>
          <p:nvPr>
            <p:ph idx="1"/>
          </p:nvPr>
        </p:nvSpPr>
        <p:spPr>
          <a:xfrm>
            <a:off x="224367" y="869951"/>
            <a:ext cx="10624161" cy="5592763"/>
          </a:xfrm>
        </p:spPr>
        <p:txBody>
          <a:bodyPr/>
          <a:lstStyle/>
          <a:p>
            <a:r>
              <a:rPr kumimoji="1" lang="en-US" altLang="ja-JP" dirty="0" smtClean="0">
                <a:latin typeface="Meiryo UI" panose="020B0604030504040204" pitchFamily="50" charset="-128"/>
                <a:ea typeface="Meiryo UI" panose="020B0604030504040204" pitchFamily="50" charset="-128"/>
              </a:rPr>
              <a:t>Problems</a:t>
            </a:r>
          </a:p>
          <a:p>
            <a:pPr lvl="1"/>
            <a:r>
              <a:rPr kumimoji="1" lang="en-US" altLang="ja-JP" dirty="0" smtClean="0">
                <a:latin typeface="Meiryo UI" panose="020B0604030504040204" pitchFamily="50" charset="-128"/>
                <a:ea typeface="Meiryo UI" panose="020B0604030504040204" pitchFamily="50" charset="-128"/>
              </a:rPr>
              <a:t>SYSVIPC(</a:t>
            </a:r>
            <a:r>
              <a:rPr kumimoji="1" lang="en-US" altLang="ja-JP" dirty="0" err="1" smtClean="0">
                <a:latin typeface="Meiryo UI" panose="020B0604030504040204" pitchFamily="50" charset="-128"/>
                <a:ea typeface="Meiryo UI" panose="020B0604030504040204" pitchFamily="50" charset="-128"/>
              </a:rPr>
              <a:t>shmem,msgq,semaphore</a:t>
            </a:r>
            <a:r>
              <a:rPr kumimoji="1" lang="en-US" altLang="ja-JP" dirty="0" smtClean="0">
                <a:latin typeface="Meiryo UI" panose="020B0604030504040204" pitchFamily="50" charset="-128"/>
                <a:ea typeface="Meiryo UI" panose="020B0604030504040204" pitchFamily="50" charset="-128"/>
              </a:rPr>
              <a:t>) limiting parameters cannot be changed.</a:t>
            </a:r>
          </a:p>
          <a:p>
            <a:pPr lvl="1"/>
            <a:r>
              <a:rPr lang="en-US" altLang="ja-JP" dirty="0" smtClean="0">
                <a:latin typeface="Meiryo UI" panose="020B0604030504040204" pitchFamily="50" charset="-128"/>
                <a:ea typeface="Meiryo UI" panose="020B0604030504040204" pitchFamily="50" charset="-128"/>
              </a:rPr>
              <a:t>POSIX IPC (/dev/</a:t>
            </a:r>
            <a:r>
              <a:rPr lang="en-US" altLang="ja-JP" dirty="0" err="1" smtClean="0">
                <a:latin typeface="Meiryo UI" panose="020B0604030504040204" pitchFamily="50" charset="-128"/>
                <a:ea typeface="Meiryo UI" panose="020B0604030504040204" pitchFamily="50" charset="-128"/>
              </a:rPr>
              <a:t>shm</a:t>
            </a:r>
            <a:r>
              <a:rPr lang="en-US" altLang="ja-JP" dirty="0" smtClean="0">
                <a:latin typeface="Meiryo UI" panose="020B0604030504040204" pitchFamily="50" charset="-128"/>
                <a:ea typeface="Meiryo UI" panose="020B0604030504040204" pitchFamily="50" charset="-128"/>
              </a:rPr>
              <a:t>..) are in fixed size.</a:t>
            </a:r>
          </a:p>
          <a:p>
            <a:pPr lvl="1"/>
            <a:r>
              <a:rPr lang="en-US" altLang="ja-JP" dirty="0" smtClean="0">
                <a:latin typeface="Meiryo UI" panose="020B0604030504040204" pitchFamily="50" charset="-128"/>
                <a:ea typeface="Meiryo UI" panose="020B0604030504040204" pitchFamily="50" charset="-128"/>
              </a:rPr>
              <a:t>Multi-</a:t>
            </a:r>
            <a:r>
              <a:rPr lang="en-US" altLang="ja-JP" dirty="0" err="1" smtClean="0">
                <a:latin typeface="Meiryo UI" panose="020B0604030504040204" pitchFamily="50" charset="-128"/>
                <a:ea typeface="Meiryo UI" panose="020B0604030504040204" pitchFamily="50" charset="-128"/>
              </a:rPr>
              <a:t>nic</a:t>
            </a:r>
            <a:r>
              <a:rPr lang="en-US" altLang="ja-JP" dirty="0" smtClean="0">
                <a:latin typeface="Meiryo UI" panose="020B0604030504040204" pitchFamily="50" charset="-128"/>
                <a:ea typeface="Meiryo UI" panose="020B0604030504040204" pitchFamily="50" charset="-128"/>
              </a:rPr>
              <a:t> networks.</a:t>
            </a:r>
          </a:p>
          <a:p>
            <a:pPr lvl="1"/>
            <a:r>
              <a:rPr lang="en-US" altLang="ja-JP" dirty="0" smtClean="0">
                <a:latin typeface="Meiryo UI" panose="020B0604030504040204" pitchFamily="50" charset="-128"/>
                <a:ea typeface="Meiryo UI" panose="020B0604030504040204" pitchFamily="50" charset="-128"/>
              </a:rPr>
              <a:t>Per container firewall management.</a:t>
            </a:r>
            <a:endParaRPr kumimoji="1" lang="en-US" altLang="ja-JP" dirty="0" smtClean="0">
              <a:latin typeface="Meiryo UI" panose="020B0604030504040204" pitchFamily="50" charset="-128"/>
              <a:ea typeface="Meiryo UI" panose="020B0604030504040204" pitchFamily="50" charset="-128"/>
            </a:endParaRPr>
          </a:p>
          <a:p>
            <a:r>
              <a:rPr kumimoji="1" lang="en-US" altLang="ja-JP" dirty="0" smtClean="0">
                <a:latin typeface="Meiryo UI" panose="020B0604030504040204" pitchFamily="50" charset="-128"/>
                <a:ea typeface="Meiryo UI" panose="020B0604030504040204" pitchFamily="50" charset="-128"/>
              </a:rPr>
              <a:t>Current implementation</a:t>
            </a:r>
          </a:p>
          <a:p>
            <a:pPr lvl="1"/>
            <a:r>
              <a:rPr lang="en-US" altLang="ja-JP" dirty="0" err="1" smtClean="0">
                <a:latin typeface="Meiryo UI" panose="020B0604030504040204" pitchFamily="50" charset="-128"/>
                <a:ea typeface="Meiryo UI" panose="020B0604030504040204" pitchFamily="50" charset="-128"/>
              </a:rPr>
              <a:t>Procfs</a:t>
            </a:r>
            <a:r>
              <a:rPr lang="en-US" altLang="ja-JP" dirty="0" smtClean="0">
                <a:latin typeface="Meiryo UI" panose="020B0604030504040204" pitchFamily="50" charset="-128"/>
                <a:ea typeface="Meiryo UI" panose="020B0604030504040204" pitchFamily="50" charset="-128"/>
              </a:rPr>
              <a:t> is read-only. No </a:t>
            </a:r>
            <a:r>
              <a:rPr lang="en-US" altLang="ja-JP" dirty="0" err="1" smtClean="0">
                <a:latin typeface="Meiryo UI" panose="020B0604030504040204" pitchFamily="50" charset="-128"/>
                <a:ea typeface="Meiryo UI" panose="020B0604030504040204" pitchFamily="50" charset="-128"/>
              </a:rPr>
              <a:t>sysctl</a:t>
            </a:r>
            <a:r>
              <a:rPr lang="en-US" altLang="ja-JP" dirty="0" smtClean="0">
                <a:latin typeface="Meiryo UI" panose="020B0604030504040204" pitchFamily="50" charset="-128"/>
                <a:ea typeface="Meiryo UI" panose="020B0604030504040204" pitchFamily="50" charset="-128"/>
              </a:rPr>
              <a:t> will work.</a:t>
            </a:r>
          </a:p>
          <a:p>
            <a:pPr lvl="1"/>
            <a:r>
              <a:rPr lang="en-US" altLang="ja-JP" dirty="0" smtClean="0">
                <a:latin typeface="Meiryo UI" panose="020B0604030504040204" pitchFamily="50" charset="-128"/>
                <a:ea typeface="Meiryo UI" panose="020B0604030504040204" pitchFamily="50" charset="-128"/>
              </a:rPr>
              <a:t>Mount is highly limited. (need to check enhancements in volume plugins)</a:t>
            </a:r>
          </a:p>
          <a:p>
            <a:pPr lvl="1"/>
            <a:r>
              <a:rPr lang="en-US" altLang="ja-JP" dirty="0" smtClean="0">
                <a:latin typeface="Meiryo UI" panose="020B0604030504040204" pitchFamily="50" charset="-128"/>
                <a:ea typeface="Meiryo UI" panose="020B0604030504040204" pitchFamily="50" charset="-128"/>
              </a:rPr>
              <a:t>Using “ip” command from outside of containers.</a:t>
            </a:r>
          </a:p>
          <a:p>
            <a:r>
              <a:rPr lang="en-US" altLang="ja-JP" dirty="0" smtClean="0">
                <a:latin typeface="Meiryo UI" panose="020B0604030504040204" pitchFamily="50" charset="-128"/>
                <a:ea typeface="Meiryo UI" panose="020B0604030504040204" pitchFamily="50" charset="-128"/>
              </a:rPr>
              <a:t>Idea for fixing</a:t>
            </a:r>
          </a:p>
          <a:p>
            <a:pPr lvl="1"/>
            <a:r>
              <a:rPr lang="en-US" altLang="ja-JP" dirty="0" smtClean="0">
                <a:latin typeface="Meiryo UI" panose="020B0604030504040204" pitchFamily="50" charset="-128"/>
                <a:ea typeface="Meiryo UI" panose="020B0604030504040204" pitchFamily="50" charset="-128"/>
              </a:rPr>
              <a:t>Secure mount option for </a:t>
            </a:r>
            <a:r>
              <a:rPr lang="en-US" altLang="ja-JP" dirty="0" err="1" smtClean="0">
                <a:latin typeface="Meiryo UI" panose="020B0604030504040204" pitchFamily="50" charset="-128"/>
                <a:ea typeface="Meiryo UI" panose="020B0604030504040204" pitchFamily="50" charset="-128"/>
              </a:rPr>
              <a:t>procfs</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……need some ideas.</a:t>
            </a:r>
          </a:p>
          <a:p>
            <a:pPr lvl="1"/>
            <a:r>
              <a:rPr lang="en-US" altLang="ja-JP" dirty="0" smtClean="0">
                <a:latin typeface="Meiryo UI" panose="020B0604030504040204" pitchFamily="50" charset="-128"/>
                <a:ea typeface="Meiryo UI" panose="020B0604030504040204" pitchFamily="50" charset="-128"/>
              </a:rPr>
              <a:t>More </a:t>
            </a:r>
            <a:r>
              <a:rPr lang="en-US" altLang="ja-JP" b="1" u="sng" dirty="0" smtClean="0">
                <a:solidFill>
                  <a:srgbClr val="FF0000"/>
                </a:solidFill>
                <a:latin typeface="Meiryo UI" panose="020B0604030504040204" pitchFamily="50" charset="-128"/>
                <a:ea typeface="Meiryo UI" panose="020B0604030504040204" pitchFamily="50" charset="-128"/>
              </a:rPr>
              <a:t>volume plugins </a:t>
            </a:r>
            <a:r>
              <a:rPr lang="en-US" altLang="ja-JP" dirty="0" smtClean="0">
                <a:latin typeface="Meiryo UI" panose="020B0604030504040204" pitchFamily="50" charset="-128"/>
                <a:ea typeface="Meiryo UI" panose="020B0604030504040204" pitchFamily="50" charset="-128"/>
              </a:rPr>
              <a:t>(NFS, </a:t>
            </a:r>
            <a:r>
              <a:rPr lang="en-US" altLang="ja-JP" dirty="0" err="1" smtClean="0">
                <a:latin typeface="Meiryo UI" panose="020B0604030504040204" pitchFamily="50" charset="-128"/>
                <a:ea typeface="Meiryo UI" panose="020B0604030504040204" pitchFamily="50" charset="-128"/>
              </a:rPr>
              <a:t>iscsi</a:t>
            </a:r>
            <a:r>
              <a:rPr lang="en-US" altLang="ja-JP" dirty="0" smtClean="0">
                <a:latin typeface="Meiryo UI" panose="020B0604030504040204" pitchFamily="50" charset="-128"/>
                <a:ea typeface="Meiryo UI" panose="020B0604030504040204" pitchFamily="50" charset="-128"/>
              </a:rPr>
              <a:t>……)</a:t>
            </a:r>
          </a:p>
          <a:p>
            <a:pPr lvl="1"/>
            <a:r>
              <a:rPr lang="en-US" altLang="ja-JP" dirty="0" smtClean="0">
                <a:latin typeface="Meiryo UI" panose="020B0604030504040204" pitchFamily="50" charset="-128"/>
                <a:ea typeface="Meiryo UI" panose="020B0604030504040204" pitchFamily="50" charset="-128"/>
              </a:rPr>
              <a:t>Docker firewall tooling</a:t>
            </a:r>
            <a:r>
              <a:rPr lang="en-US" altLang="ja-JP"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lvl="1"/>
            <a:r>
              <a:rPr lang="en-US" altLang="ja-JP" b="1" u="sng" dirty="0" err="1" smtClean="0">
                <a:solidFill>
                  <a:srgbClr val="FF0000"/>
                </a:solidFill>
                <a:latin typeface="Meiryo UI" panose="020B0604030504040204" pitchFamily="50" charset="-128"/>
                <a:ea typeface="Meiryo UI" panose="020B0604030504040204" pitchFamily="50" charset="-128"/>
              </a:rPr>
              <a:t>Libnetwork</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for multiple NICs and networks</a:t>
            </a:r>
            <a:r>
              <a:rPr lang="en-US" altLang="ja-JP"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26</a:t>
            </a:fld>
            <a:endParaRPr lang="de-DE" altLang="ja-JP"/>
          </a:p>
        </p:txBody>
      </p:sp>
    </p:spTree>
    <p:extLst>
      <p:ext uri="{BB962C8B-B14F-4D97-AF65-F5344CB8AC3E}">
        <p14:creationId xmlns:p14="http://schemas.microsoft.com/office/powerpoint/2010/main" val="1642347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Spec and Tests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Current situation</a:t>
            </a:r>
          </a:p>
          <a:p>
            <a:pPr lvl="1"/>
            <a:r>
              <a:rPr lang="en-US" altLang="ja-JP" dirty="0" smtClean="0"/>
              <a:t>OCI (Open Container Initiative) tries to fix the specification of container image.</a:t>
            </a:r>
          </a:p>
          <a:p>
            <a:pPr lvl="1"/>
            <a:r>
              <a:rPr lang="en-US" altLang="ja-JP" dirty="0" smtClean="0"/>
              <a:t>OCI hosts “</a:t>
            </a:r>
            <a:r>
              <a:rPr lang="en-US" altLang="ja-JP" dirty="0" err="1" smtClean="0"/>
              <a:t>runc</a:t>
            </a:r>
            <a:r>
              <a:rPr lang="en-US" altLang="ja-JP" dirty="0" smtClean="0"/>
              <a:t>/</a:t>
            </a:r>
            <a:r>
              <a:rPr lang="en-US" altLang="ja-JP" dirty="0" err="1" smtClean="0"/>
              <a:t>libcontainer</a:t>
            </a:r>
            <a:r>
              <a:rPr lang="en-US" altLang="ja-JP" dirty="0" smtClean="0"/>
              <a:t>” as reference implementation.</a:t>
            </a:r>
          </a:p>
          <a:p>
            <a:r>
              <a:rPr lang="en-US" altLang="ja-JP" dirty="0" smtClean="0"/>
              <a:t> Problems</a:t>
            </a:r>
          </a:p>
          <a:p>
            <a:pPr lvl="1"/>
            <a:r>
              <a:rPr kumimoji="1" lang="en-US" altLang="ja-JP" dirty="0" smtClean="0"/>
              <a:t>Anyone cannot check a container implementation meets the OCI spec.</a:t>
            </a:r>
          </a:p>
          <a:p>
            <a:r>
              <a:rPr lang="en-US" altLang="ja-JP" dirty="0" smtClean="0"/>
              <a:t>Action to fix</a:t>
            </a:r>
          </a:p>
          <a:p>
            <a:pPr lvl="1"/>
            <a:r>
              <a:rPr kumimoji="1" lang="en-US" altLang="ja-JP" dirty="0" smtClean="0"/>
              <a:t>Implementing tests will be the only way.</a:t>
            </a:r>
          </a:p>
          <a:p>
            <a:pPr lvl="1"/>
            <a:r>
              <a:rPr kumimoji="1" lang="en-US" altLang="ja-JP" dirty="0" smtClean="0"/>
              <a:t>Now, </a:t>
            </a:r>
            <a:r>
              <a:rPr lang="en-US" altLang="ja-JP" dirty="0" smtClean="0"/>
              <a:t>OCI has</a:t>
            </a:r>
            <a:r>
              <a:rPr kumimoji="1" lang="en-US" altLang="ja-JP" dirty="0" smtClean="0"/>
              <a:t> been discussing to provide test suites for black box tests …..still under discussion.</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27</a:t>
            </a:fld>
            <a:endParaRPr lang="de-DE" altLang="ja-JP"/>
          </a:p>
        </p:txBody>
      </p:sp>
    </p:spTree>
    <p:extLst>
      <p:ext uri="{BB962C8B-B14F-4D97-AF65-F5344CB8AC3E}">
        <p14:creationId xmlns:p14="http://schemas.microsoft.com/office/powerpoint/2010/main" val="148363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Meiryo UI" panose="020B0604030504040204" pitchFamily="50" charset="-128"/>
                <a:ea typeface="Meiryo UI" panose="020B0604030504040204" pitchFamily="50" charset="-128"/>
              </a:rPr>
              <a:t>We consider docker/container as promising application platform.</a:t>
            </a:r>
          </a:p>
          <a:p>
            <a:r>
              <a:rPr lang="en-US" altLang="ja-JP" dirty="0" smtClean="0">
                <a:latin typeface="Meiryo UI" panose="020B0604030504040204" pitchFamily="50" charset="-128"/>
                <a:ea typeface="Meiryo UI" panose="020B0604030504040204" pitchFamily="50" charset="-128"/>
              </a:rPr>
              <a:t>We</a:t>
            </a:r>
            <a:r>
              <a:rPr kumimoji="1" lang="en-US" altLang="ja-JP" dirty="0" smtClean="0">
                <a:latin typeface="Meiryo UI" panose="020B0604030504040204" pitchFamily="50" charset="-128"/>
                <a:ea typeface="Meiryo UI" panose="020B0604030504040204" pitchFamily="50" charset="-128"/>
              </a:rPr>
              <a:t>’ve started a team for docker/</a:t>
            </a:r>
            <a:r>
              <a:rPr kumimoji="1" lang="en-US" altLang="ja-JP" dirty="0" err="1" smtClean="0">
                <a:latin typeface="Meiryo UI" panose="020B0604030504040204" pitchFamily="50" charset="-128"/>
                <a:ea typeface="Meiryo UI" panose="020B0604030504040204" pitchFamily="50" charset="-128"/>
              </a:rPr>
              <a:t>runC</a:t>
            </a:r>
            <a:r>
              <a:rPr kumimoji="1" lang="en-US" altLang="ja-JP" dirty="0" smtClean="0">
                <a:latin typeface="Meiryo UI" panose="020B0604030504040204" pitchFamily="50" charset="-128"/>
                <a:ea typeface="Meiryo UI" panose="020B0604030504040204" pitchFamily="50" charset="-128"/>
              </a:rPr>
              <a:t>/</a:t>
            </a:r>
            <a:r>
              <a:rPr kumimoji="1" lang="en-US" altLang="ja-JP" dirty="0" err="1" smtClean="0">
                <a:latin typeface="Meiryo UI" panose="020B0604030504040204" pitchFamily="50" charset="-128"/>
                <a:ea typeface="Meiryo UI" panose="020B0604030504040204" pitchFamily="50" charset="-128"/>
              </a:rPr>
              <a:t>libconainer</a:t>
            </a:r>
            <a:endParaRPr kumimoji="1"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We start from core features for our support based on past experience.</a:t>
            </a:r>
          </a:p>
          <a:p>
            <a:pPr lvl="1"/>
            <a:r>
              <a:rPr lang="en-US" altLang="ja-JP" dirty="0" smtClean="0">
                <a:latin typeface="Meiryo UI" panose="020B0604030504040204" pitchFamily="50" charset="-128"/>
                <a:ea typeface="Meiryo UI" panose="020B0604030504040204" pitchFamily="50" charset="-128"/>
              </a:rPr>
              <a:t>Some of feature needs to change the kernel.</a:t>
            </a:r>
          </a:p>
          <a:p>
            <a:pPr lvl="1"/>
            <a:r>
              <a:rPr lang="en-US" altLang="ja-JP" dirty="0" smtClean="0">
                <a:latin typeface="Meiryo UI" panose="020B0604030504040204" pitchFamily="50" charset="-128"/>
                <a:ea typeface="Meiryo UI" panose="020B0604030504040204" pitchFamily="50" charset="-128"/>
              </a:rPr>
              <a:t>Many </a:t>
            </a:r>
            <a:r>
              <a:rPr lang="en-US" altLang="ja-JP" dirty="0" smtClean="0">
                <a:latin typeface="Meiryo UI" panose="020B0604030504040204" pitchFamily="50" charset="-128"/>
                <a:ea typeface="Meiryo UI" panose="020B0604030504040204" pitchFamily="50" charset="-128"/>
              </a:rPr>
              <a:t>small/big </a:t>
            </a:r>
            <a:r>
              <a:rPr lang="en-US" altLang="ja-JP" dirty="0" smtClean="0">
                <a:latin typeface="Meiryo UI" panose="020B0604030504040204" pitchFamily="50" charset="-128"/>
                <a:ea typeface="Meiryo UI" panose="020B0604030504040204" pitchFamily="50" charset="-128"/>
              </a:rPr>
              <a:t>problems are remaining.</a:t>
            </a:r>
          </a:p>
          <a:p>
            <a:pPr lvl="1"/>
            <a:r>
              <a:rPr lang="en-US" altLang="ja-JP" dirty="0" smtClean="0">
                <a:latin typeface="Meiryo UI" panose="020B0604030504040204" pitchFamily="50" charset="-128"/>
                <a:ea typeface="Meiryo UI" panose="020B0604030504040204" pitchFamily="50" charset="-128"/>
              </a:rPr>
              <a:t>In virtualization area, volume plugin, </a:t>
            </a:r>
            <a:r>
              <a:rPr lang="en-US" altLang="ja-JP" dirty="0" err="1">
                <a:latin typeface="Meiryo UI" panose="020B0604030504040204" pitchFamily="50" charset="-128"/>
                <a:ea typeface="Meiryo UI" panose="020B0604030504040204" pitchFamily="50" charset="-128"/>
              </a:rPr>
              <a:t>libnetwork</a:t>
            </a:r>
            <a:r>
              <a:rPr lang="en-US" altLang="ja-JP" dirty="0">
                <a:latin typeface="Meiryo UI" panose="020B0604030504040204" pitchFamily="50" charset="-128"/>
                <a:ea typeface="Meiryo UI" panose="020B0604030504040204" pitchFamily="50" charset="-128"/>
              </a:rPr>
              <a:t>  are now changing situation</a:t>
            </a:r>
            <a:r>
              <a:rPr lang="en-US" altLang="ja-JP"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We’ve joined OCI for portable container specification.</a:t>
            </a:r>
          </a:p>
          <a:p>
            <a:r>
              <a:rPr lang="en-US" altLang="ja-JP" dirty="0" smtClean="0">
                <a:latin typeface="Meiryo UI" panose="020B0604030504040204" pitchFamily="50" charset="-128"/>
                <a:ea typeface="Meiryo UI" panose="020B0604030504040204" pitchFamily="50" charset="-128"/>
              </a:rPr>
              <a:t>Now, docker is 2.5 years old. Let’s see what it will be in 2016, 2017.</a:t>
            </a:r>
          </a:p>
          <a:p>
            <a:pPr marL="0" indent="0">
              <a:buNone/>
            </a:pP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7" name="スライド番号プレースホルダー 16"/>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52487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kumimoji="1" lang="en-US" altLang="ja-JP" dirty="0" smtClean="0"/>
              <a:t>Fujitsu’s work in Linux</a:t>
            </a:r>
            <a:endParaRPr kumimoji="1" lang="ja-JP" altLang="en-US" dirty="0"/>
          </a:p>
        </p:txBody>
      </p:sp>
      <p:sp>
        <p:nvSpPr>
          <p:cNvPr id="4" name="フッター プレースホルダー 3"/>
          <p:cNvSpPr>
            <a:spLocks noGrp="1"/>
          </p:cNvSpPr>
          <p:nvPr>
            <p:ph type="ftr" sz="quarter" idx="3"/>
          </p:nvPr>
        </p:nvSpPr>
        <p:spPr/>
        <p:txBody>
          <a:bodyPr/>
          <a:lstStyle/>
          <a:p>
            <a:r>
              <a:rPr lang="de-DE" altLang="ja-JP" smtClean="0"/>
              <a:t>Copyright 2015 FUJITSU LIMITED</a:t>
            </a:r>
            <a:endParaRPr lang="de-DE" altLang="ja-JP"/>
          </a:p>
        </p:txBody>
      </p:sp>
      <p:sp>
        <p:nvSpPr>
          <p:cNvPr id="10" name="スライド番号プレースホルダー 9"/>
          <p:cNvSpPr>
            <a:spLocks noGrp="1"/>
          </p:cNvSpPr>
          <p:nvPr>
            <p:ph type="sldNum" sz="quarter" idx="4"/>
          </p:nvPr>
        </p:nvSpPr>
        <p:spPr/>
        <p:txBody>
          <a:bodyPr/>
          <a:lstStyle/>
          <a:p>
            <a:fld id="{E5C4FF1C-8F5E-4BC8-BCAF-207649A9C157}" type="slidenum">
              <a:rPr lang="de-DE" altLang="ja-JP" smtClean="0"/>
              <a:pPr/>
              <a:t>2</a:t>
            </a:fld>
            <a:endParaRPr lang="de-DE" altLang="ja-JP"/>
          </a:p>
        </p:txBody>
      </p:sp>
    </p:spTree>
    <p:extLst>
      <p:ext uri="{BB962C8B-B14F-4D97-AF65-F5344CB8AC3E}">
        <p14:creationId xmlns:p14="http://schemas.microsoft.com/office/powerpoint/2010/main" val="3986774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9721" y="36514"/>
            <a:ext cx="9984680" cy="738187"/>
          </a:xfrm>
        </p:spPr>
        <p:txBody>
          <a:bodyPr/>
          <a:lstStyle/>
          <a:p>
            <a:r>
              <a:rPr kumimoji="1" lang="en-US" altLang="ja-JP" b="1" dirty="0" smtClean="0"/>
              <a:t>Quick history of Fujitsu with OSS</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In early 90s</a:t>
            </a:r>
          </a:p>
          <a:p>
            <a:pPr marL="0" indent="0">
              <a:buNone/>
            </a:pPr>
            <a:endParaRPr lang="en-US" altLang="ja-JP" sz="3200" dirty="0"/>
          </a:p>
          <a:p>
            <a:pPr marL="0" indent="0">
              <a:buNone/>
            </a:pPr>
            <a:r>
              <a:rPr lang="en-US" altLang="ja-JP" sz="3200" dirty="0"/>
              <a:t>									</a:t>
            </a:r>
            <a:r>
              <a:rPr lang="en-US" altLang="ja-JP" sz="3200" dirty="0" smtClean="0"/>
              <a:t>             NIC </a:t>
            </a:r>
            <a:r>
              <a:rPr lang="en-US" altLang="ja-JP" sz="3200" dirty="0"/>
              <a:t>drivers</a:t>
            </a:r>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r>
              <a:rPr lang="en-US" altLang="ja-JP" dirty="0"/>
              <a:t> </a:t>
            </a:r>
            <a:r>
              <a:rPr lang="en-US" altLang="ja-JP" dirty="0" smtClean="0"/>
              <a:t>                      </a:t>
            </a:r>
          </a:p>
          <a:p>
            <a:pPr marL="0" indent="0">
              <a:buNone/>
            </a:pPr>
            <a:r>
              <a:rPr lang="en-US" altLang="ja-JP" sz="3200" dirty="0"/>
              <a:t> </a:t>
            </a:r>
            <a:r>
              <a:rPr lang="en-US" altLang="ja-JP" sz="3200" dirty="0" smtClean="0"/>
              <a:t>                        GNU </a:t>
            </a:r>
            <a:r>
              <a:rPr lang="en-US" altLang="ja-JP" sz="3200" dirty="0" err="1"/>
              <a:t>utils</a:t>
            </a:r>
            <a:r>
              <a:rPr lang="en-US" altLang="ja-JP" sz="3200" dirty="0"/>
              <a:t> for PC</a:t>
            </a:r>
            <a:endParaRPr lang="ja-JP" altLang="en-US" sz="3200"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989" y="3739861"/>
            <a:ext cx="5374640" cy="2497455"/>
          </a:xfrm>
          <a:prstGeom prst="rect">
            <a:avLst/>
          </a:prstGeom>
          <a:ln>
            <a:noFill/>
          </a:ln>
          <a:effectLst>
            <a:outerShdw blurRad="50800" dist="38100" dir="2700000" algn="tl" rotWithShape="0">
              <a:prstClr val="black">
                <a:alpha val="40000"/>
              </a:prstClr>
            </a:outerShdw>
            <a:softEdge rad="112500"/>
          </a:effectLst>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52" y="1484784"/>
            <a:ext cx="5164667" cy="2409317"/>
          </a:xfrm>
          <a:prstGeom prst="rect">
            <a:avLst/>
          </a:prstGeom>
          <a:ln>
            <a:noFill/>
          </a:ln>
          <a:effectLst>
            <a:outerShdw blurRad="50800" dist="38100" dir="2700000" algn="tl" rotWithShape="0">
              <a:prstClr val="black">
                <a:alpha val="40000"/>
              </a:prstClr>
            </a:outerShdw>
            <a:softEdge rad="112500"/>
          </a:effectLst>
        </p:spPr>
      </p:pic>
      <p:sp>
        <p:nvSpPr>
          <p:cNvPr id="47" name="フッター プレースホルダー 3"/>
          <p:cNvSpPr>
            <a:spLocks noGrp="1"/>
          </p:cNvSpPr>
          <p:nvPr>
            <p:ph type="ftr" sz="quarter" idx="4294967295"/>
          </p:nvPr>
        </p:nvSpPr>
        <p:spPr>
          <a:xfrm>
            <a:off x="6580718" y="6653213"/>
            <a:ext cx="5363633" cy="201612"/>
          </a:xfrm>
          <a:prstGeom prst="rect">
            <a:avLst/>
          </a:prstGeom>
        </p:spPr>
        <p:txBody>
          <a:bodyPr/>
          <a:lstStyle/>
          <a:p>
            <a:pPr algn="r"/>
            <a:r>
              <a:rPr lang="de-DE" altLang="ja-JP" sz="1100" dirty="0" smtClean="0">
                <a:latin typeface="+mn-lt"/>
              </a:rPr>
              <a:t>Copyright 2015 FUJITSU LIMITED</a:t>
            </a:r>
            <a:endParaRPr lang="de-DE" altLang="ja-JP" sz="1100" dirty="0">
              <a:latin typeface="+mn-lt"/>
            </a:endParaRPr>
          </a:p>
        </p:txBody>
      </p: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3</a:t>
            </a:fld>
            <a:endParaRPr lang="de-DE" altLang="ja-JP"/>
          </a:p>
        </p:txBody>
      </p:sp>
    </p:spTree>
    <p:extLst>
      <p:ext uri="{BB962C8B-B14F-4D97-AF65-F5344CB8AC3E}">
        <p14:creationId xmlns:p14="http://schemas.microsoft.com/office/powerpoint/2010/main" val="171727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矢印 21"/>
          <p:cNvSpPr/>
          <p:nvPr/>
        </p:nvSpPr>
        <p:spPr bwMode="gray">
          <a:xfrm rot="10800000">
            <a:off x="9295843" y="2828341"/>
            <a:ext cx="550165" cy="2390257"/>
          </a:xfrm>
          <a:prstGeom prst="upArrow">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121920" tIns="60960" rIns="121920" bIns="60960" numCol="1" rtlCol="0" anchor="ctr" anchorCtr="0" compatLnSpc="1">
            <a:prstTxWarp prst="textNoShape">
              <a:avLst/>
            </a:prstTxWarp>
          </a:bodyPr>
          <a:lstStyle/>
          <a:p>
            <a:endParaRPr lang="ja-JP" altLang="en-US" sz="2133" dirty="0">
              <a:latin typeface="Arial" charset="0"/>
            </a:endParaRPr>
          </a:p>
        </p:txBody>
      </p:sp>
      <p:sp>
        <p:nvSpPr>
          <p:cNvPr id="2" name="タイトル 1"/>
          <p:cNvSpPr>
            <a:spLocks noGrp="1"/>
          </p:cNvSpPr>
          <p:nvPr>
            <p:ph type="title"/>
          </p:nvPr>
        </p:nvSpPr>
        <p:spPr/>
        <p:txBody>
          <a:bodyPr/>
          <a:lstStyle/>
          <a:p>
            <a:r>
              <a:rPr lang="en-US" altLang="ja-JP" dirty="0" smtClean="0"/>
              <a:t>Motivation for Linux/OSS</a:t>
            </a:r>
            <a:endParaRPr kumimoji="1" lang="ja-JP" altLang="en-US" dirty="0"/>
          </a:p>
        </p:txBody>
      </p:sp>
      <p:sp>
        <p:nvSpPr>
          <p:cNvPr id="4" name="フッター プレースホルダー 3"/>
          <p:cNvSpPr>
            <a:spLocks noGrp="1"/>
          </p:cNvSpPr>
          <p:nvPr>
            <p:ph type="ftr" sz="quarter" idx="10"/>
          </p:nvPr>
        </p:nvSpPr>
        <p:spPr/>
        <p:txBody>
          <a:bodyPr/>
          <a:lstStyle/>
          <a:p>
            <a:r>
              <a:rPr lang="de-DE" altLang="ja-JP" dirty="0" smtClean="0">
                <a:solidFill>
                  <a:srgbClr val="000000"/>
                </a:solidFill>
              </a:rPr>
              <a:t>Copyright 2015 FUJITSU LIMITED</a:t>
            </a:r>
            <a:endParaRPr lang="de-DE" altLang="ja-JP" dirty="0">
              <a:solidFill>
                <a:srgbClr val="000000"/>
              </a:solidFill>
            </a:endParaRPr>
          </a:p>
        </p:txBody>
      </p:sp>
      <p:sp>
        <p:nvSpPr>
          <p:cNvPr id="7" name="角丸四角形 6"/>
          <p:cNvSpPr/>
          <p:nvPr/>
        </p:nvSpPr>
        <p:spPr bwMode="gray">
          <a:xfrm>
            <a:off x="4843547" y="3608476"/>
            <a:ext cx="2496277" cy="672075"/>
          </a:xfrm>
          <a:prstGeom prst="roundRect">
            <a:avLst/>
          </a:prstGeom>
          <a:solidFill>
            <a:srgbClr val="00B0F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OS Vendor</a:t>
            </a:r>
            <a:endParaRPr lang="ja-JP" altLang="en-US" sz="2133"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bwMode="gray">
          <a:xfrm>
            <a:off x="4901443" y="2237877"/>
            <a:ext cx="2496277" cy="672075"/>
          </a:xfrm>
          <a:prstGeom prst="roundRect">
            <a:avLst/>
          </a:prstGeom>
          <a:solidFill>
            <a:schemeClr val="accent2"/>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ja-JP" altLang="en-US" sz="2133"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Ｆｕｊｉｔｓｕ</a:t>
            </a:r>
          </a:p>
        </p:txBody>
      </p:sp>
      <p:sp>
        <p:nvSpPr>
          <p:cNvPr id="9" name="上矢印 8"/>
          <p:cNvSpPr/>
          <p:nvPr/>
        </p:nvSpPr>
        <p:spPr bwMode="gray">
          <a:xfrm rot="10800000">
            <a:off x="5874499" y="2957957"/>
            <a:ext cx="550165" cy="652056"/>
          </a:xfrm>
          <a:prstGeom prst="upArrow">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121920" tIns="60960" rIns="121920" bIns="60960" numCol="1" rtlCol="0" anchor="ctr" anchorCtr="0" compatLnSpc="1">
            <a:prstTxWarp prst="textNoShape">
              <a:avLst/>
            </a:prstTxWarp>
          </a:bodyPr>
          <a:lstStyle/>
          <a:p>
            <a:endParaRPr lang="ja-JP" altLang="en-US" sz="2133" dirty="0">
              <a:latin typeface="Arial" charset="0"/>
            </a:endParaRPr>
          </a:p>
        </p:txBody>
      </p:sp>
      <p:sp>
        <p:nvSpPr>
          <p:cNvPr id="11" name="角丸四角形 10"/>
          <p:cNvSpPr/>
          <p:nvPr/>
        </p:nvSpPr>
        <p:spPr bwMode="gray">
          <a:xfrm>
            <a:off x="942360" y="2224870"/>
            <a:ext cx="2496277" cy="672075"/>
          </a:xfrm>
          <a:prstGeom prst="roundRect">
            <a:avLst/>
          </a:prstGeom>
          <a:solidFill>
            <a:schemeClr val="accent2"/>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ja-JP" altLang="en-US" sz="2133"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Ｆｕｊｉｔｓｕ</a:t>
            </a:r>
          </a:p>
        </p:txBody>
      </p:sp>
      <p:sp>
        <p:nvSpPr>
          <p:cNvPr id="13" name="角丸四角形 12"/>
          <p:cNvSpPr/>
          <p:nvPr/>
        </p:nvSpPr>
        <p:spPr bwMode="gray">
          <a:xfrm>
            <a:off x="942360" y="5001416"/>
            <a:ext cx="2496277" cy="672075"/>
          </a:xfrm>
          <a:prstGeom prst="roundRect">
            <a:avLst/>
          </a:prstGeom>
          <a:solidFill>
            <a:srgbClr val="00B05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Customers</a:t>
            </a:r>
            <a:endParaRPr lang="ja-JP" altLang="en-US" sz="2133"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下矢印 13"/>
          <p:cNvSpPr/>
          <p:nvPr/>
        </p:nvSpPr>
        <p:spPr bwMode="gray">
          <a:xfrm>
            <a:off x="1867410" y="3049361"/>
            <a:ext cx="646176" cy="1911813"/>
          </a:xfrm>
          <a:prstGeom prst="downArrow">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121920" tIns="60960" rIns="121920" bIns="60960" numCol="1" rtlCol="0" anchor="ctr" anchorCtr="0" compatLnSpc="1">
            <a:prstTxWarp prst="textNoShape">
              <a:avLst/>
            </a:prstTxWarp>
          </a:bodyPr>
          <a:lstStyle/>
          <a:p>
            <a:endParaRPr lang="ja-JP" altLang="en-US" sz="2133" dirty="0">
              <a:latin typeface="Arial" charset="0"/>
            </a:endParaRPr>
          </a:p>
        </p:txBody>
      </p:sp>
      <p:sp>
        <p:nvSpPr>
          <p:cNvPr id="15" name="テキスト ボックス 14"/>
          <p:cNvSpPr txBox="1"/>
          <p:nvPr/>
        </p:nvSpPr>
        <p:spPr>
          <a:xfrm>
            <a:off x="937008" y="3438175"/>
            <a:ext cx="2473882" cy="913199"/>
          </a:xfrm>
          <a:prstGeom prst="rect">
            <a:avLst/>
          </a:prstGeom>
          <a:noFill/>
        </p:spPr>
        <p:txBody>
          <a:bodyPr wrap="none" rtlCol="0">
            <a:spAutoFit/>
          </a:bodyPr>
          <a:lstStyle/>
          <a:p>
            <a:pPr fontAlgn="base"/>
            <a:r>
              <a:rPr lang="en-US" altLang="ja-JP" sz="2667" dirty="0" smtClean="0">
                <a:latin typeface="Arial" charset="0"/>
                <a:ea typeface="ＭＳ Ｐゴシック" charset="-128"/>
              </a:rPr>
              <a:t>Tightly coupled</a:t>
            </a:r>
          </a:p>
          <a:p>
            <a:pPr fontAlgn="base"/>
            <a:r>
              <a:rPr lang="en-US" altLang="ja-JP" sz="2667" dirty="0" smtClean="0">
                <a:latin typeface="Arial" charset="0"/>
                <a:ea typeface="ＭＳ Ｐゴシック" charset="-128"/>
              </a:rPr>
              <a:t>HW+OS</a:t>
            </a:r>
            <a:endParaRPr lang="ja-JP" altLang="en-US" sz="2667" dirty="0">
              <a:latin typeface="Arial" charset="0"/>
              <a:ea typeface="ＭＳ Ｐゴシック" charset="-128"/>
            </a:endParaRPr>
          </a:p>
        </p:txBody>
      </p:sp>
      <p:sp>
        <p:nvSpPr>
          <p:cNvPr id="16" name="角丸四角形 15"/>
          <p:cNvSpPr/>
          <p:nvPr/>
        </p:nvSpPr>
        <p:spPr bwMode="gray">
          <a:xfrm>
            <a:off x="4887535" y="5051290"/>
            <a:ext cx="2496277" cy="672075"/>
          </a:xfrm>
          <a:prstGeom prst="roundRect">
            <a:avLst/>
          </a:prstGeom>
          <a:solidFill>
            <a:srgbClr val="00B05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Customers</a:t>
            </a:r>
            <a:endParaRPr lang="ja-JP" altLang="en-US" sz="2133"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上矢印 16"/>
          <p:cNvSpPr/>
          <p:nvPr/>
        </p:nvSpPr>
        <p:spPr bwMode="gray">
          <a:xfrm rot="10800000">
            <a:off x="5860592" y="4407205"/>
            <a:ext cx="550165" cy="652056"/>
          </a:xfrm>
          <a:prstGeom prst="upArrow">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121920" tIns="60960" rIns="121920" bIns="60960" numCol="1" rtlCol="0" anchor="ctr" anchorCtr="0" compatLnSpc="1">
            <a:prstTxWarp prst="textNoShape">
              <a:avLst/>
            </a:prstTxWarp>
          </a:bodyPr>
          <a:lstStyle/>
          <a:p>
            <a:endParaRPr lang="ja-JP" altLang="en-US" sz="2133" dirty="0">
              <a:latin typeface="Arial" charset="0"/>
            </a:endParaRPr>
          </a:p>
        </p:txBody>
      </p:sp>
      <p:sp>
        <p:nvSpPr>
          <p:cNvPr id="18" name="角丸四角形 17"/>
          <p:cNvSpPr/>
          <p:nvPr/>
        </p:nvSpPr>
        <p:spPr bwMode="gray">
          <a:xfrm>
            <a:off x="8611634" y="3926652"/>
            <a:ext cx="1893359" cy="672075"/>
          </a:xfrm>
          <a:prstGeom prst="roundRect">
            <a:avLst/>
          </a:prstGeom>
          <a:solidFill>
            <a:srgbClr val="00B0F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Distributor</a:t>
            </a:r>
            <a:endParaRPr lang="en-US" altLang="ja-JP" sz="2133"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bwMode="gray">
          <a:xfrm>
            <a:off x="8310174" y="2223068"/>
            <a:ext cx="2496277" cy="672075"/>
          </a:xfrm>
          <a:prstGeom prst="roundRect">
            <a:avLst/>
          </a:prstGeom>
          <a:solidFill>
            <a:schemeClr val="accent2"/>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ja-JP" altLang="en-US" sz="2133"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Ｆｕｊｉｔｓｕ</a:t>
            </a:r>
          </a:p>
        </p:txBody>
      </p:sp>
      <p:sp>
        <p:nvSpPr>
          <p:cNvPr id="21" name="角丸四角形 20"/>
          <p:cNvSpPr/>
          <p:nvPr/>
        </p:nvSpPr>
        <p:spPr bwMode="gray">
          <a:xfrm>
            <a:off x="8396066" y="5059262"/>
            <a:ext cx="2496277" cy="672075"/>
          </a:xfrm>
          <a:prstGeom prst="roundRect">
            <a:avLst/>
          </a:prstGeom>
          <a:solidFill>
            <a:srgbClr val="00B05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Customers</a:t>
            </a:r>
            <a:endParaRPr lang="ja-JP" altLang="en-US" sz="2133"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bwMode="gray">
          <a:xfrm>
            <a:off x="8611634" y="3024854"/>
            <a:ext cx="1918581" cy="672075"/>
          </a:xfrm>
          <a:prstGeom prst="roundRect">
            <a:avLst/>
          </a:prstGeom>
          <a:solidFill>
            <a:srgbClr val="FFC000"/>
          </a:solidFill>
          <a:ln w="9525" cap="flat" cmpd="sng" algn="ctr">
            <a:solidFill>
              <a:srgbClr val="B1B1AC"/>
            </a:solidFill>
            <a:prstDash val="solid"/>
            <a:round/>
            <a:headEnd type="none" w="med" len="med"/>
            <a:tailEnd type="none" w="med" len="med"/>
          </a:ln>
          <a:effectLst/>
          <a:scene3d>
            <a:camera prst="orthographicFront"/>
            <a:lightRig rig="threePt" dir="t"/>
          </a:scene3d>
          <a:sp3d>
            <a:bevelT/>
          </a:sp3d>
          <a:extLst/>
        </p:spPr>
        <p:txBody>
          <a:bodyPr vert="horz" wrap="none" lIns="121920" tIns="60960" rIns="121920" bIns="60960" numCol="1" rtlCol="0" anchor="ctr" anchorCtr="0" compatLnSpc="1">
            <a:prstTxWarp prst="textNoShape">
              <a:avLst/>
            </a:prstTxWarp>
          </a:bodyPr>
          <a:lstStyle/>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OSS</a:t>
            </a:r>
          </a:p>
          <a:p>
            <a:r>
              <a:rPr lang="en-US" altLang="ja-JP" sz="2133" b="1" dirty="0" smtClean="0">
                <a:latin typeface="Meiryo UI" panose="020B0604030504040204" pitchFamily="50" charset="-128"/>
                <a:ea typeface="Meiryo UI" panose="020B0604030504040204" pitchFamily="50" charset="-128"/>
                <a:cs typeface="Meiryo UI" panose="020B0604030504040204" pitchFamily="50" charset="-128"/>
              </a:rPr>
              <a:t>Community</a:t>
            </a:r>
            <a:endParaRPr lang="ja-JP" altLang="en-US" sz="2133"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96322" name="Picture 2" descr="C:\Users\kamezawa\AppData\Local\Microsoft\Windows\Temporary Internet Files\Content.IE5\CLMWJK23\stack-of-dollar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2360" y="2957957"/>
            <a:ext cx="945360" cy="630179"/>
          </a:xfrm>
          <a:prstGeom prst="rect">
            <a:avLst/>
          </a:prstGeom>
          <a:noFill/>
          <a:extLst>
            <a:ext uri="{909E8E84-426E-40DD-AFC4-6F175D3DCCD1}">
              <a14:hiddenFill xmlns:a14="http://schemas.microsoft.com/office/drawing/2010/main">
                <a:solidFill>
                  <a:srgbClr val="FFFFFF"/>
                </a:solidFill>
              </a14:hiddenFill>
            </a:ext>
          </a:extLst>
        </p:spPr>
      </p:pic>
      <p:sp>
        <p:nvSpPr>
          <p:cNvPr id="24" name="右矢印 23"/>
          <p:cNvSpPr/>
          <p:nvPr/>
        </p:nvSpPr>
        <p:spPr bwMode="gray">
          <a:xfrm>
            <a:off x="965005" y="5819955"/>
            <a:ext cx="10273141" cy="480053"/>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121920" tIns="60960" rIns="121920" bIns="60960" numCol="1" rtlCol="0" anchor="ctr" anchorCtr="0" compatLnSpc="1">
            <a:prstTxWarp prst="textNoShape">
              <a:avLst/>
            </a:prstTxWarp>
          </a:bodyPr>
          <a:lstStyle/>
          <a:p>
            <a:endParaRPr lang="ja-JP" altLang="en-US" sz="2133" dirty="0">
              <a:latin typeface="Arial" charset="0"/>
            </a:endParaRPr>
          </a:p>
        </p:txBody>
      </p:sp>
      <p:sp>
        <p:nvSpPr>
          <p:cNvPr id="25" name="テキスト ボックス 24"/>
          <p:cNvSpPr txBox="1"/>
          <p:nvPr/>
        </p:nvSpPr>
        <p:spPr>
          <a:xfrm>
            <a:off x="639430" y="6134857"/>
            <a:ext cx="865113" cy="502766"/>
          </a:xfrm>
          <a:prstGeom prst="rect">
            <a:avLst/>
          </a:prstGeom>
          <a:noFill/>
        </p:spPr>
        <p:txBody>
          <a:bodyPr wrap="square" rtlCol="0">
            <a:spAutoFit/>
          </a:bodyPr>
          <a:lstStyle/>
          <a:p>
            <a:pPr fontAlgn="base"/>
            <a:r>
              <a:rPr lang="en-US" altLang="ja-JP" sz="2667" dirty="0">
                <a:latin typeface="Meiryo UI" panose="020B0604030504040204" pitchFamily="50" charset="-128"/>
                <a:ea typeface="Meiryo UI" panose="020B0604030504040204" pitchFamily="50" charset="-128"/>
              </a:rPr>
              <a:t>‘80</a:t>
            </a:r>
            <a:endParaRPr lang="ja-JP" altLang="en-US" sz="2667"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4506354" y="6079376"/>
            <a:ext cx="790178" cy="502766"/>
          </a:xfrm>
          <a:prstGeom prst="rect">
            <a:avLst/>
          </a:prstGeom>
          <a:noFill/>
        </p:spPr>
        <p:txBody>
          <a:bodyPr wrap="square" rtlCol="0">
            <a:spAutoFit/>
          </a:bodyPr>
          <a:lstStyle/>
          <a:p>
            <a:pPr fontAlgn="base"/>
            <a:r>
              <a:rPr lang="en-US" altLang="ja-JP" sz="2667" dirty="0">
                <a:latin typeface="Meiryo UI" panose="020B0604030504040204" pitchFamily="50" charset="-128"/>
                <a:ea typeface="Meiryo UI" panose="020B0604030504040204" pitchFamily="50" charset="-128"/>
              </a:rPr>
              <a:t>‘90</a:t>
            </a:r>
            <a:endParaRPr lang="ja-JP" altLang="en-US" sz="2667"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8186239" y="6096907"/>
            <a:ext cx="850237" cy="502766"/>
          </a:xfrm>
          <a:prstGeom prst="rect">
            <a:avLst/>
          </a:prstGeom>
          <a:noFill/>
        </p:spPr>
        <p:txBody>
          <a:bodyPr wrap="square" rtlCol="0">
            <a:spAutoFit/>
          </a:bodyPr>
          <a:lstStyle/>
          <a:p>
            <a:pPr fontAlgn="base"/>
            <a:r>
              <a:rPr lang="en-US" altLang="ja-JP" sz="2667" dirty="0">
                <a:latin typeface="Meiryo UI" panose="020B0604030504040204" pitchFamily="50" charset="-128"/>
                <a:ea typeface="Meiryo UI" panose="020B0604030504040204" pitchFamily="50" charset="-128"/>
              </a:rPr>
              <a:t>‘00</a:t>
            </a:r>
            <a:endParaRPr lang="ja-JP" altLang="en-US" sz="2667"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5436540" y="6145167"/>
            <a:ext cx="1398268" cy="461665"/>
          </a:xfrm>
          <a:prstGeom prst="rect">
            <a:avLst/>
          </a:prstGeom>
          <a:noFill/>
        </p:spPr>
        <p:txBody>
          <a:bodyPr wrap="none" rtlCol="0">
            <a:spAutoFit/>
          </a:bodyPr>
          <a:lstStyle/>
          <a:p>
            <a:pPr fontAlgn="base"/>
            <a:r>
              <a:rPr lang="en-US" altLang="ja-JP" sz="2400" b="1" dirty="0" smtClean="0">
                <a:latin typeface="Arial" charset="0"/>
                <a:ea typeface="ＭＳ Ｐゴシック" charset="-128"/>
              </a:rPr>
              <a:t>Unix</a:t>
            </a:r>
            <a:r>
              <a:rPr lang="en-US" altLang="ja-JP" sz="2000" b="1" dirty="0" smtClean="0">
                <a:latin typeface="Arial" charset="0"/>
                <a:ea typeface="ＭＳ Ｐゴシック" charset="-128"/>
              </a:rPr>
              <a:t> Age</a:t>
            </a:r>
            <a:endParaRPr lang="ja-JP" altLang="en-US" sz="2000" b="1" dirty="0">
              <a:latin typeface="Arial" charset="0"/>
              <a:ea typeface="ＭＳ Ｐゴシック" charset="-128"/>
            </a:endParaRPr>
          </a:p>
        </p:txBody>
      </p:sp>
      <p:sp>
        <p:nvSpPr>
          <p:cNvPr id="30" name="テキスト ボックス 29"/>
          <p:cNvSpPr txBox="1"/>
          <p:nvPr/>
        </p:nvSpPr>
        <p:spPr>
          <a:xfrm>
            <a:off x="1271403" y="6182032"/>
            <a:ext cx="1514133" cy="400110"/>
          </a:xfrm>
          <a:prstGeom prst="rect">
            <a:avLst/>
          </a:prstGeom>
          <a:noFill/>
        </p:spPr>
        <p:txBody>
          <a:bodyPr wrap="none" rtlCol="0">
            <a:spAutoFit/>
          </a:bodyPr>
          <a:lstStyle/>
          <a:p>
            <a:pPr fontAlgn="base"/>
            <a:r>
              <a:rPr lang="en-US" altLang="ja-JP" sz="2000" b="1" dirty="0">
                <a:latin typeface="Arial" charset="0"/>
                <a:ea typeface="ＭＳ Ｐゴシック" charset="-128"/>
              </a:rPr>
              <a:t>All </a:t>
            </a:r>
            <a:r>
              <a:rPr lang="en-US" altLang="ja-JP" sz="2000" b="1" dirty="0">
                <a:latin typeface="Meiryo UI" panose="020B0604030504040204" pitchFamily="50" charset="-128"/>
                <a:ea typeface="Meiryo UI" panose="020B0604030504040204" pitchFamily="50" charset="-128"/>
              </a:rPr>
              <a:t>Fujitsu</a:t>
            </a:r>
            <a:endParaRPr lang="ja-JP" altLang="en-US" sz="2000" b="1"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759442" y="1144340"/>
            <a:ext cx="10673115" cy="913199"/>
          </a:xfrm>
          <a:prstGeom prst="rect">
            <a:avLst/>
          </a:prstGeom>
          <a:noFill/>
        </p:spPr>
        <p:txBody>
          <a:bodyPr wrap="none" rtlCol="0">
            <a:spAutoFit/>
          </a:bodyPr>
          <a:lstStyle/>
          <a:p>
            <a:pPr fontAlgn="base"/>
            <a:r>
              <a:rPr lang="en-US" altLang="ja-JP" sz="2667" b="1" dirty="0" smtClean="0">
                <a:latin typeface="Arial" charset="0"/>
                <a:ea typeface="ＭＳ Ｐゴシック" charset="-128"/>
              </a:rPr>
              <a:t>An Operating system which we ourselves can be responsible for</a:t>
            </a:r>
          </a:p>
          <a:p>
            <a:pPr fontAlgn="base"/>
            <a:r>
              <a:rPr lang="en-US" altLang="ja-JP" sz="2667" b="1" dirty="0">
                <a:latin typeface="Arial" charset="0"/>
                <a:ea typeface="ＭＳ Ｐゴシック" charset="-128"/>
              </a:rPr>
              <a:t>w</a:t>
            </a:r>
            <a:r>
              <a:rPr lang="en-US" altLang="ja-JP" sz="2667" b="1" dirty="0" smtClean="0">
                <a:latin typeface="Arial" charset="0"/>
                <a:ea typeface="ＭＳ Ｐゴシック" charset="-128"/>
              </a:rPr>
              <a:t>ith </a:t>
            </a:r>
            <a:r>
              <a:rPr lang="en-US" altLang="ja-JP" sz="2667" b="1" dirty="0" err="1" smtClean="0">
                <a:latin typeface="Arial" charset="0"/>
                <a:ea typeface="ＭＳ Ｐゴシック" charset="-128"/>
              </a:rPr>
              <a:t>openess</a:t>
            </a:r>
            <a:r>
              <a:rPr lang="en-US" altLang="ja-JP" sz="2667" b="1" dirty="0" smtClean="0">
                <a:latin typeface="Arial" charset="0"/>
                <a:ea typeface="ＭＳ Ｐゴシック" charset="-128"/>
              </a:rPr>
              <a:t>.</a:t>
            </a:r>
            <a:endParaRPr lang="ja-JP" altLang="en-US" sz="2667" b="1" dirty="0">
              <a:latin typeface="Arial" charset="0"/>
              <a:ea typeface="ＭＳ Ｐゴシック" charset="-128"/>
            </a:endParaRPr>
          </a:p>
        </p:txBody>
      </p:sp>
      <p:sp>
        <p:nvSpPr>
          <p:cNvPr id="29" name="テキスト ボックス 28"/>
          <p:cNvSpPr txBox="1"/>
          <p:nvPr/>
        </p:nvSpPr>
        <p:spPr>
          <a:xfrm>
            <a:off x="8837881" y="6140750"/>
            <a:ext cx="2170707" cy="400110"/>
          </a:xfrm>
          <a:prstGeom prst="rect">
            <a:avLst/>
          </a:prstGeom>
          <a:noFill/>
        </p:spPr>
        <p:txBody>
          <a:bodyPr wrap="square" rtlCol="0">
            <a:spAutoFit/>
          </a:bodyPr>
          <a:lstStyle/>
          <a:p>
            <a:pPr fontAlgn="base"/>
            <a:r>
              <a:rPr lang="en-US" altLang="ja-JP" sz="2000" b="1" dirty="0" smtClean="0">
                <a:latin typeface="Meiryo UI" panose="020B0604030504040204" pitchFamily="50" charset="-128"/>
                <a:ea typeface="Meiryo UI" panose="020B0604030504040204" pitchFamily="50" charset="-128"/>
              </a:rPr>
              <a:t>Open Source</a:t>
            </a:r>
            <a:endParaRPr lang="ja-JP" altLang="en-US" sz="2000" b="1" dirty="0">
              <a:latin typeface="Meiryo UI" panose="020B0604030504040204" pitchFamily="50" charset="-128"/>
              <a:ea typeface="Meiryo UI" panose="020B0604030504040204" pitchFamily="50" charset="-128"/>
            </a:endParaRPr>
          </a:p>
        </p:txBody>
      </p:sp>
      <p:sp>
        <p:nvSpPr>
          <p:cNvPr id="696327" name="スライド番号プレースホルダー 696326"/>
          <p:cNvSpPr>
            <a:spLocks noGrp="1"/>
          </p:cNvSpPr>
          <p:nvPr>
            <p:ph type="sldNum" sz="quarter" idx="11"/>
          </p:nvPr>
        </p:nvSpPr>
        <p:spPr/>
        <p:txBody>
          <a:bodyPr/>
          <a:lstStyle/>
          <a:p>
            <a:fld id="{C1C4E512-0C63-49C4-B8A6-86EFFB7A3CB6}" type="slidenum">
              <a:rPr lang="de-DE" altLang="ja-JP" smtClean="0">
                <a:solidFill>
                  <a:srgbClr val="000000"/>
                </a:solidFill>
              </a:rPr>
              <a:pPr/>
              <a:t>4</a:t>
            </a:fld>
            <a:endParaRPr lang="de-DE" altLang="ja-JP">
              <a:solidFill>
                <a:srgbClr val="000000"/>
              </a:solidFill>
            </a:endParaRPr>
          </a:p>
        </p:txBody>
      </p:sp>
    </p:spTree>
    <p:extLst>
      <p:ext uri="{BB962C8B-B14F-4D97-AF65-F5344CB8AC3E}">
        <p14:creationId xmlns:p14="http://schemas.microsoft.com/office/powerpoint/2010/main" val="1350465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Our ideas for Linux developments</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6" name="角丸四角形 5"/>
          <p:cNvSpPr/>
          <p:nvPr/>
        </p:nvSpPr>
        <p:spPr bwMode="gray">
          <a:xfrm>
            <a:off x="1055440" y="1772816"/>
            <a:ext cx="10369152" cy="936104"/>
          </a:xfrm>
          <a:prstGeom prst="roundRect">
            <a:avLst/>
          </a:prstGeom>
          <a:solidFill>
            <a:schemeClr val="bg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2800" b="1" dirty="0" smtClean="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Enable hardware features (for RAS).</a:t>
            </a:r>
            <a:endParaRPr kumimoji="1" lang="ja-JP" alt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7" name="角丸四角形 6"/>
          <p:cNvSpPr/>
          <p:nvPr/>
        </p:nvSpPr>
        <p:spPr bwMode="gray">
          <a:xfrm>
            <a:off x="1055440" y="3068960"/>
            <a:ext cx="10369152" cy="936104"/>
          </a:xfrm>
          <a:prstGeom prst="roundRect">
            <a:avLst/>
          </a:prstGeom>
          <a:solidFill>
            <a:schemeClr val="bg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Features</a:t>
            </a:r>
            <a:r>
              <a:rPr kumimoji="1" lang="en-US" altLang="ja-JP" sz="2800" b="1" i="0" u="none" strike="noStrike" cap="none" normalizeH="0" dirty="0"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for detecting/investigating problems.</a:t>
            </a:r>
            <a:endParaRPr kumimoji="1" lang="ja-JP" alt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8" name="角丸四角形 7"/>
          <p:cNvSpPr/>
          <p:nvPr/>
        </p:nvSpPr>
        <p:spPr bwMode="gray">
          <a:xfrm>
            <a:off x="1042751" y="4420965"/>
            <a:ext cx="10369152" cy="936104"/>
          </a:xfrm>
          <a:prstGeom prst="roundRect">
            <a:avLst/>
          </a:prstGeom>
          <a:solidFill>
            <a:schemeClr val="bg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Features</a:t>
            </a:r>
            <a:r>
              <a:rPr kumimoji="1" lang="en-US" altLang="ja-JP" sz="2800" b="1" i="0" u="none" strike="noStrike" cap="none" normalizeH="0" dirty="0"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for protecting customer’s workload.</a:t>
            </a:r>
            <a:endParaRPr kumimoji="1" lang="ja-JP" alt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スライド番号プレースホルダー 18"/>
          <p:cNvSpPr>
            <a:spLocks noGrp="1"/>
          </p:cNvSpPr>
          <p:nvPr>
            <p:ph type="sldNum" sz="quarter" idx="10"/>
          </p:nvPr>
        </p:nvSpPr>
        <p:spPr/>
        <p:txBody>
          <a:bodyPr/>
          <a:lstStyle/>
          <a:p>
            <a:fld id="{DE2B87E1-F9DF-4BEE-B07D-635D26011F4B}" type="slidenum">
              <a:rPr lang="de-DE" altLang="ja-JP" smtClean="0"/>
              <a:pPr/>
              <a:t>5</a:t>
            </a:fld>
            <a:endParaRPr lang="de-DE" altLang="ja-JP"/>
          </a:p>
        </p:txBody>
      </p:sp>
    </p:spTree>
    <p:extLst>
      <p:ext uri="{BB962C8B-B14F-4D97-AF65-F5344CB8AC3E}">
        <p14:creationId xmlns:p14="http://schemas.microsoft.com/office/powerpoint/2010/main" val="1576510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For supporting customers.</a:t>
            </a:r>
            <a:endParaRPr kumimoji="1" lang="ja-JP" altLang="en-US" dirty="0"/>
          </a:p>
        </p:txBody>
      </p:sp>
      <p:sp>
        <p:nvSpPr>
          <p:cNvPr id="3" name="コンテンツ プレースホルダー 2"/>
          <p:cNvSpPr>
            <a:spLocks noGrp="1"/>
          </p:cNvSpPr>
          <p:nvPr>
            <p:ph idx="1"/>
          </p:nvPr>
        </p:nvSpPr>
        <p:spPr>
          <a:xfrm>
            <a:off x="224367" y="869951"/>
            <a:ext cx="5871633" cy="542825"/>
          </a:xfrm>
        </p:spPr>
        <p:txBody>
          <a:bodyPr/>
          <a:lstStyle/>
          <a:p>
            <a:r>
              <a:rPr kumimoji="1" lang="en-US" altLang="ja-JP" sz="3200" dirty="0" err="1" smtClean="0">
                <a:latin typeface="Meiryo UI" panose="020B0604030504040204" pitchFamily="50" charset="-128"/>
                <a:ea typeface="Meiryo UI" panose="020B0604030504040204" pitchFamily="50" charset="-128"/>
              </a:rPr>
              <a:t>kdump</a:t>
            </a:r>
            <a:endParaRPr kumimoji="1" lang="ja-JP" altLang="en-US" sz="3200"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12" name="正方形/長方形 11"/>
          <p:cNvSpPr/>
          <p:nvPr/>
        </p:nvSpPr>
        <p:spPr bwMode="gray">
          <a:xfrm>
            <a:off x="479376" y="2420888"/>
            <a:ext cx="1728192" cy="864096"/>
          </a:xfrm>
          <a:prstGeom prst="rect">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Linux</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13" name="下カーブ矢印 12"/>
          <p:cNvSpPr/>
          <p:nvPr/>
        </p:nvSpPr>
        <p:spPr bwMode="gray">
          <a:xfrm>
            <a:off x="1944030" y="1771845"/>
            <a:ext cx="1487673" cy="731520"/>
          </a:xfrm>
          <a:prstGeom prst="curved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4" name="フローチャート: 磁気ディスク 13"/>
          <p:cNvSpPr/>
          <p:nvPr/>
        </p:nvSpPr>
        <p:spPr bwMode="gray">
          <a:xfrm>
            <a:off x="3287688" y="2587850"/>
            <a:ext cx="914400" cy="612648"/>
          </a:xfrm>
          <a:prstGeom prst="flowChartMagneticDisk">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 name="テキスト ボックス 14"/>
          <p:cNvSpPr txBox="1"/>
          <p:nvPr/>
        </p:nvSpPr>
        <p:spPr>
          <a:xfrm>
            <a:off x="688063" y="4136892"/>
            <a:ext cx="4944239" cy="646331"/>
          </a:xfrm>
          <a:prstGeom prst="rect">
            <a:avLst/>
          </a:prstGeom>
          <a:noFill/>
        </p:spPr>
        <p:txBody>
          <a:bodyPr wrap="none" rtlCol="0">
            <a:spAutoFit/>
          </a:bodyPr>
          <a:lstStyle/>
          <a:p>
            <a:r>
              <a:rPr kumimoji="1" lang="en-US" altLang="ja-JP" b="1" dirty="0" smtClean="0">
                <a:latin typeface="Meiryo UI" panose="020B0604030504040204" pitchFamily="50" charset="-128"/>
                <a:ea typeface="Meiryo UI" panose="020B0604030504040204" pitchFamily="50" charset="-128"/>
              </a:rPr>
              <a:t>Dumping Host’s memory image to disk</a:t>
            </a:r>
          </a:p>
          <a:p>
            <a:r>
              <a:rPr lang="en-US" altLang="ja-JP" b="1" dirty="0">
                <a:latin typeface="Meiryo UI" panose="020B0604030504040204" pitchFamily="50" charset="-128"/>
                <a:ea typeface="Meiryo UI" panose="020B0604030504040204" pitchFamily="50" charset="-128"/>
              </a:rPr>
              <a:t>f</a:t>
            </a:r>
            <a:r>
              <a:rPr lang="en-US" altLang="ja-JP" b="1" dirty="0" smtClean="0">
                <a:latin typeface="Meiryo UI" panose="020B0604030504040204" pitchFamily="50" charset="-128"/>
                <a:ea typeface="Meiryo UI" panose="020B0604030504040204" pitchFamily="50" charset="-128"/>
              </a:rPr>
              <a:t>or investigating kernel issues.</a:t>
            </a:r>
            <a:endParaRPr kumimoji="1" lang="ja-JP" altLang="en-US" b="1" dirty="0" smtClean="0">
              <a:latin typeface="Meiryo UI" panose="020B0604030504040204" pitchFamily="50" charset="-128"/>
              <a:ea typeface="Meiryo UI" panose="020B0604030504040204" pitchFamily="50" charset="-128"/>
            </a:endParaRPr>
          </a:p>
        </p:txBody>
      </p:sp>
      <p:sp>
        <p:nvSpPr>
          <p:cNvPr id="16" name="コンテンツ プレースホルダー 2"/>
          <p:cNvSpPr txBox="1">
            <a:spLocks/>
          </p:cNvSpPr>
          <p:nvPr/>
        </p:nvSpPr>
        <p:spPr bwMode="gray">
          <a:xfrm>
            <a:off x="6072718" y="858222"/>
            <a:ext cx="5871633" cy="54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sz="3200" kern="0" dirty="0" err="1" smtClean="0">
                <a:latin typeface="Meiryo UI" panose="020B0604030504040204" pitchFamily="50" charset="-128"/>
                <a:ea typeface="Meiryo UI" panose="020B0604030504040204" pitchFamily="50" charset="-128"/>
              </a:rPr>
              <a:t>Hotplug</a:t>
            </a:r>
            <a:endParaRPr lang="ja-JP" altLang="en-US" sz="3200" kern="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6641868" y="2964850"/>
            <a:ext cx="4644156" cy="1200329"/>
          </a:xfrm>
          <a:prstGeom prst="rect">
            <a:avLst/>
          </a:prstGeom>
          <a:noFill/>
        </p:spPr>
        <p:txBody>
          <a:bodyPr wrap="none" rtlCol="0">
            <a:spAutoFit/>
          </a:bodyPr>
          <a:lstStyle/>
          <a:p>
            <a:r>
              <a:rPr kumimoji="1" lang="en-US" altLang="ja-JP" b="1" dirty="0" smtClean="0">
                <a:latin typeface="Meiryo UI" panose="020B0604030504040204" pitchFamily="50" charset="-128"/>
                <a:ea typeface="Meiryo UI" panose="020B0604030504040204" pitchFamily="50" charset="-128"/>
              </a:rPr>
              <a:t>Replacing Hardware devices without</a:t>
            </a:r>
          </a:p>
          <a:p>
            <a:r>
              <a:rPr lang="en-US" altLang="ja-JP" b="1" dirty="0">
                <a:latin typeface="Meiryo UI" panose="020B0604030504040204" pitchFamily="50" charset="-128"/>
                <a:ea typeface="Meiryo UI" panose="020B0604030504040204" pitchFamily="50" charset="-128"/>
              </a:rPr>
              <a:t>s</a:t>
            </a:r>
            <a:r>
              <a:rPr lang="en-US" altLang="ja-JP" b="1" dirty="0" smtClean="0">
                <a:latin typeface="Meiryo UI" panose="020B0604030504040204" pitchFamily="50" charset="-128"/>
                <a:ea typeface="Meiryo UI" panose="020B0604030504040204" pitchFamily="50" charset="-128"/>
              </a:rPr>
              <a:t>topping a system.</a:t>
            </a:r>
          </a:p>
          <a:p>
            <a:endParaRPr kumimoji="1" lang="en-US" altLang="ja-JP" b="1" dirty="0">
              <a:latin typeface="Meiryo UI" panose="020B0604030504040204" pitchFamily="50" charset="-128"/>
              <a:ea typeface="Meiryo UI" panose="020B0604030504040204" pitchFamily="50" charset="-128"/>
            </a:endParaRPr>
          </a:p>
          <a:p>
            <a:r>
              <a:rPr lang="en-US" altLang="ja-JP" b="1" dirty="0" smtClean="0">
                <a:latin typeface="Meiryo UI" panose="020B0604030504040204" pitchFamily="50" charset="-128"/>
                <a:ea typeface="Meiryo UI" panose="020B0604030504040204" pitchFamily="50" charset="-128"/>
              </a:rPr>
              <a:t>PCI, CPU, Memory……</a:t>
            </a:r>
            <a:endParaRPr kumimoji="1" lang="ja-JP" altLang="en-US" b="1" dirty="0" smtClean="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956894" y="5227481"/>
            <a:ext cx="4406592" cy="923330"/>
          </a:xfrm>
          <a:prstGeom prst="rect">
            <a:avLst/>
          </a:prstGeom>
          <a:noFill/>
        </p:spPr>
        <p:txBody>
          <a:bodyPr wrap="none" rtlCol="0">
            <a:spAutoFit/>
          </a:bodyPr>
          <a:lstStyle/>
          <a:p>
            <a:r>
              <a:rPr kumimoji="1" lang="en-US" altLang="ja-JP" b="1" dirty="0" smtClean="0">
                <a:latin typeface="Meiryo UI" panose="020B0604030504040204" pitchFamily="50" charset="-128"/>
                <a:ea typeface="Meiryo UI" panose="020B0604030504040204" pitchFamily="50" charset="-128"/>
              </a:rPr>
              <a:t>We also contributed </a:t>
            </a:r>
            <a:r>
              <a:rPr kumimoji="1" lang="en-US" altLang="ja-JP" b="1" dirty="0" err="1" smtClean="0">
                <a:latin typeface="Meiryo UI" panose="020B0604030504040204" pitchFamily="50" charset="-128"/>
                <a:ea typeface="Meiryo UI" panose="020B0604030504040204" pitchFamily="50" charset="-128"/>
              </a:rPr>
              <a:t>qemu-kvm’s</a:t>
            </a:r>
            <a:endParaRPr kumimoji="1" lang="en-US" altLang="ja-JP" b="1" dirty="0" smtClean="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d</a:t>
            </a:r>
            <a:r>
              <a:rPr lang="en-US" altLang="ja-JP" b="1" dirty="0" smtClean="0">
                <a:latin typeface="Meiryo UI" panose="020B0604030504040204" pitchFamily="50" charset="-128"/>
                <a:ea typeface="Meiryo UI" panose="020B0604030504040204" pitchFamily="50" charset="-128"/>
              </a:rPr>
              <a:t>ump features.</a:t>
            </a:r>
          </a:p>
          <a:p>
            <a:r>
              <a:rPr kumimoji="1" lang="en-US" altLang="ja-JP" b="1" dirty="0" smtClean="0">
                <a:latin typeface="Meiryo UI" panose="020B0604030504040204" pitchFamily="50" charset="-128"/>
                <a:ea typeface="Meiryo UI" panose="020B0604030504040204" pitchFamily="50" charset="-128"/>
              </a:rPr>
              <a:t>Ex)</a:t>
            </a:r>
            <a:r>
              <a:rPr kumimoji="1" lang="en-US" altLang="ja-JP" b="1" dirty="0" err="1" smtClean="0">
                <a:latin typeface="Meiryo UI" panose="020B0604030504040204" pitchFamily="50" charset="-128"/>
                <a:ea typeface="Meiryo UI" panose="020B0604030504040204" pitchFamily="50" charset="-128"/>
              </a:rPr>
              <a:t>kvm’s</a:t>
            </a:r>
            <a:r>
              <a:rPr kumimoji="1" lang="en-US" altLang="ja-JP" b="1" dirty="0" smtClean="0">
                <a:latin typeface="Meiryo UI" panose="020B0604030504040204" pitchFamily="50" charset="-128"/>
                <a:ea typeface="Meiryo UI" panose="020B0604030504040204" pitchFamily="50" charset="-128"/>
              </a:rPr>
              <a:t> </a:t>
            </a:r>
            <a:r>
              <a:rPr kumimoji="1" lang="en-US" altLang="ja-JP" b="1" dirty="0" err="1" smtClean="0">
                <a:latin typeface="Meiryo UI" panose="020B0604030504040204" pitchFamily="50" charset="-128"/>
                <a:ea typeface="Meiryo UI" panose="020B0604030504040204" pitchFamily="50" charset="-128"/>
              </a:rPr>
              <a:t>init</a:t>
            </a:r>
            <a:r>
              <a:rPr kumimoji="1" lang="en-US" altLang="ja-JP" b="1" dirty="0" smtClean="0">
                <a:latin typeface="Meiryo UI" panose="020B0604030504040204" pitchFamily="50" charset="-128"/>
                <a:ea typeface="Meiryo UI" panose="020B0604030504040204" pitchFamily="50" charset="-128"/>
              </a:rPr>
              <a:t> button doesn’t work.</a:t>
            </a:r>
            <a:endParaRPr kumimoji="1" lang="ja-JP" altLang="en-US" b="1" dirty="0" smtClean="0">
              <a:latin typeface="Meiryo UI" panose="020B0604030504040204" pitchFamily="50" charset="-128"/>
              <a:ea typeface="Meiryo UI" panose="020B0604030504040204" pitchFamily="50" charset="-128"/>
            </a:endParaRPr>
          </a:p>
        </p:txBody>
      </p:sp>
      <p:grpSp>
        <p:nvGrpSpPr>
          <p:cNvPr id="52" name="グループ化 51"/>
          <p:cNvGrpSpPr/>
          <p:nvPr/>
        </p:nvGrpSpPr>
        <p:grpSpPr>
          <a:xfrm>
            <a:off x="7896200" y="1634025"/>
            <a:ext cx="1800200" cy="1362927"/>
            <a:chOff x="7896200" y="1634025"/>
            <a:chExt cx="2376264" cy="2225622"/>
          </a:xfrm>
        </p:grpSpPr>
        <p:sp>
          <p:nvSpPr>
            <p:cNvPr id="22" name="正方形/長方形 21"/>
            <p:cNvSpPr/>
            <p:nvPr/>
          </p:nvSpPr>
          <p:spPr bwMode="gray">
            <a:xfrm>
              <a:off x="7896200" y="1634025"/>
              <a:ext cx="2376264" cy="81600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Host</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23" name="正方形/長方形 22"/>
            <p:cNvSpPr/>
            <p:nvPr/>
          </p:nvSpPr>
          <p:spPr bwMode="gray">
            <a:xfrm>
              <a:off x="8112224" y="2230727"/>
              <a:ext cx="360040" cy="814460"/>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4" name="正方形/長方形 23"/>
            <p:cNvSpPr/>
            <p:nvPr/>
          </p:nvSpPr>
          <p:spPr bwMode="gray">
            <a:xfrm>
              <a:off x="8945584" y="2230727"/>
              <a:ext cx="360040" cy="814460"/>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5" name="正方形/長方形 24"/>
            <p:cNvSpPr/>
            <p:nvPr/>
          </p:nvSpPr>
          <p:spPr bwMode="gray">
            <a:xfrm>
              <a:off x="9612906" y="3045187"/>
              <a:ext cx="360040" cy="814460"/>
            </a:xfrm>
            <a:prstGeom prst="rect">
              <a:avLst/>
            </a:prstGeom>
            <a:solidFill>
              <a:srgbClr val="FFC00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6" name="上下矢印 25"/>
            <p:cNvSpPr/>
            <p:nvPr/>
          </p:nvSpPr>
          <p:spPr bwMode="gray">
            <a:xfrm>
              <a:off x="9550610" y="2219265"/>
              <a:ext cx="484632" cy="976354"/>
            </a:xfrm>
            <a:prstGeom prst="up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27" name="テキスト ボックス 26"/>
          <p:cNvSpPr txBox="1"/>
          <p:nvPr/>
        </p:nvSpPr>
        <p:spPr>
          <a:xfrm>
            <a:off x="9219744" y="2506427"/>
            <a:ext cx="889987" cy="369332"/>
          </a:xfrm>
          <a:prstGeom prst="rect">
            <a:avLst/>
          </a:prstGeom>
          <a:noFill/>
        </p:spPr>
        <p:txBody>
          <a:bodyPr wrap="none" rtlCol="0">
            <a:spAutoFit/>
          </a:bodyPr>
          <a:lstStyle/>
          <a:p>
            <a:r>
              <a:rPr kumimoji="1" lang="en-US" altLang="ja-JP" dirty="0" smtClean="0">
                <a:latin typeface="+mn-lt"/>
              </a:rPr>
              <a:t>Device</a:t>
            </a:r>
            <a:endParaRPr kumimoji="1" lang="ja-JP" altLang="en-US" dirty="0" smtClean="0">
              <a:latin typeface="+mn-lt"/>
            </a:endParaRPr>
          </a:p>
        </p:txBody>
      </p:sp>
      <p:sp>
        <p:nvSpPr>
          <p:cNvPr id="53" name="コンテンツ プレースホルダー 2"/>
          <p:cNvSpPr txBox="1">
            <a:spLocks/>
          </p:cNvSpPr>
          <p:nvPr/>
        </p:nvSpPr>
        <p:spPr bwMode="gray">
          <a:xfrm>
            <a:off x="6096000" y="4160588"/>
            <a:ext cx="5871633" cy="54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sz="3200" kern="0" dirty="0" err="1" smtClean="0">
                <a:latin typeface="Meiryo UI" panose="020B0604030504040204" pitchFamily="50" charset="-128"/>
                <a:ea typeface="Meiryo UI" panose="020B0604030504040204" pitchFamily="50" charset="-128"/>
              </a:rPr>
              <a:t>Btrfs</a:t>
            </a:r>
            <a:endParaRPr lang="en-US" altLang="ja-JP" sz="3200" kern="0" dirty="0" smtClean="0">
              <a:latin typeface="Meiryo UI" panose="020B0604030504040204" pitchFamily="50" charset="-128"/>
              <a:ea typeface="Meiryo UI" panose="020B0604030504040204" pitchFamily="50" charset="-128"/>
            </a:endParaRPr>
          </a:p>
          <a:p>
            <a:pPr lvl="1"/>
            <a:r>
              <a:rPr lang="ja-JP" altLang="en-US" b="1" kern="0" dirty="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a file system with</a:t>
            </a:r>
          </a:p>
          <a:p>
            <a:pPr lvl="2"/>
            <a:r>
              <a:rPr lang="en-US" altLang="ja-JP" b="1" kern="0" dirty="0" smtClean="0">
                <a:latin typeface="Meiryo UI" panose="020B0604030504040204" pitchFamily="50" charset="-128"/>
                <a:ea typeface="Meiryo UI" panose="020B0604030504040204" pitchFamily="50" charset="-128"/>
              </a:rPr>
              <a:t>Copy-on-Write</a:t>
            </a:r>
            <a:r>
              <a:rPr lang="ja-JP" altLang="en-US" b="1" kern="0" dirty="0">
                <a:latin typeface="Meiryo UI" panose="020B0604030504040204" pitchFamily="50" charset="-128"/>
                <a:ea typeface="Meiryo UI" panose="020B0604030504040204" pitchFamily="50" charset="-128"/>
              </a:rPr>
              <a:t>　</a:t>
            </a:r>
            <a:endParaRPr lang="en-US" altLang="ja-JP" b="1" kern="0" dirty="0" smtClean="0">
              <a:latin typeface="Meiryo UI" panose="020B0604030504040204" pitchFamily="50" charset="-128"/>
              <a:ea typeface="Meiryo UI" panose="020B0604030504040204" pitchFamily="50" charset="-128"/>
            </a:endParaRPr>
          </a:p>
          <a:p>
            <a:pPr lvl="2"/>
            <a:r>
              <a:rPr lang="en-US" altLang="ja-JP" b="1" kern="0" dirty="0" smtClean="0">
                <a:latin typeface="Meiryo UI" panose="020B0604030504040204" pitchFamily="50" charset="-128"/>
                <a:ea typeface="Meiryo UI" panose="020B0604030504040204" pitchFamily="50" charset="-128"/>
              </a:rPr>
              <a:t>snapshot/rollback</a:t>
            </a:r>
          </a:p>
          <a:p>
            <a:pPr lvl="2"/>
            <a:r>
              <a:rPr lang="en-US" altLang="ja-JP" b="1" kern="0" dirty="0" smtClean="0">
                <a:latin typeface="Meiryo UI" panose="020B0604030504040204" pitchFamily="50" charset="-128"/>
                <a:ea typeface="Meiryo UI" panose="020B0604030504040204" pitchFamily="50" charset="-128"/>
              </a:rPr>
              <a:t>Multi disk scale-out, resize.</a:t>
            </a:r>
          </a:p>
          <a:p>
            <a:pPr lvl="1"/>
            <a:endParaRPr lang="ja-JP" altLang="en-US" sz="2800" kern="0" dirty="0">
              <a:latin typeface="Meiryo UI" panose="020B0604030504040204" pitchFamily="50" charset="-128"/>
              <a:ea typeface="Meiryo UI" panose="020B0604030504040204" pitchFamily="50" charset="-128"/>
            </a:endParaRPr>
          </a:p>
        </p:txBody>
      </p:sp>
      <p:sp>
        <p:nvSpPr>
          <p:cNvPr id="30" name="スライド番号プレースホルダー 29"/>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10315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For protecting customers.</a:t>
            </a:r>
            <a:endParaRPr kumimoji="1" lang="ja-JP" altLang="en-US" dirty="0"/>
          </a:p>
        </p:txBody>
      </p:sp>
      <p:sp>
        <p:nvSpPr>
          <p:cNvPr id="3" name="コンテンツ プレースホルダー 2"/>
          <p:cNvSpPr>
            <a:spLocks noGrp="1"/>
          </p:cNvSpPr>
          <p:nvPr>
            <p:ph idx="1"/>
          </p:nvPr>
        </p:nvSpPr>
        <p:spPr>
          <a:xfrm>
            <a:off x="224367" y="869951"/>
            <a:ext cx="5871633" cy="5592763"/>
          </a:xfrm>
        </p:spPr>
        <p:txBody>
          <a:bodyPr/>
          <a:lstStyle/>
          <a:p>
            <a:r>
              <a:rPr kumimoji="1" lang="en-US" altLang="ja-JP" dirty="0" err="1" smtClean="0"/>
              <a:t>Cgroup</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2015 FUJITSU LIMITED</a:t>
            </a:r>
            <a:endParaRPr lang="de-DE" altLang="ja-JP" dirty="0"/>
          </a:p>
        </p:txBody>
      </p:sp>
      <p:sp>
        <p:nvSpPr>
          <p:cNvPr id="6" name="正方形/長方形 5"/>
          <p:cNvSpPr/>
          <p:nvPr/>
        </p:nvSpPr>
        <p:spPr bwMode="gray">
          <a:xfrm>
            <a:off x="839416" y="1556792"/>
            <a:ext cx="4104456" cy="1537658"/>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7" name="正方形/長方形 6"/>
          <p:cNvSpPr/>
          <p:nvPr/>
        </p:nvSpPr>
        <p:spPr bwMode="gray">
          <a:xfrm>
            <a:off x="1055440" y="1633831"/>
            <a:ext cx="1152128" cy="1368152"/>
          </a:xfrm>
          <a:prstGeom prst="rect">
            <a:avLst/>
          </a:prstGeom>
          <a:solidFill>
            <a:schemeClr val="bg1"/>
          </a:solidFill>
          <a:ln w="28575" cap="flat" cmpd="sng" algn="ctr">
            <a:solidFill>
              <a:srgbClr val="B1B1AC"/>
            </a:solidFill>
            <a:prstDash val="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APP</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8" name="正方形/長方形 7"/>
          <p:cNvSpPr/>
          <p:nvPr/>
        </p:nvSpPr>
        <p:spPr bwMode="gray">
          <a:xfrm>
            <a:off x="2387588" y="1641545"/>
            <a:ext cx="1152128" cy="1368152"/>
          </a:xfrm>
          <a:prstGeom prst="rect">
            <a:avLst/>
          </a:prstGeom>
          <a:solidFill>
            <a:schemeClr val="bg1"/>
          </a:solidFill>
          <a:ln w="28575" cap="flat" cmpd="sng" algn="ctr">
            <a:solidFill>
              <a:srgbClr val="B1B1AC"/>
            </a:solidFill>
            <a:prstDash val="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APP</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9" name="正方形/長方形 8"/>
          <p:cNvSpPr/>
          <p:nvPr/>
        </p:nvSpPr>
        <p:spPr bwMode="gray">
          <a:xfrm>
            <a:off x="3719736" y="1641545"/>
            <a:ext cx="1152128" cy="1368152"/>
          </a:xfrm>
          <a:prstGeom prst="rect">
            <a:avLst/>
          </a:prstGeom>
          <a:solidFill>
            <a:schemeClr val="bg1"/>
          </a:solidFill>
          <a:ln w="28575" cap="flat" cmpd="sng" algn="ctr">
            <a:solidFill>
              <a:srgbClr val="B1B1AC"/>
            </a:solidFill>
            <a:prstDash val="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APP</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10" name="正方形/長方形 9"/>
          <p:cNvSpPr/>
          <p:nvPr/>
        </p:nvSpPr>
        <p:spPr bwMode="gray">
          <a:xfrm>
            <a:off x="839416" y="3094450"/>
            <a:ext cx="4104456" cy="406558"/>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smtClean="0">
                <a:ln>
                  <a:noFill/>
                </a:ln>
                <a:effectLst/>
                <a:latin typeface="Meiryo UI" panose="020B0604030504040204" pitchFamily="50" charset="-128"/>
                <a:ea typeface="Meiryo UI" panose="020B0604030504040204" pitchFamily="50" charset="-128"/>
              </a:rPr>
              <a:t>OS</a:t>
            </a:r>
            <a:endParaRPr kumimoji="1" lang="ja-JP" altLang="en-US" sz="2400" b="1"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29781" y="4077976"/>
            <a:ext cx="4828053" cy="830997"/>
          </a:xfrm>
          <a:prstGeom prst="rect">
            <a:avLst/>
          </a:prstGeom>
          <a:noFill/>
        </p:spPr>
        <p:txBody>
          <a:bodyPr wrap="none" rtlCol="0">
            <a:spAutoFit/>
          </a:bodyPr>
          <a:lstStyle/>
          <a:p>
            <a:pPr algn="l"/>
            <a:r>
              <a:rPr kumimoji="1" lang="en-US" altLang="ja-JP" sz="2400" b="1" dirty="0" smtClean="0">
                <a:latin typeface="Meiryo UI" panose="020B0604030504040204" pitchFamily="50" charset="-128"/>
                <a:ea typeface="Meiryo UI" panose="020B0604030504040204" pitchFamily="50" charset="-128"/>
              </a:rPr>
              <a:t>Running workloads in stable</a:t>
            </a:r>
          </a:p>
          <a:p>
            <a:pPr algn="l"/>
            <a:r>
              <a:rPr lang="en-US" altLang="ja-JP" sz="2400" b="1" dirty="0">
                <a:latin typeface="Meiryo UI" panose="020B0604030504040204" pitchFamily="50" charset="-128"/>
                <a:ea typeface="Meiryo UI" panose="020B0604030504040204" pitchFamily="50" charset="-128"/>
              </a:rPr>
              <a:t>b</a:t>
            </a:r>
            <a:r>
              <a:rPr lang="en-US" altLang="ja-JP" sz="2400" b="1" dirty="0" smtClean="0">
                <a:latin typeface="Meiryo UI" panose="020B0604030504040204" pitchFamily="50" charset="-128"/>
                <a:ea typeface="Meiryo UI" panose="020B0604030504040204" pitchFamily="50" charset="-128"/>
              </a:rPr>
              <a:t>y limiting resource usage.</a:t>
            </a:r>
            <a:endParaRPr kumimoji="1" lang="ja-JP" altLang="en-US" sz="2400" b="1" dirty="0" smtClean="0">
              <a:latin typeface="Meiryo UI" panose="020B0604030504040204" pitchFamily="50" charset="-128"/>
              <a:ea typeface="Meiryo UI" panose="020B0604030504040204" pitchFamily="50" charset="-128"/>
            </a:endParaRPr>
          </a:p>
        </p:txBody>
      </p:sp>
      <p:sp>
        <p:nvSpPr>
          <p:cNvPr id="12" name="コンテンツ プレースホルダー 2"/>
          <p:cNvSpPr txBox="1">
            <a:spLocks/>
          </p:cNvSpPr>
          <p:nvPr/>
        </p:nvSpPr>
        <p:spPr bwMode="gray">
          <a:xfrm>
            <a:off x="6249057" y="3501008"/>
            <a:ext cx="587163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kern="0" dirty="0" smtClean="0"/>
              <a:t>Glibc man enhancements.</a:t>
            </a:r>
            <a:endParaRPr lang="ja-JP" altLang="en-US" kern="0" dirty="0"/>
          </a:p>
        </p:txBody>
      </p:sp>
      <p:grpSp>
        <p:nvGrpSpPr>
          <p:cNvPr id="41" name="グループ化 40"/>
          <p:cNvGrpSpPr/>
          <p:nvPr/>
        </p:nvGrpSpPr>
        <p:grpSpPr>
          <a:xfrm>
            <a:off x="8144699" y="4182520"/>
            <a:ext cx="2590470" cy="1452906"/>
            <a:chOff x="7752184" y="1844823"/>
            <a:chExt cx="2590470" cy="1452906"/>
          </a:xfrm>
        </p:grpSpPr>
        <p:sp>
          <p:nvSpPr>
            <p:cNvPr id="13" name="下矢印 12"/>
            <p:cNvSpPr/>
            <p:nvPr/>
          </p:nvSpPr>
          <p:spPr bwMode="gray">
            <a:xfrm>
              <a:off x="7752184" y="1844824"/>
              <a:ext cx="360040" cy="1452905"/>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4" name="下矢印 13"/>
            <p:cNvSpPr/>
            <p:nvPr/>
          </p:nvSpPr>
          <p:spPr bwMode="gray">
            <a:xfrm>
              <a:off x="9982614" y="1844823"/>
              <a:ext cx="360040" cy="1452905"/>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 name="爆発 1 14"/>
            <p:cNvSpPr/>
            <p:nvPr/>
          </p:nvSpPr>
          <p:spPr bwMode="gray">
            <a:xfrm>
              <a:off x="8544272" y="2325621"/>
              <a:ext cx="864096" cy="676362"/>
            </a:xfrm>
            <a:prstGeom prst="irregularSeal1">
              <a:avLst/>
            </a:prstGeom>
            <a:solidFill>
              <a:srgbClr val="FFFF0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7" name="直線矢印コネクタ 16"/>
            <p:cNvCxnSpPr/>
            <p:nvPr/>
          </p:nvCxnSpPr>
          <p:spPr bwMode="auto">
            <a:xfrm flipH="1">
              <a:off x="8976320" y="2132856"/>
              <a:ext cx="1006294" cy="530946"/>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 name="直線矢印コネクタ 18"/>
            <p:cNvCxnSpPr/>
            <p:nvPr/>
          </p:nvCxnSpPr>
          <p:spPr bwMode="auto">
            <a:xfrm>
              <a:off x="8040883" y="2135122"/>
              <a:ext cx="935437" cy="528680"/>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20" name="テキスト ボックス 19"/>
          <p:cNvSpPr txBox="1"/>
          <p:nvPr/>
        </p:nvSpPr>
        <p:spPr>
          <a:xfrm>
            <a:off x="6843977" y="5858578"/>
            <a:ext cx="4681794" cy="461665"/>
          </a:xfrm>
          <a:prstGeom prst="rect">
            <a:avLst/>
          </a:prstGeom>
          <a:noFill/>
        </p:spPr>
        <p:txBody>
          <a:bodyPr wrap="none" rtlCol="0">
            <a:spAutoFit/>
          </a:bodyPr>
          <a:lstStyle/>
          <a:p>
            <a:pPr algn="l"/>
            <a:r>
              <a:rPr lang="en-US" altLang="ja-JP" sz="2400" b="1" dirty="0" smtClean="0">
                <a:latin typeface="Meiryo UI" panose="020B0604030504040204" pitchFamily="50" charset="-128"/>
                <a:ea typeface="Meiryo UI" panose="020B0604030504040204" pitchFamily="50" charset="-128"/>
              </a:rPr>
              <a:t>Fixing</a:t>
            </a:r>
            <a:r>
              <a:rPr kumimoji="1" lang="en-US" altLang="ja-JP" sz="2400" b="1" dirty="0" smtClean="0">
                <a:latin typeface="Meiryo UI" panose="020B0604030504040204" pitchFamily="50" charset="-128"/>
                <a:ea typeface="Meiryo UI" panose="020B0604030504040204" pitchFamily="50" charset="-128"/>
              </a:rPr>
              <a:t> </a:t>
            </a:r>
            <a:r>
              <a:rPr kumimoji="1" lang="en-US" altLang="ja-JP" sz="2400" b="1" dirty="0" err="1" smtClean="0">
                <a:latin typeface="Meiryo UI" panose="020B0604030504040204" pitchFamily="50" charset="-128"/>
                <a:ea typeface="Meiryo UI" panose="020B0604030504040204" pitchFamily="50" charset="-128"/>
              </a:rPr>
              <a:t>glibc’s</a:t>
            </a:r>
            <a:r>
              <a:rPr kumimoji="1" lang="en-US" altLang="ja-JP" sz="2400" b="1" dirty="0" smtClean="0">
                <a:latin typeface="Meiryo UI" panose="020B0604030504040204" pitchFamily="50" charset="-128"/>
                <a:ea typeface="Meiryo UI" panose="020B0604030504040204" pitchFamily="50" charset="-128"/>
              </a:rPr>
              <a:t> MT-Safe spec</a:t>
            </a:r>
            <a:r>
              <a:rPr lang="en-US" altLang="ja-JP" sz="2400" b="1" dirty="0">
                <a:latin typeface="Meiryo UI" panose="020B0604030504040204" pitchFamily="50" charset="-128"/>
                <a:ea typeface="Meiryo UI" panose="020B0604030504040204" pitchFamily="50" charset="-128"/>
              </a:rPr>
              <a:t>.</a:t>
            </a:r>
            <a:endParaRPr kumimoji="1" lang="ja-JP" altLang="en-US" sz="2400" b="1" dirty="0" smtClean="0">
              <a:latin typeface="Meiryo UI" panose="020B0604030504040204" pitchFamily="50" charset="-128"/>
              <a:ea typeface="Meiryo UI" panose="020B0604030504040204" pitchFamily="50" charset="-128"/>
            </a:endParaRPr>
          </a:p>
        </p:txBody>
      </p:sp>
      <p:sp>
        <p:nvSpPr>
          <p:cNvPr id="42" name="コンテンツ プレースホルダー 2"/>
          <p:cNvSpPr txBox="1">
            <a:spLocks/>
          </p:cNvSpPr>
          <p:nvPr/>
        </p:nvSpPr>
        <p:spPr bwMode="gray">
          <a:xfrm>
            <a:off x="6249056" y="920146"/>
            <a:ext cx="5871633" cy="168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kern="0" dirty="0" smtClean="0"/>
              <a:t>LTP (Linux Test Project).</a:t>
            </a:r>
            <a:endParaRPr lang="ja-JP" altLang="en-US" kern="0" dirty="0"/>
          </a:p>
        </p:txBody>
      </p:sp>
      <p:sp>
        <p:nvSpPr>
          <p:cNvPr id="43" name="テキスト ボックス 42"/>
          <p:cNvSpPr txBox="1"/>
          <p:nvPr/>
        </p:nvSpPr>
        <p:spPr>
          <a:xfrm>
            <a:off x="6698062" y="1723263"/>
            <a:ext cx="4665060" cy="400110"/>
          </a:xfrm>
          <a:prstGeom prst="rect">
            <a:avLst/>
          </a:prstGeom>
          <a:noFill/>
        </p:spPr>
        <p:txBody>
          <a:bodyPr wrap="none" rtlCol="0">
            <a:spAutoFit/>
          </a:bodyPr>
          <a:lstStyle/>
          <a:p>
            <a:r>
              <a:rPr kumimoji="1" lang="en-US" altLang="ja-JP" sz="2000" b="1" dirty="0" smtClean="0">
                <a:latin typeface="Meiryo UI" panose="020B0604030504040204" pitchFamily="50" charset="-128"/>
                <a:ea typeface="Meiryo UI" panose="020B0604030504040204" pitchFamily="50" charset="-128"/>
              </a:rPr>
              <a:t>656 commits since 2010.(25%)</a:t>
            </a:r>
            <a:endParaRPr kumimoji="1" lang="ja-JP" altLang="en-US" sz="2000" b="1" dirty="0" smtClean="0">
              <a:latin typeface="Meiryo UI" panose="020B0604030504040204" pitchFamily="50" charset="-128"/>
              <a:ea typeface="Meiryo UI" panose="020B0604030504040204" pitchFamily="50" charset="-128"/>
            </a:endParaRPr>
          </a:p>
        </p:txBody>
      </p:sp>
      <p:sp>
        <p:nvSpPr>
          <p:cNvPr id="30" name="スライド番号プレースホルダー 29"/>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2769355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kumimoji="1" lang="en-US" altLang="ja-JP" dirty="0" smtClean="0"/>
              <a:t>Containers</a:t>
            </a:r>
            <a:endParaRPr kumimoji="1" lang="ja-JP" altLang="en-US" dirty="0"/>
          </a:p>
        </p:txBody>
      </p:sp>
      <p:sp>
        <p:nvSpPr>
          <p:cNvPr id="4" name="フッター プレースホルダー 3"/>
          <p:cNvSpPr>
            <a:spLocks noGrp="1"/>
          </p:cNvSpPr>
          <p:nvPr>
            <p:ph type="ftr" sz="quarter" idx="3"/>
          </p:nvPr>
        </p:nvSpPr>
        <p:spPr/>
        <p:txBody>
          <a:bodyPr/>
          <a:lstStyle/>
          <a:p>
            <a:r>
              <a:rPr lang="de-DE" altLang="ja-JP" smtClean="0"/>
              <a:t>Copyright 2015 FUJITSU LIMITED</a:t>
            </a:r>
            <a:endParaRPr lang="de-DE" altLang="ja-JP"/>
          </a:p>
        </p:txBody>
      </p:sp>
      <p:sp>
        <p:nvSpPr>
          <p:cNvPr id="10" name="スライド番号プレースホルダー 9"/>
          <p:cNvSpPr>
            <a:spLocks noGrp="1"/>
          </p:cNvSpPr>
          <p:nvPr>
            <p:ph type="sldNum" sz="quarter" idx="4"/>
          </p:nvPr>
        </p:nvSpPr>
        <p:spPr/>
        <p:txBody>
          <a:bodyPr/>
          <a:lstStyle/>
          <a:p>
            <a:fld id="{E5C4FF1C-8F5E-4BC8-BCAF-207649A9C157}" type="slidenum">
              <a:rPr lang="de-DE" altLang="ja-JP" smtClean="0"/>
              <a:pPr/>
              <a:t>8</a:t>
            </a:fld>
            <a:endParaRPr lang="de-DE" altLang="ja-JP"/>
          </a:p>
        </p:txBody>
      </p:sp>
    </p:spTree>
    <p:extLst>
      <p:ext uri="{BB962C8B-B14F-4D97-AF65-F5344CB8AC3E}">
        <p14:creationId xmlns:p14="http://schemas.microsoft.com/office/powerpoint/2010/main" val="18333132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_Tool_6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6_JA_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1822</Words>
  <Application>Microsoft Office PowerPoint</Application>
  <PresentationFormat>ワイド画面</PresentationFormat>
  <Paragraphs>433</Paragraphs>
  <Slides>30</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30</vt:i4>
      </vt:variant>
    </vt:vector>
  </HeadingPairs>
  <TitlesOfParts>
    <vt:vector size="37" baseType="lpstr">
      <vt:lpstr>Fujitsu Sans</vt:lpstr>
      <vt:lpstr>Meiryo UI</vt:lpstr>
      <vt:lpstr>ＭＳ Ｐゴシック</vt:lpstr>
      <vt:lpstr>Arial</vt:lpstr>
      <vt:lpstr>Wingdings</vt:lpstr>
      <vt:lpstr>F_Tool_2_JA_R</vt:lpstr>
      <vt:lpstr>F_Tool_6_JA_R</vt:lpstr>
      <vt:lpstr>Fujitsu and Containers.</vt:lpstr>
      <vt:lpstr>My Backgound</vt:lpstr>
      <vt:lpstr>Fujitsu’s work in Linux</vt:lpstr>
      <vt:lpstr>Quick history of Fujitsu with OSS</vt:lpstr>
      <vt:lpstr>Motivation for Linux/OSS</vt:lpstr>
      <vt:lpstr>Our ideas for Linux developments</vt:lpstr>
      <vt:lpstr>For supporting customers.</vt:lpstr>
      <vt:lpstr>For protecting customers.</vt:lpstr>
      <vt:lpstr>Containers</vt:lpstr>
      <vt:lpstr>What is container ?</vt:lpstr>
      <vt:lpstr>System Container</vt:lpstr>
      <vt:lpstr>Application Container</vt:lpstr>
      <vt:lpstr>Where we see containers in Fujitsu ?</vt:lpstr>
      <vt:lpstr>Today’s talk is about…..</vt:lpstr>
      <vt:lpstr>Docker</vt:lpstr>
      <vt:lpstr>Docker’s Motivation</vt:lpstr>
      <vt:lpstr>OCI: Spec. of containers.</vt:lpstr>
      <vt:lpstr>Current situation (in Fujitsu)</vt:lpstr>
      <vt:lpstr>Our motivation/attitude for container development.</vt:lpstr>
      <vt:lpstr>Problems and Development items for now.</vt:lpstr>
      <vt:lpstr>Dump</vt:lpstr>
      <vt:lpstr>Coredump Meta Data</vt:lpstr>
      <vt:lpstr>Portability</vt:lpstr>
      <vt:lpstr>Modifying images in a maintainable manner</vt:lpstr>
      <vt:lpstr>Resource Control</vt:lpstr>
      <vt:lpstr>Resource Monitoring</vt:lpstr>
      <vt:lpstr>Virtualization.</vt:lpstr>
      <vt:lpstr>Spec and Tests</vt:lpstr>
      <vt:lpstr>Conclusion</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2015-10-15T08:20:55Z</dcterms:modified>
</cp:coreProperties>
</file>