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7" r:id="rId5"/>
    <p:sldMasterId id="2147483654" r:id="rId6"/>
    <p:sldMasterId id="2147483660" r:id="rId7"/>
    <p:sldMasterId id="2147483651" r:id="rId8"/>
  </p:sldMasterIdLst>
  <p:notesMasterIdLst>
    <p:notesMasterId r:id="rId37"/>
  </p:notesMasterIdLst>
  <p:handoutMasterIdLst>
    <p:handoutMasterId r:id="rId38"/>
  </p:handoutMasterIdLst>
  <p:sldIdLst>
    <p:sldId id="257" r:id="rId9"/>
    <p:sldId id="346" r:id="rId10"/>
    <p:sldId id="313" r:id="rId11"/>
    <p:sldId id="291" r:id="rId12"/>
    <p:sldId id="293" r:id="rId13"/>
    <p:sldId id="347" r:id="rId14"/>
    <p:sldId id="297" r:id="rId15"/>
    <p:sldId id="314" r:id="rId16"/>
    <p:sldId id="325" r:id="rId17"/>
    <p:sldId id="315" r:id="rId18"/>
    <p:sldId id="328" r:id="rId19"/>
    <p:sldId id="300" r:id="rId20"/>
    <p:sldId id="320" r:id="rId21"/>
    <p:sldId id="348" r:id="rId22"/>
    <p:sldId id="303" r:id="rId23"/>
    <p:sldId id="342" r:id="rId24"/>
    <p:sldId id="345" r:id="rId25"/>
    <p:sldId id="343" r:id="rId26"/>
    <p:sldId id="332" r:id="rId27"/>
    <p:sldId id="310" r:id="rId28"/>
    <p:sldId id="349" r:id="rId29"/>
    <p:sldId id="304" r:id="rId30"/>
    <p:sldId id="321" r:id="rId31"/>
    <p:sldId id="306" r:id="rId32"/>
    <p:sldId id="322" r:id="rId33"/>
    <p:sldId id="324" r:id="rId34"/>
    <p:sldId id="307" r:id="rId35"/>
    <p:sldId id="27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2">
          <p15:clr>
            <a:srgbClr val="A4A3A4"/>
          </p15:clr>
        </p15:guide>
        <p15:guide id="2" pos="5312">
          <p15:clr>
            <a:srgbClr val="A4A3A4"/>
          </p15:clr>
        </p15:guide>
        <p15:guide id="3" pos="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84074"/>
    <a:srgbClr val="0F4975"/>
    <a:srgbClr val="00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5" autoAdjust="0"/>
    <p:restoredTop sz="70682" autoAdjust="0"/>
  </p:normalViewPr>
  <p:slideViewPr>
    <p:cSldViewPr snapToGrid="0" snapToObjects="1" showGuides="1">
      <p:cViewPr varScale="1">
        <p:scale>
          <a:sx n="65" d="100"/>
          <a:sy n="65" d="100"/>
        </p:scale>
        <p:origin x="2526" y="66"/>
      </p:cViewPr>
      <p:guideLst>
        <p:guide orient="horz" pos="4112"/>
        <p:guide pos="5312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Column 1</c:v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dPt>
            <c:idx val="1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Lit>
              <c:ptCount val="5"/>
              <c:pt idx="0">
                <c:v>3.18</c:v>
              </c:pt>
              <c:pt idx="1">
                <c:v>3.19</c:v>
              </c:pt>
              <c:pt idx="2">
                <c:v>4.0</c:v>
              </c:pt>
              <c:pt idx="3">
                <c:v>4.1</c:v>
              </c:pt>
              <c:pt idx="4">
                <c:v>4.2-rc6</c:v>
              </c:pt>
            </c:strLit>
          </c:cat>
          <c:val>
            <c:numLit>
              <c:formatCode>General</c:formatCode>
              <c:ptCount val="5"/>
              <c:pt idx="0">
                <c:v>206</c:v>
              </c:pt>
              <c:pt idx="1">
                <c:v>200</c:v>
              </c:pt>
              <c:pt idx="2">
                <c:v>170</c:v>
              </c:pt>
              <c:pt idx="3">
                <c:v>203</c:v>
              </c:pt>
              <c:pt idx="4">
                <c:v>149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32648"/>
        <c:axId val="155028168"/>
      </c:lineChart>
      <c:valAx>
        <c:axId val="155028168"/>
        <c:scaling>
          <c:orientation val="minMax"/>
          <c:max val="40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2400" b="0"/>
            </a:pPr>
            <a:endParaRPr lang="en-US"/>
          </a:p>
        </c:txPr>
        <c:crossAx val="155032648"/>
        <c:crossesAt val="1"/>
        <c:crossBetween val="between"/>
        <c:majorUnit val="100"/>
      </c:valAx>
      <c:catAx>
        <c:axId val="15503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2400" b="0"/>
            </a:pPr>
            <a:endParaRPr lang="en-US"/>
          </a:p>
        </c:txPr>
        <c:crossAx val="155028168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057C-8CEC-4446-98D8-2A07D60C60EB}" type="datetimeFigureOut"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3FF4-5E08-DE4D-B923-6FF453A9FF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6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F82C-5BD3-2E40-BD4B-8257262AA71E}" type="datetimeFigureOut"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EEF9-8B0F-D542-A06D-2E8CBED689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OLS 2005…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zh-CN" altLang="en-US" dirty="0" smtClean="0"/>
              <a:t>出席</a:t>
            </a:r>
            <a:endParaRPr lang="en-US" altLang="zh-CN" dirty="0" smtClean="0"/>
          </a:p>
          <a:p>
            <a:r>
              <a:rPr lang="en-US" dirty="0" smtClean="0"/>
              <a:t>Microsoft</a:t>
            </a:r>
            <a:r>
              <a:rPr lang="zh-CN" altLang="en-US" dirty="0" smtClean="0"/>
              <a:t>出席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Virtio</a:t>
            </a:r>
            <a:r>
              <a:rPr lang="en-US" dirty="0" smtClean="0"/>
              <a:t>--- IBM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KVM</a:t>
            </a:r>
            <a:r>
              <a:rPr lang="en-US" baseline="0" dirty="0" smtClean="0"/>
              <a:t> Forum in Jun, 2008.</a:t>
            </a:r>
          </a:p>
          <a:p>
            <a:r>
              <a:rPr lang="en-US" baseline="0" dirty="0" smtClean="0"/>
              <a:t>Chris Wright mentioned RH may buy companies in </a:t>
            </a:r>
            <a:r>
              <a:rPr lang="en-US" baseline="0" dirty="0" err="1" smtClean="0"/>
              <a:t>enconimy</a:t>
            </a:r>
            <a:r>
              <a:rPr lang="en-US" baseline="0" dirty="0" smtClean="0"/>
              <a:t> down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5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Clr>
                <a:schemeClr val="accent1"/>
              </a:buClr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0563" indent="-233363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087438" indent="-173038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01838" indent="-173038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00000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6" y="4533900"/>
            <a:ext cx="9144485" cy="232409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accent3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accent3"/>
                </a:solidFill>
                <a:latin typeface="+mn-lt"/>
                <a:cs typeface="Neo Sans Intel"/>
              </a:rPr>
              <a:t>INTEL CONFIDENTIAL</a:t>
            </a:r>
            <a:endParaRPr lang="en-US" sz="800" b="0" i="0" dirty="0">
              <a:solidFill>
                <a:schemeClr val="accent3"/>
              </a:solidFill>
              <a:latin typeface="+mn-lt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6887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60950"/>
            <a:ext cx="9144484" cy="1797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+mn-lt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53418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038" y="2578100"/>
            <a:ext cx="2570124" cy="16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el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07" y="2298700"/>
            <a:ext cx="30121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690563" indent="-233363">
              <a:buClr>
                <a:schemeClr val="bg1"/>
              </a:buClr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0874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5446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0018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7840" y="63001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371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690563" indent="-233363">
              <a:buClr>
                <a:schemeClr val="bg1"/>
              </a:buClr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0874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5446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0018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1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accent1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690563" indent="-233363"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 marL="1087438" indent="-173038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buClr>
                <a:schemeClr val="accent1"/>
              </a:buClr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01838" indent="-173038">
              <a:buClr>
                <a:schemeClr val="accent1"/>
              </a:buClr>
              <a:buFont typeface="Arial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accent1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690563" indent="-233363"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 marL="1087438" indent="-173038"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buClr>
                <a:schemeClr val="accent1"/>
              </a:buClr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01838" indent="-173038">
              <a:buClr>
                <a:schemeClr val="accent1"/>
              </a:buClr>
              <a:buFont typeface="Arial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000000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2130425"/>
            <a:ext cx="7772400" cy="1470025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040" y="5359400"/>
            <a:ext cx="7086600" cy="89916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0071C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Intel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164" y="390742"/>
            <a:ext cx="954435" cy="6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038" y="2578100"/>
            <a:ext cx="2570124" cy="16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Clr>
                <a:schemeClr val="bg1"/>
              </a:buClr>
              <a:buFont typeface="Arial"/>
              <a:buChar char="•"/>
              <a:defRPr sz="2800">
                <a:solidFill>
                  <a:srgbClr val="FFFFFF"/>
                </a:solidFill>
              </a:defRPr>
            </a:lvl1pPr>
            <a:lvl2pPr marL="690563" indent="-233363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10874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5446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4pPr>
            <a:lvl5pPr marL="20018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B4BABD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690563" indent="-233363">
              <a:buClr>
                <a:schemeClr val="bg1"/>
              </a:buClr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0874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5446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0018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37100" y="1600200"/>
            <a:ext cx="3962400" cy="4525963"/>
          </a:xfrm>
        </p:spPr>
        <p:txBody>
          <a:bodyPr>
            <a:normAutofit/>
          </a:bodyPr>
          <a:lstStyle>
            <a:lvl1pPr marL="233363" indent="-233363">
              <a:buClr>
                <a:schemeClr val="bg1"/>
              </a:buClr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690563" indent="-233363">
              <a:buClr>
                <a:schemeClr val="bg1"/>
              </a:buClr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087438" indent="-173038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5446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001838" indent="-173038">
              <a:buClr>
                <a:schemeClr val="bg1"/>
              </a:buClr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B4BABD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4572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9144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3716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18288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406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4572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9144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3716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1828800" indent="0">
              <a:buClr>
                <a:schemeClr val="accent1"/>
              </a:buClr>
              <a:buFont typeface="Arial"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767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2130425"/>
            <a:ext cx="7772400" cy="1470025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040" y="5359400"/>
            <a:ext cx="7086600" cy="89916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0071C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Intel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164" y="390742"/>
            <a:ext cx="954435" cy="6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6" y="4533900"/>
            <a:ext cx="9144485" cy="232409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intel-conf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91" y="6413500"/>
            <a:ext cx="1125220" cy="137617"/>
          </a:xfrm>
          <a:prstGeom prst="rect">
            <a:avLst/>
          </a:prstGeom>
        </p:spPr>
      </p:pic>
      <p:pic>
        <p:nvPicPr>
          <p:cNvPr id="5" name="Picture 4" descr="software_blue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78" y="6059137"/>
            <a:ext cx="2381672" cy="39694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-635000" y="5041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7" r:id="rId2"/>
    <p:sldLayoutId id="2147483680" r:id="rId3"/>
    <p:sldLayoutId id="214748368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071C5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0071C5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1C5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0071C5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0071C5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60950"/>
            <a:ext cx="9144484" cy="179704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08407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intel-conf.png"/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91" y="6413500"/>
            <a:ext cx="1125220" cy="137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81" y="6059137"/>
            <a:ext cx="2381665" cy="39694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547802"/>
            <a:ext cx="45974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4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" y="-365"/>
            <a:ext cx="9144486" cy="6858364"/>
          </a:xfrm>
          <a:prstGeom prst="rect">
            <a:avLst/>
          </a:prstGeom>
        </p:spPr>
      </p:pic>
      <p:pic>
        <p:nvPicPr>
          <p:cNvPr id="11" name="Picture 8" descr="PPTCovers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2359017"/>
            <a:ext cx="7680961" cy="362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48878"/>
            <a:ext cx="5171440" cy="175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4880" y="4856480"/>
            <a:ext cx="4409440" cy="126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 descr="Intel_Blu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82" y="528320"/>
            <a:ext cx="1230178" cy="8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500" kern="1200">
          <a:solidFill>
            <a:schemeClr val="bg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rgbClr val="FFFFFF"/>
          </a:solidFill>
          <a:latin typeface="Verdana"/>
          <a:ea typeface="+mn-ea"/>
          <a:cs typeface="Verdana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" y="-365"/>
            <a:ext cx="9144485" cy="6858363"/>
          </a:xfrm>
          <a:prstGeom prst="rect">
            <a:avLst/>
          </a:prstGeom>
        </p:spPr>
      </p:pic>
      <p:pic>
        <p:nvPicPr>
          <p:cNvPr id="9" name="Picture 8" descr="PPTCovers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36"/>
          <a:stretch/>
        </p:blipFill>
        <p:spPr bwMode="auto">
          <a:xfrm>
            <a:off x="-1" y="2359017"/>
            <a:ext cx="7884161" cy="362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48878"/>
            <a:ext cx="5171440" cy="175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4880" y="4856480"/>
            <a:ext cx="4409440" cy="126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454" y="494029"/>
            <a:ext cx="1166285" cy="8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7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500" kern="1200">
          <a:solidFill>
            <a:schemeClr val="bg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rgbClr val="FFFFFF"/>
          </a:solidFill>
          <a:latin typeface="Verdana"/>
          <a:ea typeface="+mn-ea"/>
          <a:cs typeface="Verdana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1_title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14650"/>
            <a:ext cx="9144488" cy="3943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28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88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6" r:id="rId2"/>
    <p:sldLayoutId id="2147483675" r:id="rId3"/>
    <p:sldLayoutId id="2147483653" r:id="rId4"/>
    <p:sldLayoutId id="2147483679" r:id="rId5"/>
    <p:sldLayoutId id="214748368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ntavdi.com/wp-content/uploads/2011/01/NxTop-Datashee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omium.com/sites/default/files/Bromium%20Microvirtualization%20for%20the%20Security%20Architect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VDIM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01.org/igvt-g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01.org/clearlinux" TargetMode="External"/><Relationship Id="rId2" Type="http://schemas.openxmlformats.org/officeDocument/2006/relationships/hyperlink" Target="http://hyper.sh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kpm@osdl.or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虚拟化和</a:t>
            </a:r>
            <a:r>
              <a:rPr lang="en-US" altLang="zh-CN" dirty="0" smtClean="0"/>
              <a:t>KVM</a:t>
            </a:r>
            <a:r>
              <a:rPr lang="zh-CN" altLang="en-US" dirty="0" smtClean="0"/>
              <a:t>的现</a:t>
            </a:r>
            <a:r>
              <a:rPr lang="zh-CN" altLang="en-US" dirty="0"/>
              <a:t>状，发展以及未来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董耀祖 （</a:t>
            </a:r>
            <a:r>
              <a:rPr lang="en-US" altLang="zh-CN" dirty="0" smtClean="0"/>
              <a:t>Eddie Dong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首</a:t>
            </a:r>
            <a:r>
              <a:rPr lang="zh-CN" altLang="en-US" dirty="0" smtClean="0"/>
              <a:t>席工程师</a:t>
            </a:r>
            <a:endParaRPr lang="en-US" altLang="zh-CN" dirty="0" smtClean="0"/>
          </a:p>
          <a:p>
            <a:r>
              <a:rPr lang="en-US" altLang="zh-CN" dirty="0" smtClean="0"/>
              <a:t>Intel</a:t>
            </a:r>
            <a:r>
              <a:rPr lang="zh-CN" altLang="en-US" dirty="0" smtClean="0"/>
              <a:t>开源软件技术中心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KVM architecture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3840161" y="2701925"/>
            <a:ext cx="1406525" cy="15303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3840161" y="1733550"/>
            <a:ext cx="1406525" cy="887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3768724" y="2630487"/>
            <a:ext cx="1406525" cy="14827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3768724" y="1662112"/>
            <a:ext cx="1406525" cy="887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3697286" y="2565400"/>
            <a:ext cx="1408113" cy="14589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3697286" y="1597025"/>
            <a:ext cx="1408113" cy="887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3787774" y="3421062"/>
            <a:ext cx="11811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200">
                <a:ea typeface="宋体" panose="02010600030101010101" pitchFamily="2" charset="-122"/>
                <a:cs typeface="Arial" panose="020B0604020202020204" pitchFamily="34" charset="0"/>
              </a:rPr>
              <a:t>Virtio</a:t>
            </a:r>
            <a:endParaRPr lang="en-GB" altLang="en-US" sz="12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GB" altLang="en-US" sz="1200">
                <a:ea typeface="宋体" panose="02010600030101010101" pitchFamily="2" charset="-122"/>
                <a:cs typeface="Arial" panose="020B0604020202020204" pitchFamily="34" charset="0"/>
              </a:rPr>
              <a:t>Device Drivers</a:t>
            </a:r>
            <a:endParaRPr lang="en-US" altLang="zh-CN" sz="12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4017961" y="2667000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Kernel</a:t>
            </a:r>
            <a:endParaRPr lang="en-GB" altLang="en-US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48" name="Text Box 12"/>
          <p:cNvSpPr txBox="1">
            <a:spLocks noChangeArrowheads="1"/>
          </p:cNvSpPr>
          <p:nvPr/>
        </p:nvSpPr>
        <p:spPr bwMode="auto">
          <a:xfrm>
            <a:off x="4089399" y="1808162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Apps</a:t>
            </a:r>
            <a:endParaRPr lang="en-US" altLang="zh-CN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49" name="Text Box 13"/>
          <p:cNvSpPr txBox="1">
            <a:spLocks noChangeArrowheads="1"/>
          </p:cNvSpPr>
          <p:nvPr/>
        </p:nvSpPr>
        <p:spPr bwMode="auto">
          <a:xfrm>
            <a:off x="3957636" y="12700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Guest1</a:t>
            </a:r>
            <a:endParaRPr lang="en-US" altLang="zh-CN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1358899" y="2133600"/>
            <a:ext cx="1406525" cy="2189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1133474" y="1892300"/>
            <a:ext cx="1406525" cy="2189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901699" y="1663700"/>
            <a:ext cx="1406525" cy="2189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altLang="zh-CN" sz="16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949324" y="4551362"/>
            <a:ext cx="6453187" cy="1131888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GB" altLang="en-US" sz="1200">
              <a:cs typeface="Arial" panose="020B0604020202020204" pitchFamily="34" charset="0"/>
            </a:endParaRPr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945186" y="2651125"/>
            <a:ext cx="1406525" cy="15303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5945186" y="1682750"/>
            <a:ext cx="1406525" cy="887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5873749" y="2579687"/>
            <a:ext cx="1406525" cy="14827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5873749" y="1611312"/>
            <a:ext cx="1406525" cy="887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5802311" y="2514600"/>
            <a:ext cx="1408113" cy="14589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5802311" y="1546225"/>
            <a:ext cx="1408113" cy="887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74" name="Text Box 38"/>
          <p:cNvSpPr txBox="1">
            <a:spLocks noChangeArrowheads="1"/>
          </p:cNvSpPr>
          <p:nvPr/>
        </p:nvSpPr>
        <p:spPr bwMode="auto">
          <a:xfrm>
            <a:off x="5892799" y="3370262"/>
            <a:ext cx="118110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200">
                <a:ea typeface="宋体" panose="02010600030101010101" pitchFamily="2" charset="-122"/>
                <a:cs typeface="Arial" panose="020B0604020202020204" pitchFamily="34" charset="0"/>
              </a:rPr>
              <a:t>Virtio</a:t>
            </a:r>
            <a:endParaRPr lang="en-GB" altLang="en-US" sz="12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GB" altLang="en-US" sz="1200">
                <a:ea typeface="宋体" panose="02010600030101010101" pitchFamily="2" charset="-122"/>
                <a:cs typeface="Arial" panose="020B0604020202020204" pitchFamily="34" charset="0"/>
              </a:rPr>
              <a:t>Device Drivers</a:t>
            </a:r>
            <a:endParaRPr lang="en-US" altLang="zh-CN" sz="12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75" name="Text Box 39"/>
          <p:cNvSpPr txBox="1">
            <a:spLocks noChangeArrowheads="1"/>
          </p:cNvSpPr>
          <p:nvPr/>
        </p:nvSpPr>
        <p:spPr bwMode="auto">
          <a:xfrm>
            <a:off x="6122986" y="2616200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Kernel</a:t>
            </a:r>
            <a:endParaRPr lang="en-GB" altLang="en-US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76" name="Text Box 40"/>
          <p:cNvSpPr txBox="1">
            <a:spLocks noChangeArrowheads="1"/>
          </p:cNvSpPr>
          <p:nvPr/>
        </p:nvSpPr>
        <p:spPr bwMode="auto">
          <a:xfrm>
            <a:off x="6194424" y="1757362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Apps</a:t>
            </a:r>
            <a:endParaRPr lang="en-US" altLang="zh-CN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77" name="Text Box 41"/>
          <p:cNvSpPr txBox="1">
            <a:spLocks noChangeArrowheads="1"/>
          </p:cNvSpPr>
          <p:nvPr/>
        </p:nvSpPr>
        <p:spPr bwMode="auto">
          <a:xfrm>
            <a:off x="6062661" y="12192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GB" altLang="zh-CN" sz="1600">
                <a:ea typeface="宋体" panose="02010600030101010101" pitchFamily="2" charset="-122"/>
                <a:cs typeface="Arial" panose="020B0604020202020204" pitchFamily="34" charset="0"/>
              </a:rPr>
              <a:t>Guest2</a:t>
            </a:r>
            <a:endParaRPr lang="en-US" altLang="zh-CN" sz="16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1538286" y="4751387"/>
            <a:ext cx="5722938" cy="6191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  <a:ea typeface="宋体" panose="02010600030101010101" pitchFamily="2" charset="-122"/>
              </a:rPr>
              <a:t>KVM</a:t>
            </a:r>
          </a:p>
        </p:txBody>
      </p:sp>
      <p:sp>
        <p:nvSpPr>
          <p:cNvPr id="475179" name="Line 43"/>
          <p:cNvSpPr>
            <a:spLocks noChangeShapeType="1"/>
          </p:cNvSpPr>
          <p:nvPr/>
        </p:nvSpPr>
        <p:spPr bwMode="auto">
          <a:xfrm flipH="1" flipV="1">
            <a:off x="2652711" y="4302125"/>
            <a:ext cx="3175" cy="5826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0" name="Line 44"/>
          <p:cNvSpPr>
            <a:spLocks noChangeShapeType="1"/>
          </p:cNvSpPr>
          <p:nvPr/>
        </p:nvSpPr>
        <p:spPr bwMode="auto">
          <a:xfrm>
            <a:off x="1904999" y="5257800"/>
            <a:ext cx="463708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1" name="Line 45"/>
          <p:cNvSpPr>
            <a:spLocks noChangeShapeType="1"/>
          </p:cNvSpPr>
          <p:nvPr/>
        </p:nvSpPr>
        <p:spPr bwMode="auto">
          <a:xfrm>
            <a:off x="2641599" y="4899025"/>
            <a:ext cx="1731962" cy="63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2" name="Line 46"/>
          <p:cNvSpPr>
            <a:spLocks noChangeShapeType="1"/>
          </p:cNvSpPr>
          <p:nvPr/>
        </p:nvSpPr>
        <p:spPr bwMode="auto">
          <a:xfrm flipV="1">
            <a:off x="4381499" y="4108450"/>
            <a:ext cx="20637" cy="7953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3" name="Line 47"/>
          <p:cNvSpPr>
            <a:spLocks noChangeShapeType="1"/>
          </p:cNvSpPr>
          <p:nvPr/>
        </p:nvSpPr>
        <p:spPr bwMode="auto">
          <a:xfrm flipH="1" flipV="1">
            <a:off x="6494461" y="4068762"/>
            <a:ext cx="25400" cy="1168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4" name="Line 48"/>
          <p:cNvSpPr>
            <a:spLocks noChangeShapeType="1"/>
          </p:cNvSpPr>
          <p:nvPr/>
        </p:nvSpPr>
        <p:spPr bwMode="auto">
          <a:xfrm flipH="1" flipV="1">
            <a:off x="1901824" y="3873500"/>
            <a:ext cx="3175" cy="13700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86" name="Text Box 50"/>
          <p:cNvSpPr txBox="1">
            <a:spLocks noChangeArrowheads="1"/>
          </p:cNvSpPr>
          <p:nvPr/>
        </p:nvSpPr>
        <p:spPr bwMode="auto">
          <a:xfrm rot="5400000">
            <a:off x="480217" y="3034506"/>
            <a:ext cx="1355725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VCPU1 Holder</a:t>
            </a:r>
            <a:endParaRPr lang="zh-CN" altLang="en-US" sz="1200" dirty="0">
              <a:solidFill>
                <a:srgbClr val="02203A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5188" name="Text Box 52"/>
          <p:cNvSpPr txBox="1">
            <a:spLocks noChangeArrowheads="1"/>
          </p:cNvSpPr>
          <p:nvPr/>
        </p:nvSpPr>
        <p:spPr bwMode="auto">
          <a:xfrm rot="5400000">
            <a:off x="932656" y="3031332"/>
            <a:ext cx="1349373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VCPU2 Holder</a:t>
            </a:r>
            <a:endParaRPr lang="zh-CN" altLang="en-US" dirty="0"/>
          </a:p>
        </p:txBody>
      </p:sp>
      <p:sp>
        <p:nvSpPr>
          <p:cNvPr id="475190" name="Text Box 54"/>
          <p:cNvSpPr txBox="1">
            <a:spLocks noChangeArrowheads="1"/>
          </p:cNvSpPr>
          <p:nvPr/>
        </p:nvSpPr>
        <p:spPr bwMode="auto">
          <a:xfrm rot="5400000">
            <a:off x="1368424" y="3034497"/>
            <a:ext cx="1366837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VCPU3 Holder</a:t>
            </a:r>
            <a:endParaRPr lang="zh-CN" altLang="en-US"/>
          </a:p>
        </p:txBody>
      </p:sp>
      <p:sp>
        <p:nvSpPr>
          <p:cNvPr id="475191" name="Text Box 55"/>
          <p:cNvSpPr txBox="1">
            <a:spLocks noChangeArrowheads="1"/>
          </p:cNvSpPr>
          <p:nvPr/>
        </p:nvSpPr>
        <p:spPr bwMode="auto">
          <a:xfrm>
            <a:off x="1055686" y="1292225"/>
            <a:ext cx="1090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  <a:ea typeface="宋体" panose="02010600030101010101" pitchFamily="2" charset="-122"/>
              </a:rPr>
              <a:t>Qemu</a:t>
            </a:r>
          </a:p>
        </p:txBody>
      </p:sp>
      <p:sp>
        <p:nvSpPr>
          <p:cNvPr id="475192" name="Text Box 56"/>
          <p:cNvSpPr txBox="1">
            <a:spLocks noChangeArrowheads="1"/>
          </p:cNvSpPr>
          <p:nvPr/>
        </p:nvSpPr>
        <p:spPr bwMode="auto">
          <a:xfrm>
            <a:off x="1131886" y="1833562"/>
            <a:ext cx="946150" cy="4667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GB" altLang="zh-CN" sz="1200">
                <a:ea typeface="宋体" panose="02010600030101010101" pitchFamily="2" charset="-122"/>
                <a:cs typeface="Arial" panose="020B0604020202020204" pitchFamily="34" charset="0"/>
              </a:rPr>
              <a:t>Virtio</a:t>
            </a:r>
            <a:endParaRPr lang="en-GB" altLang="en-US" sz="12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GB" altLang="zh-CN" sz="1200"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  <a:endParaRPr lang="en-US" altLang="zh-CN" sz="12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3144836" y="1585912"/>
            <a:ext cx="0" cy="2767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94" name="Line 58"/>
          <p:cNvSpPr>
            <a:spLocks noChangeShapeType="1"/>
          </p:cNvSpPr>
          <p:nvPr/>
        </p:nvSpPr>
        <p:spPr bwMode="auto">
          <a:xfrm flipV="1">
            <a:off x="3132136" y="4329112"/>
            <a:ext cx="4841875" cy="11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95" name="Text Box 59"/>
          <p:cNvSpPr txBox="1">
            <a:spLocks noChangeArrowheads="1"/>
          </p:cNvSpPr>
          <p:nvPr/>
        </p:nvSpPr>
        <p:spPr bwMode="auto">
          <a:xfrm>
            <a:off x="950911" y="5373687"/>
            <a:ext cx="174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  <a:ea typeface="宋体" panose="02010600030101010101" pitchFamily="2" charset="-122"/>
              </a:rPr>
              <a:t>Linux Kernel</a:t>
            </a:r>
          </a:p>
        </p:txBody>
      </p:sp>
      <p:sp>
        <p:nvSpPr>
          <p:cNvPr id="475196" name="Text Box 60"/>
          <p:cNvSpPr txBox="1">
            <a:spLocks noChangeArrowheads="1"/>
          </p:cNvSpPr>
          <p:nvPr/>
        </p:nvSpPr>
        <p:spPr bwMode="auto">
          <a:xfrm rot="5400000">
            <a:off x="2039936" y="2794000"/>
            <a:ext cx="2593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VMX non-root operation</a:t>
            </a:r>
          </a:p>
        </p:txBody>
      </p:sp>
      <p:sp>
        <p:nvSpPr>
          <p:cNvPr id="475197" name="Text Box 61"/>
          <p:cNvSpPr txBox="1">
            <a:spLocks noChangeArrowheads="1"/>
          </p:cNvSpPr>
          <p:nvPr/>
        </p:nvSpPr>
        <p:spPr bwMode="auto">
          <a:xfrm rot="5400000">
            <a:off x="1929605" y="2832894"/>
            <a:ext cx="209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VMX root operation</a:t>
            </a:r>
          </a:p>
        </p:txBody>
      </p:sp>
      <p:sp>
        <p:nvSpPr>
          <p:cNvPr id="475198" name="Text Box 62"/>
          <p:cNvSpPr txBox="1">
            <a:spLocks noChangeArrowheads="1"/>
          </p:cNvSpPr>
          <p:nvPr/>
        </p:nvSpPr>
        <p:spPr bwMode="auto">
          <a:xfrm>
            <a:off x="7342186" y="3825875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Guest Mode</a:t>
            </a:r>
          </a:p>
        </p:txBody>
      </p:sp>
      <p:sp>
        <p:nvSpPr>
          <p:cNvPr id="475199" name="Text Box 63"/>
          <p:cNvSpPr txBox="1">
            <a:spLocks noChangeArrowheads="1"/>
          </p:cNvSpPr>
          <p:nvPr/>
        </p:nvSpPr>
        <p:spPr bwMode="auto">
          <a:xfrm>
            <a:off x="7370761" y="4357687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rgbClr val="022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Host Mode</a:t>
            </a:r>
          </a:p>
        </p:txBody>
      </p:sp>
      <p:sp>
        <p:nvSpPr>
          <p:cNvPr id="475201" name="Text Box 65"/>
          <p:cNvSpPr txBox="1">
            <a:spLocks noChangeArrowheads="1"/>
          </p:cNvSpPr>
          <p:nvPr/>
        </p:nvSpPr>
        <p:spPr bwMode="auto">
          <a:xfrm>
            <a:off x="4340224" y="4316412"/>
            <a:ext cx="1336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VM Exit/Entry</a:t>
            </a:r>
          </a:p>
        </p:txBody>
      </p:sp>
      <p:sp>
        <p:nvSpPr>
          <p:cNvPr id="475202" name="Text Box 66"/>
          <p:cNvSpPr txBox="1">
            <a:spLocks noChangeArrowheads="1"/>
          </p:cNvSpPr>
          <p:nvPr/>
        </p:nvSpPr>
        <p:spPr bwMode="auto">
          <a:xfrm>
            <a:off x="815974" y="4286250"/>
            <a:ext cx="1336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Verdana" panose="020B0604030504040204" pitchFamily="34" charset="0"/>
                <a:ea typeface="宋体" panose="02010600030101010101" pitchFamily="2" charset="-122"/>
              </a:rPr>
              <a:t>KVM I/F</a:t>
            </a:r>
          </a:p>
        </p:txBody>
      </p:sp>
    </p:spTree>
    <p:extLst>
      <p:ext uri="{BB962C8B-B14F-4D97-AF65-F5344CB8AC3E}">
        <p14:creationId xmlns:p14="http://schemas.microsoft.com/office/powerpoint/2010/main" val="30485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</a:t>
            </a:r>
            <a:r>
              <a:rPr lang="zh-CN" altLang="en-US" dirty="0"/>
              <a:t>折点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IBM/</a:t>
            </a:r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/>
              <a:t>switch</a:t>
            </a:r>
            <a:r>
              <a:rPr lang="en-US" altLang="zh-CN" dirty="0"/>
              <a:t>ed</a:t>
            </a:r>
            <a:r>
              <a:rPr lang="en-US" dirty="0"/>
              <a:t> from Xen to KVM</a:t>
            </a:r>
          </a:p>
          <a:p>
            <a:endParaRPr lang="en-US" dirty="0"/>
          </a:p>
          <a:p>
            <a:r>
              <a:rPr lang="en-US" dirty="0" err="1" smtClean="0"/>
              <a:t>Qumranet</a:t>
            </a:r>
            <a:r>
              <a:rPr lang="en-US" dirty="0" smtClean="0"/>
              <a:t> </a:t>
            </a:r>
            <a:r>
              <a:rPr lang="en-US" altLang="zh-CN" dirty="0" smtClean="0"/>
              <a:t>Acquired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2008</a:t>
            </a:r>
          </a:p>
          <a:p>
            <a:endParaRPr lang="en-US" dirty="0"/>
          </a:p>
          <a:p>
            <a:r>
              <a:rPr lang="en-US" dirty="0" smtClean="0"/>
              <a:t>RHEL6 dropped Xen 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I/O </a:t>
            </a:r>
            <a:r>
              <a:rPr lang="en-US" altLang="zh-CN" dirty="0" smtClean="0"/>
              <a:t>effort</a:t>
            </a:r>
            <a:r>
              <a:rPr lang="en-US" dirty="0" smtClean="0"/>
              <a:t>: </a:t>
            </a:r>
            <a:r>
              <a:rPr lang="en-US" dirty="0" err="1" smtClean="0"/>
              <a:t>Virtio</a:t>
            </a:r>
            <a:r>
              <a:rPr lang="en-US" dirty="0" smtClean="0"/>
              <a:t>, </a:t>
            </a:r>
            <a:r>
              <a:rPr lang="en-US" dirty="0" err="1" smtClean="0"/>
              <a:t>Vhost</a:t>
            </a:r>
            <a:r>
              <a:rPr lang="en-US" dirty="0" smtClean="0"/>
              <a:t>, </a:t>
            </a:r>
            <a:r>
              <a:rPr lang="en-US" dirty="0" err="1" smtClean="0"/>
              <a:t>macvtap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Commits per Release</a:t>
            </a:r>
            <a:endParaRPr lang="en-US" dirty="0"/>
          </a:p>
        </p:txBody>
      </p:sp>
      <p:graphicFrame>
        <p:nvGraphicFramePr>
          <p:cNvPr id="6" name="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90164"/>
              </p:ext>
            </p:extLst>
          </p:nvPr>
        </p:nvGraphicFramePr>
        <p:xfrm>
          <a:off x="539827" y="1417638"/>
          <a:ext cx="8146974" cy="402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11827" y="5930820"/>
            <a:ext cx="3574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*Source </a:t>
            </a:r>
            <a:r>
              <a:rPr lang="en-US" sz="1400" dirty="0"/>
              <a:t>from </a:t>
            </a:r>
            <a:r>
              <a:rPr lang="en-US" sz="1400" dirty="0" smtClean="0"/>
              <a:t>Paolo Bonzini, 2015 KVM Forum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4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in SPECvirt_sc2013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4290" y="5860517"/>
            <a:ext cx="4269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*Source </a:t>
            </a:r>
            <a:r>
              <a:rPr lang="en-US" sz="1000" dirty="0"/>
              <a:t>from http://spec.org/virt_sc2013/results/specvirt_sc2013_perf.html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62" y="3373787"/>
            <a:ext cx="7739350" cy="2223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7" y="1611052"/>
            <a:ext cx="7837698" cy="17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Virtualization</a:t>
            </a:r>
          </a:p>
          <a:p>
            <a:r>
              <a:rPr lang="en-US" altLang="zh-CN" dirty="0" smtClean="0"/>
              <a:t>KVM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Server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Client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Looking Ahead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</a:t>
            </a:r>
            <a:r>
              <a:rPr lang="en-US" altLang="zh-CN" dirty="0" smtClean="0"/>
              <a:t>vs.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Different Focus</a:t>
            </a:r>
          </a:p>
          <a:p>
            <a:pPr lvl="1"/>
            <a:r>
              <a:rPr lang="en-US" altLang="zh-CN" dirty="0" smtClean="0"/>
              <a:t>Server focuses on Request and Response</a:t>
            </a:r>
          </a:p>
          <a:p>
            <a:pPr lvl="1"/>
            <a:r>
              <a:rPr lang="en-US" altLang="zh-CN" dirty="0" smtClean="0"/>
              <a:t>Client focuses on user experience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Different Workload</a:t>
            </a:r>
          </a:p>
          <a:p>
            <a:pPr lvl="1"/>
            <a:r>
              <a:rPr lang="en-US" altLang="zh-CN" dirty="0" smtClean="0"/>
              <a:t>Client workload like office, Browser, </a:t>
            </a:r>
            <a:r>
              <a:rPr lang="en-US" altLang="zh-CN" dirty="0" smtClean="0"/>
              <a:t>Multimedia, entertainment</a:t>
            </a:r>
          </a:p>
          <a:p>
            <a:pPr lvl="1"/>
            <a:endParaRPr lang="en-US" altLang="zh-CN" dirty="0" smtClean="0"/>
          </a:p>
          <a:p>
            <a:r>
              <a:rPr lang="en-US" dirty="0" smtClean="0"/>
              <a:t>Different </a:t>
            </a:r>
            <a:r>
              <a:rPr lang="en-US" dirty="0" smtClean="0"/>
              <a:t>Administrating Model</a:t>
            </a:r>
          </a:p>
          <a:p>
            <a:pPr lvl="1"/>
            <a:r>
              <a:rPr lang="en-US" dirty="0" smtClean="0"/>
              <a:t>Home user: No dedicate administrator</a:t>
            </a:r>
          </a:p>
          <a:p>
            <a:pPr lvl="1"/>
            <a:r>
              <a:rPr lang="en-US" dirty="0" smtClean="0"/>
              <a:t>SMB users: Dedicated IT with less professional</a:t>
            </a:r>
          </a:p>
          <a:p>
            <a:pPr lvl="1"/>
            <a:r>
              <a:rPr lang="en-US" dirty="0" smtClean="0"/>
              <a:t>Enterprise users: Corporate </a:t>
            </a:r>
            <a:r>
              <a:rPr lang="en-US" dirty="0"/>
              <a:t>IT with remote </a:t>
            </a:r>
            <a:r>
              <a:rPr lang="en-US" dirty="0" smtClean="0"/>
              <a:t>support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XenClient</a:t>
            </a:r>
            <a:r>
              <a:rPr lang="en-US" dirty="0" smtClean="0"/>
              <a:t> 1.0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48" y="1417638"/>
            <a:ext cx="7250503" cy="433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827" y="5930820"/>
            <a:ext cx="3574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*Source </a:t>
            </a:r>
            <a:r>
              <a:rPr lang="en-US" sz="1400" dirty="0"/>
              <a:t>from </a:t>
            </a:r>
            <a:r>
              <a:rPr lang="en-US" sz="1400" dirty="0" smtClean="0"/>
              <a:t>www.citrix.com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4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Desktop Infrastructure (VDI)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virtual desktop in server, remotely access from client thru network protocol</a:t>
            </a:r>
          </a:p>
          <a:p>
            <a:pPr lvl="1"/>
            <a:r>
              <a:rPr lang="en-US" altLang="zh-CN" dirty="0" smtClean="0"/>
              <a:t>For centralized IT service</a:t>
            </a:r>
          </a:p>
          <a:p>
            <a:pPr lvl="1"/>
            <a:r>
              <a:rPr lang="en-US" altLang="zh-CN" dirty="0" smtClean="0"/>
              <a:t>For security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Mostly Windows VDI, Some Linux VDI</a:t>
            </a:r>
          </a:p>
          <a:p>
            <a:pPr lvl="1"/>
            <a:r>
              <a:rPr lang="en-US" altLang="zh-CN" dirty="0" smtClean="0"/>
              <a:t>Android VDI for security?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Application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230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NxTop</a:t>
            </a:r>
            <a:r>
              <a:rPr lang="en-US" dirty="0"/>
              <a:t> </a:t>
            </a:r>
            <a:r>
              <a:rPr lang="en-US" dirty="0" smtClean="0"/>
              <a:t>from Virtual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7653" y="5798084"/>
            <a:ext cx="467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*Source </a:t>
            </a:r>
            <a:r>
              <a:rPr lang="en-US" sz="1400" dirty="0"/>
              <a:t>from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www.atlantavdi.com/wp-content/uploads/2011/01/NxTop-Datasheet.pdf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417638"/>
            <a:ext cx="8335693" cy="4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Redbend</a:t>
            </a:r>
            <a:r>
              <a:rPr lang="en-US" dirty="0" smtClean="0"/>
              <a:t> Mobile &amp; Automotive Virtualization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BYOD Usage in Smart Phone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OSs </a:t>
            </a:r>
            <a:r>
              <a:rPr lang="en-US" dirty="0" smtClean="0"/>
              <a:t>share one device</a:t>
            </a:r>
          </a:p>
          <a:p>
            <a:pPr lvl="1"/>
            <a:r>
              <a:rPr lang="en-US" dirty="0" smtClean="0"/>
              <a:t>Customized for Android/Mobile Device, such as </a:t>
            </a:r>
            <a:r>
              <a:rPr lang="en-US" dirty="0" smtClean="0">
                <a:solidFill>
                  <a:srgbClr val="FF0000"/>
                </a:solidFill>
              </a:rPr>
              <a:t>battery/GPU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ECUs &amp; Head Units Consolidation in Car</a:t>
            </a:r>
          </a:p>
          <a:p>
            <a:pPr lvl="1"/>
            <a:r>
              <a:rPr lang="en-US" dirty="0" smtClean="0"/>
              <a:t>Cut hardware cost</a:t>
            </a:r>
          </a:p>
          <a:p>
            <a:pPr lvl="1"/>
            <a:r>
              <a:rPr lang="en-US" dirty="0" smtClean="0"/>
              <a:t>More focus on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Virtualization</a:t>
            </a:r>
          </a:p>
          <a:p>
            <a:r>
              <a:rPr lang="en-US" altLang="zh-CN" dirty="0" smtClean="0"/>
              <a:t>KVM</a:t>
            </a:r>
          </a:p>
          <a:p>
            <a:r>
              <a:rPr lang="en-US" altLang="zh-CN" dirty="0"/>
              <a:t>Server </a:t>
            </a:r>
            <a:r>
              <a:rPr lang="en-US" altLang="zh-CN" dirty="0">
                <a:sym typeface="Wingdings" panose="05000000000000000000" pitchFamily="2" charset="2"/>
              </a:rPr>
              <a:t> Client</a:t>
            </a:r>
            <a:endParaRPr lang="en-US" altLang="zh-CN" dirty="0" smtClean="0"/>
          </a:p>
          <a:p>
            <a:r>
              <a:rPr lang="en-US" altLang="zh-CN" dirty="0" smtClean="0"/>
              <a:t>Looking Ahead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Bromium</a:t>
            </a:r>
            <a:r>
              <a:rPr lang="en-US" dirty="0" smtClean="0"/>
              <a:t> Micro-Virtualization for 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7152"/>
            <a:ext cx="8340789" cy="3957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7985" y="5514360"/>
            <a:ext cx="4928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*Source </a:t>
            </a:r>
            <a:r>
              <a:rPr lang="en-US" sz="1400" dirty="0"/>
              <a:t>from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www.bromium.com/sites/default/files/Bromium%20Microvirtualization%20for%20the%20Security%20Architect.pdf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0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Virtualization</a:t>
            </a:r>
          </a:p>
          <a:p>
            <a:r>
              <a:rPr lang="en-US" altLang="zh-CN" dirty="0" smtClean="0"/>
              <a:t>KVM</a:t>
            </a:r>
          </a:p>
          <a:p>
            <a:r>
              <a:rPr lang="en-US" altLang="zh-CN" dirty="0"/>
              <a:t>Server </a:t>
            </a:r>
            <a:r>
              <a:rPr lang="en-US" altLang="zh-CN" dirty="0">
                <a:sym typeface="Wingdings" panose="05000000000000000000" pitchFamily="2" charset="2"/>
              </a:rPr>
              <a:t> Client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Looking </a:t>
            </a:r>
            <a:r>
              <a:rPr lang="en-US" altLang="zh-CN" dirty="0" smtClean="0">
                <a:solidFill>
                  <a:srgbClr val="FF0000"/>
                </a:solidFill>
              </a:rPr>
              <a:t>Ahead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Virtualization Done?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keeps growing</a:t>
            </a:r>
          </a:p>
          <a:p>
            <a:pPr lvl="1"/>
            <a:r>
              <a:rPr lang="en-US" dirty="0" smtClean="0"/>
              <a:t>Public cloud:  100%+ increase per year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usages emerge</a:t>
            </a:r>
          </a:p>
          <a:p>
            <a:pPr lvl="1"/>
            <a:r>
              <a:rPr lang="en-US" dirty="0" smtClean="0"/>
              <a:t>NFV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GPU cloud</a:t>
            </a:r>
          </a:p>
          <a:p>
            <a:pPr lvl="1"/>
            <a:endParaRPr lang="en-US" dirty="0"/>
          </a:p>
          <a:p>
            <a:r>
              <a:rPr lang="en-US" dirty="0"/>
              <a:t>New technologies keep coming</a:t>
            </a:r>
          </a:p>
          <a:p>
            <a:pPr lvl="1"/>
            <a:r>
              <a:rPr lang="en-US" dirty="0" err="1"/>
              <a:t>Xpoint</a:t>
            </a:r>
            <a:r>
              <a:rPr lang="en-US" dirty="0"/>
              <a:t>, NVDIMM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7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Availability with VM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125" y="1338681"/>
            <a:ext cx="7683910" cy="4338766"/>
          </a:xfrm>
        </p:spPr>
        <p:txBody>
          <a:bodyPr>
            <a:normAutofit/>
          </a:bodyPr>
          <a:lstStyle/>
          <a:p>
            <a:r>
              <a:rPr lang="en-US" dirty="0" smtClean="0"/>
              <a:t>Surviving from Hardware Failure</a:t>
            </a:r>
          </a:p>
          <a:p>
            <a:pPr lvl="1"/>
            <a:r>
              <a:rPr lang="en-US" dirty="0" smtClean="0"/>
              <a:t>Lock-stepping</a:t>
            </a:r>
            <a:r>
              <a:rPr lang="en-US" dirty="0" smtClean="0"/>
              <a:t>: VMware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Coarse-grain </a:t>
            </a:r>
            <a:r>
              <a:rPr lang="en-US" dirty="0" smtClean="0"/>
              <a:t>Lock-stepping (COLO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53089" y="2925215"/>
            <a:ext cx="1503406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Hardware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53089" y="3001415"/>
            <a:ext cx="1503406" cy="2209800"/>
          </a:xfrm>
          <a:prstGeom prst="roundRect">
            <a:avLst/>
          </a:prstGeom>
          <a:solidFill>
            <a:srgbClr val="00B0F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VMM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3089" y="3077615"/>
            <a:ext cx="1503406" cy="1676400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PVM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3089" y="3153815"/>
            <a:ext cx="1503406" cy="9906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97883" y="2925215"/>
            <a:ext cx="1470041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Hardware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97883" y="3001415"/>
            <a:ext cx="1470041" cy="2209800"/>
          </a:xfrm>
          <a:prstGeom prst="roundRect">
            <a:avLst/>
          </a:prstGeom>
          <a:solidFill>
            <a:srgbClr val="00B0F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VMM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97883" y="3077615"/>
            <a:ext cx="1470041" cy="1676400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SVM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97883" y="3153815"/>
            <a:ext cx="1470041" cy="9906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6495" y="5266782"/>
            <a:ext cx="1609840" cy="0"/>
          </a:xfrm>
          <a:prstGeom prst="line">
            <a:avLst/>
          </a:prstGeom>
          <a:ln w="88900">
            <a:solidFill>
              <a:schemeClr val="accent1">
                <a:alpha val="6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0068" y="4786846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Network</a:t>
            </a:r>
            <a:endParaRPr lang="zh-CN" altLang="en-US" b="1" dirty="0"/>
          </a:p>
        </p:txBody>
      </p:sp>
      <p:sp>
        <p:nvSpPr>
          <p:cNvPr id="17" name="Explosion 1 16"/>
          <p:cNvSpPr/>
          <p:nvPr/>
        </p:nvSpPr>
        <p:spPr>
          <a:xfrm>
            <a:off x="1754144" y="5210985"/>
            <a:ext cx="2057400" cy="1263134"/>
          </a:xfrm>
          <a:prstGeom prst="irregularSeal1">
            <a:avLst/>
          </a:prstGeom>
          <a:solidFill>
            <a:srgbClr val="FAB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2121"/>
                </a:solidFill>
              </a:rPr>
              <a:t>Hardware Failure</a:t>
            </a:r>
            <a:endParaRPr lang="zh-CN" altLang="en-US" b="1" dirty="0">
              <a:solidFill>
                <a:srgbClr val="FF212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6495" y="4601615"/>
            <a:ext cx="1663628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0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2827" y="4122038"/>
            <a:ext cx="148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VM Replication</a:t>
            </a:r>
            <a:endParaRPr lang="zh-CN" altLang="en-US" sz="1600" b="1" dirty="0"/>
          </a:p>
        </p:txBody>
      </p:sp>
      <p:sp>
        <p:nvSpPr>
          <p:cNvPr id="20" name="Curved Down Arrow 19"/>
          <p:cNvSpPr/>
          <p:nvPr/>
        </p:nvSpPr>
        <p:spPr>
          <a:xfrm>
            <a:off x="4480296" y="3711867"/>
            <a:ext cx="1779198" cy="584947"/>
          </a:xfrm>
          <a:prstGeom prst="curvedDownArrow">
            <a:avLst>
              <a:gd name="adj1" fmla="val 17409"/>
              <a:gd name="adj2" fmla="val 50000"/>
              <a:gd name="adj3" fmla="val 5199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4972508" y="5932366"/>
            <a:ext cx="1072975" cy="7462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Storage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7" idx="2"/>
          </p:cNvCxnSpPr>
          <p:nvPr/>
        </p:nvCxnSpPr>
        <p:spPr>
          <a:xfrm rot="16200000" flipH="1">
            <a:off x="4018527" y="5454680"/>
            <a:ext cx="740247" cy="11677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</p:cNvCxnSpPr>
          <p:nvPr/>
        </p:nvCxnSpPr>
        <p:spPr>
          <a:xfrm rot="5400000">
            <a:off x="6119071" y="5594828"/>
            <a:ext cx="740247" cy="8874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0089" y="3262281"/>
            <a:ext cx="102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Fail Over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70851" y="4281640"/>
            <a:ext cx="9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Primary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759116" y="4230155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Secondary</a:t>
            </a:r>
            <a:endParaRPr lang="zh-CN" alt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53089" y="3260414"/>
            <a:ext cx="1503406" cy="4953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97882" y="3262281"/>
            <a:ext cx="1470041" cy="4953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</a:t>
            </a:r>
            <a:r>
              <a:rPr lang="en-US" dirty="0" smtClean="0"/>
              <a:t>Memory Technology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</a:t>
            </a:r>
            <a:r>
              <a:rPr lang="en-US" dirty="0" smtClean="0"/>
              <a:t>capacity</a:t>
            </a:r>
            <a:r>
              <a:rPr lang="en-US" dirty="0" smtClean="0"/>
              <a:t>, </a:t>
            </a:r>
            <a:r>
              <a:rPr lang="en-US" dirty="0" smtClean="0"/>
              <a:t>non-volatile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/>
              <a:t>times greater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1000 times faster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to use 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v</a:t>
            </a:r>
            <a:r>
              <a:rPr lang="en-US" dirty="0" smtClean="0"/>
              <a:t>irtualize?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NVDIMM: Large Persistent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Non-Volatile DIMM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en.wikipedia.org/wiki/NVDIMM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Byte addressable</a:t>
            </a:r>
          </a:p>
          <a:p>
            <a:pPr lvl="1"/>
            <a:r>
              <a:rPr lang="en-US" dirty="0" smtClean="0"/>
              <a:t>Large persistent memory</a:t>
            </a:r>
          </a:p>
          <a:p>
            <a:endParaRPr lang="en-US" dirty="0" smtClean="0"/>
          </a:p>
          <a:p>
            <a:r>
              <a:rPr lang="en-US" dirty="0" smtClean="0"/>
              <a:t>NVDIMM Virtualization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Virtualization is hard, but it is doable</a:t>
            </a:r>
          </a:p>
          <a:p>
            <a:r>
              <a:rPr lang="en-US" altLang="zh-CN" dirty="0" smtClean="0"/>
              <a:t>SR-IOV-capable GPU</a:t>
            </a:r>
          </a:p>
          <a:p>
            <a:r>
              <a:rPr lang="en-US" altLang="zh-CN" dirty="0"/>
              <a:t>Software Full Virtualization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01.org/igvt-g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81884" y="3670105"/>
            <a:ext cx="4790470" cy="3069908"/>
            <a:chOff x="1721372" y="1190335"/>
            <a:chExt cx="6387293" cy="4093210"/>
          </a:xfrm>
        </p:grpSpPr>
        <p:sp>
          <p:nvSpPr>
            <p:cNvPr id="7" name="Rounded Rectangle 6"/>
            <p:cNvSpPr/>
            <p:nvPr/>
          </p:nvSpPr>
          <p:spPr>
            <a:xfrm>
              <a:off x="1721373" y="2881795"/>
              <a:ext cx="6382690" cy="1111200"/>
            </a:xfrm>
            <a:prstGeom prst="roundRect">
              <a:avLst>
                <a:gd name="adj" fmla="val 7843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t"/>
            <a:lstStyle/>
            <a:p>
              <a:pPr algn="ctr" defTabSz="685800">
                <a:defRPr/>
              </a:pPr>
              <a:r>
                <a:rPr lang="en-US" sz="825" kern="0" dirty="0">
                  <a:solidFill>
                    <a:sysClr val="windowText" lastClr="000000"/>
                  </a:solidFill>
                  <a:latin typeface="Neo Sans Intel"/>
                </a:rPr>
                <a:t>Hypervisor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03627" y="2768443"/>
              <a:ext cx="567030" cy="542132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rIns="0" rtlCol="0" anchor="ctr"/>
            <a:lstStyle/>
            <a:p>
              <a:pPr algn="ctr" defTabSz="685800">
                <a:defRPr/>
              </a:pPr>
              <a:r>
                <a:rPr lang="en-US" sz="825" kern="0" dirty="0" err="1">
                  <a:solidFill>
                    <a:sysClr val="window" lastClr="FFFFFF"/>
                  </a:solidFill>
                  <a:latin typeface="Neo Sans Intel"/>
                </a:rPr>
                <a:t>vGPU</a:t>
              </a: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 </a:t>
              </a:r>
              <a:b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</a:b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Model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21372" y="1190335"/>
              <a:ext cx="6387293" cy="2670710"/>
              <a:chOff x="1721372" y="1190335"/>
              <a:chExt cx="6387293" cy="267071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329139" y="1195320"/>
                <a:ext cx="1540584" cy="1520902"/>
              </a:xfrm>
              <a:prstGeom prst="roundRect">
                <a:avLst>
                  <a:gd name="adj" fmla="val 7843"/>
                </a:avLst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Text" lastClr="000000"/>
                    </a:solidFill>
                    <a:latin typeface="Neo Sans Intel"/>
                  </a:rPr>
                  <a:t>Virtual Machine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410913" y="1483223"/>
                <a:ext cx="1362837" cy="1161209"/>
              </a:xfrm>
              <a:prstGeom prst="roundRect">
                <a:avLst>
                  <a:gd name="adj" fmla="val 7843"/>
                </a:avLst>
              </a:prstGeom>
              <a:solidFill>
                <a:srgbClr val="00AEEF"/>
              </a:solidFill>
              <a:ln w="25400" cap="flat" cmpd="sng" algn="ctr">
                <a:solidFill>
                  <a:srgbClr val="00AEEF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Microsoft Windows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492296" y="1775738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8DC8E8"/>
              </a:solidFill>
              <a:ln w="25400" cap="flat" cmpd="sng" algn="ctr">
                <a:solidFill>
                  <a:srgbClr val="8DC8E8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Application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496900" y="2202608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Intel HD Graphics Driver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2220830" y="3335400"/>
                <a:ext cx="2380166" cy="525645"/>
              </a:xfrm>
              <a:custGeom>
                <a:avLst/>
                <a:gdLst>
                  <a:gd name="connsiteX0" fmla="*/ 0 w 3028537"/>
                  <a:gd name="connsiteY0" fmla="*/ 0 h 1208889"/>
                  <a:gd name="connsiteX1" fmla="*/ 2772089 w 3028537"/>
                  <a:gd name="connsiteY1" fmla="*/ 1208889 h 1208889"/>
                  <a:gd name="connsiteX2" fmla="*/ 3028537 w 3028537"/>
                  <a:gd name="connsiteY2" fmla="*/ 1208889 h 1208889"/>
                  <a:gd name="connsiteX3" fmla="*/ 683863 w 3028537"/>
                  <a:gd name="connsiteY3" fmla="*/ 0 h 1208889"/>
                  <a:gd name="connsiteX4" fmla="*/ 0 w 3028537"/>
                  <a:gd name="connsiteY4" fmla="*/ 0 h 120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8537" h="1208889">
                    <a:moveTo>
                      <a:pt x="0" y="0"/>
                    </a:moveTo>
                    <a:lnTo>
                      <a:pt x="2772089" y="1208889"/>
                    </a:lnTo>
                    <a:lnTo>
                      <a:pt x="3028537" y="1208889"/>
                    </a:lnTo>
                    <a:lnTo>
                      <a:pt x="6838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F">
                  <a:alpha val="20000"/>
                </a:srgbClr>
              </a:solidFill>
              <a:ln w="9525" cap="flat" cmpd="sng" algn="ctr">
                <a:solidFill>
                  <a:srgbClr val="0071C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" lastClr="FFFFFF"/>
                  </a:solidFill>
                  <a:latin typeface="Neo Sans Intel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14005" y="3297013"/>
                <a:ext cx="1055719" cy="552193"/>
              </a:xfrm>
              <a:custGeom>
                <a:avLst/>
                <a:gdLst>
                  <a:gd name="connsiteX0" fmla="*/ 0 w 1343303"/>
                  <a:gd name="connsiteY0" fmla="*/ 0 h 1269944"/>
                  <a:gd name="connsiteX1" fmla="*/ 1086854 w 1343303"/>
                  <a:gd name="connsiteY1" fmla="*/ 1269944 h 1269944"/>
                  <a:gd name="connsiteX2" fmla="*/ 1343303 w 1343303"/>
                  <a:gd name="connsiteY2" fmla="*/ 1269944 h 1269944"/>
                  <a:gd name="connsiteX3" fmla="*/ 696075 w 1343303"/>
                  <a:gd name="connsiteY3" fmla="*/ 12211 h 1269944"/>
                  <a:gd name="connsiteX4" fmla="*/ 0 w 1343303"/>
                  <a:gd name="connsiteY4" fmla="*/ 0 h 126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303" h="1269944">
                    <a:moveTo>
                      <a:pt x="0" y="0"/>
                    </a:moveTo>
                    <a:lnTo>
                      <a:pt x="1086854" y="1269944"/>
                    </a:lnTo>
                    <a:lnTo>
                      <a:pt x="1343303" y="1269944"/>
                    </a:lnTo>
                    <a:lnTo>
                      <a:pt x="696075" y="1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F">
                  <a:alpha val="20000"/>
                </a:srgbClr>
              </a:solidFill>
              <a:ln w="9525" cap="flat" cmpd="sng" algn="ctr">
                <a:solidFill>
                  <a:srgbClr val="0071C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" lastClr="FFFFFF"/>
                  </a:solidFill>
                  <a:latin typeface="Neo Sans Intel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5229432" y="3320818"/>
                <a:ext cx="2380166" cy="525645"/>
              </a:xfrm>
              <a:custGeom>
                <a:avLst/>
                <a:gdLst>
                  <a:gd name="connsiteX0" fmla="*/ 0 w 3028537"/>
                  <a:gd name="connsiteY0" fmla="*/ 0 h 1208889"/>
                  <a:gd name="connsiteX1" fmla="*/ 2772089 w 3028537"/>
                  <a:gd name="connsiteY1" fmla="*/ 1208889 h 1208889"/>
                  <a:gd name="connsiteX2" fmla="*/ 3028537 w 3028537"/>
                  <a:gd name="connsiteY2" fmla="*/ 1208889 h 1208889"/>
                  <a:gd name="connsiteX3" fmla="*/ 683863 w 3028537"/>
                  <a:gd name="connsiteY3" fmla="*/ 0 h 1208889"/>
                  <a:gd name="connsiteX4" fmla="*/ 0 w 3028537"/>
                  <a:gd name="connsiteY4" fmla="*/ 0 h 120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8537" h="1208889">
                    <a:moveTo>
                      <a:pt x="0" y="0"/>
                    </a:moveTo>
                    <a:lnTo>
                      <a:pt x="2772089" y="1208889"/>
                    </a:lnTo>
                    <a:lnTo>
                      <a:pt x="3028537" y="1208889"/>
                    </a:lnTo>
                    <a:lnTo>
                      <a:pt x="6838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F">
                  <a:alpha val="20000"/>
                </a:srgbClr>
              </a:solidFill>
              <a:ln w="9525" cap="flat" cmpd="sng" algn="ctr">
                <a:solidFill>
                  <a:srgbClr val="0071C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" lastClr="FFFFFF"/>
                  </a:solidFill>
                  <a:latin typeface="Neo Sans Intel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flipH="1">
                <a:off x="4941508" y="3301625"/>
                <a:ext cx="1055719" cy="552193"/>
              </a:xfrm>
              <a:custGeom>
                <a:avLst/>
                <a:gdLst>
                  <a:gd name="connsiteX0" fmla="*/ 0 w 1343303"/>
                  <a:gd name="connsiteY0" fmla="*/ 0 h 1269944"/>
                  <a:gd name="connsiteX1" fmla="*/ 1086854 w 1343303"/>
                  <a:gd name="connsiteY1" fmla="*/ 1269944 h 1269944"/>
                  <a:gd name="connsiteX2" fmla="*/ 1343303 w 1343303"/>
                  <a:gd name="connsiteY2" fmla="*/ 1269944 h 1269944"/>
                  <a:gd name="connsiteX3" fmla="*/ 696075 w 1343303"/>
                  <a:gd name="connsiteY3" fmla="*/ 12211 h 1269944"/>
                  <a:gd name="connsiteX4" fmla="*/ 0 w 1343303"/>
                  <a:gd name="connsiteY4" fmla="*/ 0 h 126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303" h="1269944">
                    <a:moveTo>
                      <a:pt x="0" y="0"/>
                    </a:moveTo>
                    <a:lnTo>
                      <a:pt x="1086854" y="1269944"/>
                    </a:lnTo>
                    <a:lnTo>
                      <a:pt x="1343303" y="1269944"/>
                    </a:lnTo>
                    <a:lnTo>
                      <a:pt x="696075" y="1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F">
                  <a:alpha val="20000"/>
                </a:srgbClr>
              </a:solidFill>
              <a:ln w="9525" cap="flat" cmpd="sng" algn="ctr">
                <a:solidFill>
                  <a:srgbClr val="0071C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" lastClr="FFFFFF"/>
                  </a:solidFill>
                  <a:latin typeface="Neo Sans Intel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946113" y="1190335"/>
                <a:ext cx="1540584" cy="1520902"/>
              </a:xfrm>
              <a:prstGeom prst="roundRect">
                <a:avLst>
                  <a:gd name="adj" fmla="val 7843"/>
                </a:avLst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Text" lastClr="000000"/>
                    </a:solidFill>
                    <a:latin typeface="Neo Sans Intel"/>
                  </a:rPr>
                  <a:t>Virtual Machine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027887" y="1478238"/>
                <a:ext cx="1362837" cy="1161209"/>
              </a:xfrm>
              <a:prstGeom prst="roundRect">
                <a:avLst>
                  <a:gd name="adj" fmla="val 7843"/>
                </a:avLst>
              </a:prstGeom>
              <a:solidFill>
                <a:srgbClr val="00AEEF"/>
              </a:solidFill>
              <a:ln w="25400" cap="flat" cmpd="sng" algn="ctr">
                <a:solidFill>
                  <a:srgbClr val="00AEEF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Microsoft Windows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109270" y="1770753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8DC8E8"/>
              </a:solidFill>
              <a:ln w="25400" cap="flat" cmpd="sng" algn="ctr">
                <a:solidFill>
                  <a:srgbClr val="8DC8E8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Application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13874" y="2197623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Intel HD Graphics Driver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568081" y="1190335"/>
                <a:ext cx="1540584" cy="1520902"/>
              </a:xfrm>
              <a:prstGeom prst="roundRect">
                <a:avLst>
                  <a:gd name="adj" fmla="val 7843"/>
                </a:avLst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Text" lastClr="000000"/>
                    </a:solidFill>
                    <a:latin typeface="Neo Sans Intel"/>
                  </a:rPr>
                  <a:t>Virtual Machine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649855" y="1478238"/>
                <a:ext cx="1362837" cy="1161209"/>
              </a:xfrm>
              <a:prstGeom prst="roundRect">
                <a:avLst>
                  <a:gd name="adj" fmla="val 7843"/>
                </a:avLst>
              </a:prstGeom>
              <a:solidFill>
                <a:srgbClr val="A000A0"/>
              </a:solidFill>
              <a:ln w="25400" cap="flat" cmpd="sng" algn="ctr">
                <a:solidFill>
                  <a:srgbClr val="660066"/>
                </a:solidFill>
                <a:prstDash val="solid"/>
              </a:ln>
              <a:effectLst/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Linux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31238" y="1770753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8DC8E8"/>
              </a:solidFill>
              <a:ln w="25400" cap="flat" cmpd="sng" algn="ctr">
                <a:solidFill>
                  <a:srgbClr val="8DC8E8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Application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35842" y="2197623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Intel HD Graphics Driver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21372" y="1199932"/>
                <a:ext cx="1540584" cy="1520902"/>
              </a:xfrm>
              <a:prstGeom prst="roundRect">
                <a:avLst>
                  <a:gd name="adj" fmla="val 7843"/>
                </a:avLst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Text" lastClr="000000"/>
                    </a:solidFill>
                    <a:latin typeface="Neo Sans Intel"/>
                  </a:rPr>
                  <a:t>Virtual Machine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803146" y="1487835"/>
                <a:ext cx="1362837" cy="1161209"/>
              </a:xfrm>
              <a:prstGeom prst="roundRect">
                <a:avLst>
                  <a:gd name="adj" fmla="val 7843"/>
                </a:avLst>
              </a:prstGeom>
              <a:solidFill>
                <a:srgbClr val="00AEEF"/>
              </a:solidFill>
              <a:ln w="25400" cap="flat" cmpd="sng" algn="ctr">
                <a:solidFill>
                  <a:srgbClr val="00AEEF">
                    <a:shade val="50000"/>
                  </a:srgbClr>
                </a:solidFill>
                <a:prstDash val="solid"/>
              </a:ln>
              <a:effectLst/>
            </p:spPr>
            <p:txBody>
              <a:bodyPr lIns="0" rIns="0" rtlCol="0" anchor="t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Microsoft Windows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884529" y="1780350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8DC8E8"/>
              </a:solidFill>
              <a:ln w="25400" cap="flat" cmpd="sng" algn="ctr">
                <a:solidFill>
                  <a:srgbClr val="8DC8E8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Application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889133" y="2207220"/>
                <a:ext cx="1200070" cy="350469"/>
              </a:xfrm>
              <a:prstGeom prst="roundRect">
                <a:avLst>
                  <a:gd name="adj" fmla="val 7843"/>
                </a:avLst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825" kern="0" dirty="0">
                    <a:solidFill>
                      <a:sysClr val="window" lastClr="FFFFFF"/>
                    </a:solidFill>
                    <a:latin typeface="Neo Sans Intel"/>
                  </a:rPr>
                  <a:t>Intel HD Graphics Driver</a:t>
                </a: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2205458" y="2792248"/>
              <a:ext cx="567030" cy="542132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rIns="0" rtlCol="0" anchor="ctr"/>
            <a:lstStyle/>
            <a:p>
              <a:pPr algn="ctr" defTabSz="685800">
                <a:defRPr/>
              </a:pPr>
              <a:r>
                <a:rPr lang="en-US" sz="825" kern="0" dirty="0" err="1">
                  <a:solidFill>
                    <a:sysClr val="window" lastClr="FFFFFF"/>
                  </a:solidFill>
                  <a:latin typeface="Neo Sans Intel"/>
                </a:rPr>
                <a:t>vGPU</a:t>
              </a: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 </a:t>
              </a:r>
              <a:b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</a:b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Model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39796" y="2773054"/>
              <a:ext cx="567030" cy="542132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rIns="0" rtlCol="0" anchor="ctr"/>
            <a:lstStyle/>
            <a:p>
              <a:pPr algn="ctr" defTabSz="685800">
                <a:defRPr/>
              </a:pPr>
              <a:r>
                <a:rPr lang="en-US" sz="825" kern="0" dirty="0" err="1">
                  <a:solidFill>
                    <a:sysClr val="window" lastClr="FFFFFF"/>
                  </a:solidFill>
                  <a:latin typeface="Neo Sans Intel"/>
                </a:rPr>
                <a:t>vGPU</a:t>
              </a: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 </a:t>
              </a:r>
              <a:b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</a:b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Model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61763" y="2773054"/>
              <a:ext cx="567030" cy="542132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rIns="0" rtlCol="0" anchor="ctr"/>
            <a:lstStyle/>
            <a:p>
              <a:pPr algn="ctr" defTabSz="685800">
                <a:defRPr/>
              </a:pPr>
              <a:r>
                <a:rPr lang="en-US" sz="825" kern="0" dirty="0" err="1">
                  <a:solidFill>
                    <a:sysClr val="window" lastClr="FFFFFF"/>
                  </a:solidFill>
                  <a:latin typeface="Neo Sans Intel"/>
                </a:rPr>
                <a:t>vGPU</a:t>
              </a: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 </a:t>
              </a:r>
              <a:b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</a:b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Model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26918" y="3883096"/>
              <a:ext cx="2552275" cy="268642"/>
            </a:xfrm>
            <a:custGeom>
              <a:avLst/>
              <a:gdLst>
                <a:gd name="connsiteX0" fmla="*/ 0 w 2552275"/>
                <a:gd name="connsiteY0" fmla="*/ 12211 h 268642"/>
                <a:gd name="connsiteX1" fmla="*/ 671651 w 2552275"/>
                <a:gd name="connsiteY1" fmla="*/ 268642 h 268642"/>
                <a:gd name="connsiteX2" fmla="*/ 1843988 w 2552275"/>
                <a:gd name="connsiteY2" fmla="*/ 268642 h 268642"/>
                <a:gd name="connsiteX3" fmla="*/ 2552275 w 2552275"/>
                <a:gd name="connsiteY3" fmla="*/ 0 h 268642"/>
                <a:gd name="connsiteX4" fmla="*/ 61059 w 2552275"/>
                <a:gd name="connsiteY4" fmla="*/ 12211 h 268642"/>
                <a:gd name="connsiteX5" fmla="*/ 0 w 2552275"/>
                <a:gd name="connsiteY5" fmla="*/ 12211 h 26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275" h="268642">
                  <a:moveTo>
                    <a:pt x="0" y="12211"/>
                  </a:moveTo>
                  <a:lnTo>
                    <a:pt x="671651" y="268642"/>
                  </a:lnTo>
                  <a:lnTo>
                    <a:pt x="1843988" y="268642"/>
                  </a:lnTo>
                  <a:lnTo>
                    <a:pt x="2552275" y="0"/>
                  </a:lnTo>
                  <a:lnTo>
                    <a:pt x="61059" y="12211"/>
                  </a:lnTo>
                  <a:lnTo>
                    <a:pt x="0" y="12211"/>
                  </a:lnTo>
                  <a:close/>
                </a:path>
              </a:pathLst>
            </a:custGeom>
            <a:solidFill>
              <a:srgbClr val="8DC8E8">
                <a:alpha val="20000"/>
              </a:srgbClr>
            </a:solidFill>
            <a:ln w="25400" cap="flat" cmpd="sng" algn="ctr">
              <a:solidFill>
                <a:srgbClr val="8DC8E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Neo Sans Int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34115" y="3544679"/>
              <a:ext cx="2558303" cy="350469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 w="25400" cap="flat" cmpd="sng" algn="ctr">
              <a:solidFill>
                <a:srgbClr val="0071C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Intel GVT-g Virtualization Driver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98090" y="4136169"/>
              <a:ext cx="1200070" cy="1147376"/>
            </a:xfrm>
            <a:prstGeom prst="roundRect">
              <a:avLst>
                <a:gd name="adj" fmla="val 7843"/>
              </a:avLst>
            </a:prstGeom>
            <a:solidFill>
              <a:srgbClr val="0071C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825" kern="0" dirty="0">
                  <a:solidFill>
                    <a:sysClr val="window" lastClr="FFFFFF"/>
                  </a:solidFill>
                  <a:latin typeface="Neo Sans Intel"/>
                </a:rPr>
                <a:t>Intel® Processor Graphics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0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&amp; Lightweight Virtualization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/>
              <a:t>is </a:t>
            </a:r>
            <a:r>
              <a:rPr lang="en-US" dirty="0" smtClean="0"/>
              <a:t>a Container, but many people runs Docke</a:t>
            </a:r>
            <a:r>
              <a:rPr lang="en-US" altLang="zh-CN" dirty="0" smtClean="0"/>
              <a:t>r</a:t>
            </a:r>
            <a:r>
              <a:rPr lang="en-US" dirty="0" smtClean="0"/>
              <a:t> inside a VM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concern due to the sharing of OS kernel</a:t>
            </a:r>
          </a:p>
          <a:p>
            <a:pPr lvl="1"/>
            <a:r>
              <a:rPr lang="en-US" dirty="0" smtClean="0"/>
              <a:t>Docker + VM closes the security problem, while remaining</a:t>
            </a:r>
          </a:p>
          <a:p>
            <a:pPr lvl="2"/>
            <a:r>
              <a:rPr lang="en-US" dirty="0" smtClean="0"/>
              <a:t>High density</a:t>
            </a:r>
          </a:p>
          <a:p>
            <a:pPr lvl="2"/>
            <a:r>
              <a:rPr lang="en-US" dirty="0" smtClean="0"/>
              <a:t>Fast deployment</a:t>
            </a:r>
          </a:p>
          <a:p>
            <a:pPr lvl="2"/>
            <a:r>
              <a:rPr lang="en-US" dirty="0" smtClean="0"/>
              <a:t>Docker as a service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Lightweight virtualization</a:t>
            </a:r>
          </a:p>
          <a:p>
            <a:pPr lvl="1"/>
            <a:r>
              <a:rPr lang="en-US" dirty="0" smtClean="0"/>
              <a:t>Hy</a:t>
            </a:r>
            <a:r>
              <a:rPr lang="en-US" dirty="0"/>
              <a:t>per </a:t>
            </a:r>
            <a:r>
              <a:rPr lang="en-US" dirty="0" smtClean="0"/>
              <a:t>(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://hyper.sh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Clear container </a:t>
            </a:r>
            <a:r>
              <a:rPr lang="en-US" dirty="0" smtClean="0"/>
              <a:t>(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01.org/clearlinux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Native vs. VM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157162" y="1485243"/>
            <a:ext cx="4267200" cy="4259262"/>
            <a:chOff x="0" y="608"/>
            <a:chExt cx="2688" cy="2618"/>
          </a:xfrm>
        </p:grpSpPr>
        <p:sp>
          <p:nvSpPr>
            <p:cNvPr id="343044" name="Text Box 4"/>
            <p:cNvSpPr txBox="1">
              <a:spLocks noChangeArrowheads="1"/>
            </p:cNvSpPr>
            <p:nvPr/>
          </p:nvSpPr>
          <p:spPr bwMode="auto">
            <a:xfrm>
              <a:off x="0" y="3019"/>
              <a:ext cx="268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600">
                  <a:solidFill>
                    <a:srgbClr val="02203A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Without VMs: Single OS owns all hardware resources</a:t>
              </a:r>
            </a:p>
          </p:txBody>
        </p:sp>
        <p:grpSp>
          <p:nvGrpSpPr>
            <p:cNvPr id="343045" name="Group 5"/>
            <p:cNvGrpSpPr>
              <a:grpSpLocks/>
            </p:cNvGrpSpPr>
            <p:nvPr/>
          </p:nvGrpSpPr>
          <p:grpSpPr bwMode="auto">
            <a:xfrm>
              <a:off x="120" y="608"/>
              <a:ext cx="2250" cy="2194"/>
              <a:chOff x="219" y="770"/>
              <a:chExt cx="2250" cy="2194"/>
            </a:xfrm>
          </p:grpSpPr>
          <p:sp>
            <p:nvSpPr>
              <p:cNvPr id="343046" name="Rectangle 6"/>
              <p:cNvSpPr>
                <a:spLocks noChangeArrowheads="1"/>
              </p:cNvSpPr>
              <p:nvPr/>
            </p:nvSpPr>
            <p:spPr bwMode="auto">
              <a:xfrm>
                <a:off x="2184" y="1416"/>
                <a:ext cx="274" cy="2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GFX</a:t>
                </a:r>
                <a:endParaRPr lang="en-US" altLang="zh-CN" sz="1200">
                  <a:solidFill>
                    <a:srgbClr val="02203A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343047" name="Group 7"/>
              <p:cNvGrpSpPr>
                <a:grpSpLocks/>
              </p:cNvGrpSpPr>
              <p:nvPr/>
            </p:nvGrpSpPr>
            <p:grpSpPr bwMode="auto">
              <a:xfrm>
                <a:off x="1792" y="1922"/>
                <a:ext cx="421" cy="276"/>
                <a:chOff x="1920" y="3072"/>
                <a:chExt cx="432" cy="336"/>
              </a:xfrm>
            </p:grpSpPr>
            <p:sp>
              <p:nvSpPr>
                <p:cNvPr id="343048" name="AutoShape 8"/>
                <p:cNvSpPr>
                  <a:spLocks noChangeArrowheads="1"/>
                </p:cNvSpPr>
                <p:nvPr/>
              </p:nvSpPr>
              <p:spPr bwMode="auto">
                <a:xfrm>
                  <a:off x="1968" y="3120"/>
                  <a:ext cx="336" cy="240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sz="10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049" name="Rectangle 9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432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050" name="Group 10"/>
              <p:cNvGrpSpPr>
                <a:grpSpLocks/>
              </p:cNvGrpSpPr>
              <p:nvPr/>
            </p:nvGrpSpPr>
            <p:grpSpPr bwMode="auto">
              <a:xfrm>
                <a:off x="1097" y="1960"/>
                <a:ext cx="469" cy="236"/>
                <a:chOff x="1162" y="2241"/>
                <a:chExt cx="410" cy="207"/>
              </a:xfrm>
            </p:grpSpPr>
            <p:sp>
              <p:nvSpPr>
                <p:cNvPr id="343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1162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44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62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4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26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1408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26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8" name="Rectangle 18"/>
                <p:cNvSpPr>
                  <a:spLocks noChangeArrowheads="1"/>
                </p:cNvSpPr>
                <p:nvPr/>
              </p:nvSpPr>
              <p:spPr bwMode="auto">
                <a:xfrm>
                  <a:off x="1408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1490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0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62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1244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326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08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065" name="Rectangle 25"/>
                <p:cNvSpPr>
                  <a:spLocks noChangeArrowheads="1"/>
                </p:cNvSpPr>
                <p:nvPr/>
              </p:nvSpPr>
              <p:spPr bwMode="auto">
                <a:xfrm>
                  <a:off x="1490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066" name="Group 26"/>
              <p:cNvGrpSpPr>
                <a:grpSpLocks/>
              </p:cNvGrpSpPr>
              <p:nvPr/>
            </p:nvGrpSpPr>
            <p:grpSpPr bwMode="auto">
              <a:xfrm>
                <a:off x="350" y="1944"/>
                <a:ext cx="537" cy="293"/>
                <a:chOff x="528" y="2227"/>
                <a:chExt cx="470" cy="257"/>
              </a:xfrm>
            </p:grpSpPr>
            <p:grpSp>
              <p:nvGrpSpPr>
                <p:cNvPr id="343067" name="Group 27"/>
                <p:cNvGrpSpPr>
                  <a:grpSpLocks/>
                </p:cNvGrpSpPr>
                <p:nvPr/>
              </p:nvGrpSpPr>
              <p:grpSpPr bwMode="auto">
                <a:xfrm>
                  <a:off x="528" y="2227"/>
                  <a:ext cx="275" cy="154"/>
                  <a:chOff x="432" y="2707"/>
                  <a:chExt cx="275" cy="154"/>
                </a:xfrm>
              </p:grpSpPr>
              <p:grpSp>
                <p:nvGrpSpPr>
                  <p:cNvPr id="34306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32" y="2707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069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70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71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72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07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7" y="280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" y="280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2" y="281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" y="281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7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6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3" y="282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79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0" y="283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7" y="283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4" y="283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2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" y="284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3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0" y="28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4" y="281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6" y="279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7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8" y="278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8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774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89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2" y="276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090" name="Group 50"/>
                <p:cNvGrpSpPr>
                  <a:grpSpLocks/>
                </p:cNvGrpSpPr>
                <p:nvPr/>
              </p:nvGrpSpPr>
              <p:grpSpPr bwMode="auto">
                <a:xfrm>
                  <a:off x="723" y="2330"/>
                  <a:ext cx="275" cy="154"/>
                  <a:chOff x="627" y="2810"/>
                  <a:chExt cx="275" cy="154"/>
                </a:xfrm>
              </p:grpSpPr>
              <p:grpSp>
                <p:nvGrpSpPr>
                  <p:cNvPr id="34309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627" y="2810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09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9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94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095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096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90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97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9" y="291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98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7" y="291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099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4" y="2921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0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1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1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8" y="292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2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29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3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2" y="293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4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9" y="294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5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6" y="294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6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5" y="293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7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8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" y="291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09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1" y="290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10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3" y="288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11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5" y="2877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12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86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3113" name="Text Box 73"/>
              <p:cNvSpPr txBox="1">
                <a:spLocks noChangeArrowheads="1"/>
              </p:cNvSpPr>
              <p:nvPr/>
            </p:nvSpPr>
            <p:spPr bwMode="auto">
              <a:xfrm>
                <a:off x="1138" y="2218"/>
                <a:ext cx="409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343114" name="Text Box 74"/>
              <p:cNvSpPr txBox="1">
                <a:spLocks noChangeArrowheads="1"/>
              </p:cNvSpPr>
              <p:nvPr/>
            </p:nvSpPr>
            <p:spPr bwMode="auto">
              <a:xfrm>
                <a:off x="361" y="2218"/>
                <a:ext cx="517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Processors</a:t>
                </a:r>
              </a:p>
            </p:txBody>
          </p:sp>
          <p:sp>
            <p:nvSpPr>
              <p:cNvPr id="343115" name="Text Box 75"/>
              <p:cNvSpPr txBox="1">
                <a:spLocks noChangeArrowheads="1"/>
              </p:cNvSpPr>
              <p:nvPr/>
            </p:nvSpPr>
            <p:spPr bwMode="auto">
              <a:xfrm>
                <a:off x="1641" y="2766"/>
                <a:ext cx="765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Keyboard / Mouse</a:t>
                </a:r>
              </a:p>
            </p:txBody>
          </p:sp>
          <p:sp>
            <p:nvSpPr>
              <p:cNvPr id="343116" name="Text Box 76"/>
              <p:cNvSpPr txBox="1">
                <a:spLocks noChangeArrowheads="1"/>
              </p:cNvSpPr>
              <p:nvPr/>
            </p:nvSpPr>
            <p:spPr bwMode="auto">
              <a:xfrm>
                <a:off x="1782" y="2218"/>
                <a:ext cx="438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Graphics</a:t>
                </a:r>
              </a:p>
            </p:txBody>
          </p:sp>
          <p:grpSp>
            <p:nvGrpSpPr>
              <p:cNvPr id="343117" name="Group 77"/>
              <p:cNvGrpSpPr>
                <a:grpSpLocks/>
              </p:cNvGrpSpPr>
              <p:nvPr/>
            </p:nvGrpSpPr>
            <p:grpSpPr bwMode="auto">
              <a:xfrm>
                <a:off x="1714" y="2416"/>
                <a:ext cx="608" cy="331"/>
                <a:chOff x="1835" y="2400"/>
                <a:chExt cx="624" cy="404"/>
              </a:xfrm>
            </p:grpSpPr>
            <p:grpSp>
              <p:nvGrpSpPr>
                <p:cNvPr id="343118" name="Group 78"/>
                <p:cNvGrpSpPr>
                  <a:grpSpLocks/>
                </p:cNvGrpSpPr>
                <p:nvPr/>
              </p:nvGrpSpPr>
              <p:grpSpPr bwMode="auto">
                <a:xfrm>
                  <a:off x="1835" y="2400"/>
                  <a:ext cx="496" cy="404"/>
                  <a:chOff x="2544" y="3072"/>
                  <a:chExt cx="496" cy="404"/>
                </a:xfrm>
              </p:grpSpPr>
              <p:sp>
                <p:nvSpPr>
                  <p:cNvPr id="343119" name="Freeform 79"/>
                  <p:cNvSpPr>
                    <a:spLocks/>
                  </p:cNvSpPr>
                  <p:nvPr/>
                </p:nvSpPr>
                <p:spPr bwMode="auto">
                  <a:xfrm>
                    <a:off x="2640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0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264"/>
                    <a:ext cx="496" cy="21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1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257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2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258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3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4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422"/>
                    <a:ext cx="373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5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6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7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8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266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29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0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1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2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71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3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273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4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275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5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276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6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277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7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8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280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39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0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1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285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2" name="AutoShape 102"/>
                  <p:cNvSpPr>
                    <a:spLocks noChangeArrowheads="1"/>
                  </p:cNvSpPr>
                  <p:nvPr/>
                </p:nvSpPr>
                <p:spPr bwMode="auto">
                  <a:xfrm>
                    <a:off x="286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3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88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4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5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91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6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93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7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94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8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95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49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50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151" name="Group 111"/>
                <p:cNvGrpSpPr>
                  <a:grpSpLocks/>
                </p:cNvGrpSpPr>
                <p:nvPr/>
              </p:nvGrpSpPr>
              <p:grpSpPr bwMode="auto">
                <a:xfrm>
                  <a:off x="2267" y="2400"/>
                  <a:ext cx="192" cy="336"/>
                  <a:chOff x="2976" y="3072"/>
                  <a:chExt cx="192" cy="336"/>
                </a:xfrm>
              </p:grpSpPr>
              <p:sp>
                <p:nvSpPr>
                  <p:cNvPr id="343152" name="AutoShape 112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72" y="3264"/>
                    <a:ext cx="96" cy="144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53" name="Freeform 113"/>
                  <p:cNvSpPr>
                    <a:spLocks/>
                  </p:cNvSpPr>
                  <p:nvPr/>
                </p:nvSpPr>
                <p:spPr bwMode="auto">
                  <a:xfrm>
                    <a:off x="2976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54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155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3156" name="Text Box 116"/>
              <p:cNvSpPr txBox="1">
                <a:spLocks noChangeArrowheads="1"/>
              </p:cNvSpPr>
              <p:nvPr/>
            </p:nvSpPr>
            <p:spPr bwMode="auto">
              <a:xfrm>
                <a:off x="1121" y="2766"/>
                <a:ext cx="401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Storage</a:t>
                </a:r>
              </a:p>
            </p:txBody>
          </p:sp>
          <p:sp>
            <p:nvSpPr>
              <p:cNvPr id="343157" name="Text Box 117"/>
              <p:cNvSpPr txBox="1">
                <a:spLocks noChangeArrowheads="1"/>
              </p:cNvSpPr>
              <p:nvPr/>
            </p:nvSpPr>
            <p:spPr bwMode="auto">
              <a:xfrm>
                <a:off x="422" y="2766"/>
                <a:ext cx="413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</a:p>
            </p:txBody>
          </p:sp>
          <p:grpSp>
            <p:nvGrpSpPr>
              <p:cNvPr id="343158" name="Group 118"/>
              <p:cNvGrpSpPr>
                <a:grpSpLocks/>
              </p:cNvGrpSpPr>
              <p:nvPr/>
            </p:nvGrpSpPr>
            <p:grpSpPr bwMode="auto">
              <a:xfrm>
                <a:off x="384" y="2450"/>
                <a:ext cx="515" cy="354"/>
                <a:chOff x="768" y="2064"/>
                <a:chExt cx="528" cy="432"/>
              </a:xfrm>
            </p:grpSpPr>
            <p:sp>
              <p:nvSpPr>
                <p:cNvPr id="3431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768" y="2160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0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40" cy="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1" name="Line 121"/>
                <p:cNvSpPr>
                  <a:spLocks noChangeShapeType="1"/>
                </p:cNvSpPr>
                <p:nvPr/>
              </p:nvSpPr>
              <p:spPr bwMode="auto">
                <a:xfrm>
                  <a:off x="816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2" name="Line 122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3" name="Line 123"/>
                <p:cNvSpPr>
                  <a:spLocks noChangeShapeType="1"/>
                </p:cNvSpPr>
                <p:nvPr/>
              </p:nvSpPr>
              <p:spPr bwMode="auto">
                <a:xfrm>
                  <a:off x="912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4" name="Line 124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5" name="Line 125"/>
                <p:cNvSpPr>
                  <a:spLocks noChangeShapeType="1"/>
                </p:cNvSpPr>
                <p:nvPr/>
              </p:nvSpPr>
              <p:spPr bwMode="auto">
                <a:xfrm>
                  <a:off x="1152" y="23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6" name="Freeform 126"/>
                <p:cNvSpPr>
                  <a:spLocks/>
                </p:cNvSpPr>
                <p:nvPr/>
              </p:nvSpPr>
              <p:spPr bwMode="auto">
                <a:xfrm>
                  <a:off x="1200" y="2064"/>
                  <a:ext cx="96" cy="432"/>
                </a:xfrm>
                <a:custGeom>
                  <a:avLst/>
                  <a:gdLst>
                    <a:gd name="T0" fmla="*/ 104 w 104"/>
                    <a:gd name="T1" fmla="*/ 0 h 528"/>
                    <a:gd name="T2" fmla="*/ 8 w 104"/>
                    <a:gd name="T3" fmla="*/ 144 h 528"/>
                    <a:gd name="T4" fmla="*/ 104 w 104"/>
                    <a:gd name="T5" fmla="*/ 240 h 528"/>
                    <a:gd name="T6" fmla="*/ 8 w 104"/>
                    <a:gd name="T7" fmla="*/ 432 h 528"/>
                    <a:gd name="T8" fmla="*/ 56 w 104"/>
                    <a:gd name="T9" fmla="*/ 52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28">
                      <a:moveTo>
                        <a:pt x="104" y="0"/>
                      </a:moveTo>
                      <a:cubicBezTo>
                        <a:pt x="56" y="52"/>
                        <a:pt x="8" y="104"/>
                        <a:pt x="8" y="144"/>
                      </a:cubicBezTo>
                      <a:cubicBezTo>
                        <a:pt x="8" y="184"/>
                        <a:pt x="104" y="192"/>
                        <a:pt x="104" y="240"/>
                      </a:cubicBezTo>
                      <a:cubicBezTo>
                        <a:pt x="104" y="288"/>
                        <a:pt x="16" y="384"/>
                        <a:pt x="8" y="432"/>
                      </a:cubicBezTo>
                      <a:cubicBezTo>
                        <a:pt x="0" y="480"/>
                        <a:pt x="28" y="504"/>
                        <a:pt x="56" y="5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167" name="Group 127"/>
              <p:cNvGrpSpPr>
                <a:grpSpLocks/>
              </p:cNvGrpSpPr>
              <p:nvPr/>
            </p:nvGrpSpPr>
            <p:grpSpPr bwMode="auto">
              <a:xfrm>
                <a:off x="1149" y="2470"/>
                <a:ext cx="328" cy="276"/>
                <a:chOff x="1824" y="3456"/>
                <a:chExt cx="336" cy="432"/>
              </a:xfrm>
            </p:grpSpPr>
            <p:sp>
              <p:nvSpPr>
                <p:cNvPr id="343168" name="AutoShape 128"/>
                <p:cNvSpPr>
                  <a:spLocks noChangeArrowheads="1"/>
                </p:cNvSpPr>
                <p:nvPr/>
              </p:nvSpPr>
              <p:spPr bwMode="auto">
                <a:xfrm>
                  <a:off x="1824" y="3744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69" name="AutoShape 129"/>
                <p:cNvSpPr>
                  <a:spLocks noChangeArrowheads="1"/>
                </p:cNvSpPr>
                <p:nvPr/>
              </p:nvSpPr>
              <p:spPr bwMode="auto">
                <a:xfrm>
                  <a:off x="1824" y="3648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70" name="AutoShape 130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71" name="AutoShape 131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3172" name="Rectangle 132"/>
              <p:cNvSpPr>
                <a:spLocks noChangeArrowheads="1"/>
              </p:cNvSpPr>
              <p:nvPr/>
            </p:nvSpPr>
            <p:spPr bwMode="auto">
              <a:xfrm>
                <a:off x="219" y="1703"/>
                <a:ext cx="2250" cy="12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 Host Hardware</a:t>
                </a:r>
              </a:p>
            </p:txBody>
          </p:sp>
          <p:sp>
            <p:nvSpPr>
              <p:cNvPr id="343173" name="Rectangle 133"/>
              <p:cNvSpPr>
                <a:spLocks noChangeArrowheads="1"/>
              </p:cNvSpPr>
              <p:nvPr/>
            </p:nvSpPr>
            <p:spPr bwMode="auto">
              <a:xfrm>
                <a:off x="219" y="1154"/>
                <a:ext cx="2250" cy="49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Operating System</a:t>
                </a:r>
              </a:p>
            </p:txBody>
          </p:sp>
          <p:sp>
            <p:nvSpPr>
              <p:cNvPr id="343174" name="Text Box 134"/>
              <p:cNvSpPr txBox="1">
                <a:spLocks noChangeArrowheads="1"/>
              </p:cNvSpPr>
              <p:nvPr/>
            </p:nvSpPr>
            <p:spPr bwMode="auto">
              <a:xfrm>
                <a:off x="1552" y="770"/>
                <a:ext cx="298" cy="3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3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343175" name="Rectangle 135"/>
              <p:cNvSpPr>
                <a:spLocks noChangeArrowheads="1"/>
              </p:cNvSpPr>
              <p:nvPr/>
            </p:nvSpPr>
            <p:spPr bwMode="auto">
              <a:xfrm>
                <a:off x="219" y="770"/>
                <a:ext cx="604" cy="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343176" name="Rectangle 136"/>
              <p:cNvSpPr>
                <a:spLocks noChangeArrowheads="1"/>
              </p:cNvSpPr>
              <p:nvPr/>
            </p:nvSpPr>
            <p:spPr bwMode="auto">
              <a:xfrm>
                <a:off x="1920" y="1416"/>
                <a:ext cx="274" cy="2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en-US" sz="36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3177" name="Rectangle 137"/>
              <p:cNvSpPr>
                <a:spLocks noChangeArrowheads="1"/>
              </p:cNvSpPr>
              <p:nvPr/>
            </p:nvSpPr>
            <p:spPr bwMode="auto">
              <a:xfrm>
                <a:off x="1378" y="1416"/>
                <a:ext cx="274" cy="2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IDE</a:t>
                </a:r>
              </a:p>
            </p:txBody>
          </p:sp>
          <p:sp>
            <p:nvSpPr>
              <p:cNvPr id="343178" name="Text Box 138"/>
              <p:cNvSpPr txBox="1">
                <a:spLocks noChangeArrowheads="1"/>
              </p:cNvSpPr>
              <p:nvPr/>
            </p:nvSpPr>
            <p:spPr bwMode="auto">
              <a:xfrm>
                <a:off x="1512" y="1181"/>
                <a:ext cx="634" cy="1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Device Drivers</a:t>
                </a:r>
              </a:p>
            </p:txBody>
          </p:sp>
          <p:sp>
            <p:nvSpPr>
              <p:cNvPr id="343179" name="Rectangle 139"/>
              <p:cNvSpPr>
                <a:spLocks noChangeArrowheads="1"/>
              </p:cNvSpPr>
              <p:nvPr/>
            </p:nvSpPr>
            <p:spPr bwMode="auto">
              <a:xfrm>
                <a:off x="933" y="770"/>
                <a:ext cx="603" cy="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343180" name="Rectangle 140"/>
              <p:cNvSpPr>
                <a:spLocks noChangeArrowheads="1"/>
              </p:cNvSpPr>
              <p:nvPr/>
            </p:nvSpPr>
            <p:spPr bwMode="auto">
              <a:xfrm>
                <a:off x="1865" y="770"/>
                <a:ext cx="604" cy="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343181" name="Rectangle 141"/>
              <p:cNvSpPr>
                <a:spLocks noChangeArrowheads="1"/>
              </p:cNvSpPr>
              <p:nvPr/>
            </p:nvSpPr>
            <p:spPr bwMode="auto">
              <a:xfrm>
                <a:off x="1641" y="1416"/>
                <a:ext cx="274" cy="2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NIC</a:t>
                </a:r>
              </a:p>
            </p:txBody>
          </p:sp>
          <p:sp>
            <p:nvSpPr>
              <p:cNvPr id="343182" name="Text Box 142"/>
              <p:cNvSpPr txBox="1">
                <a:spLocks noChangeArrowheads="1"/>
              </p:cNvSpPr>
              <p:nvPr/>
            </p:nvSpPr>
            <p:spPr bwMode="auto">
              <a:xfrm>
                <a:off x="1770" y="1233"/>
                <a:ext cx="576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94000"/>
                  </a:lnSpc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3900">
                    <a:solidFill>
                      <a:srgbClr val="02203A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grpSp>
        <p:nvGrpSpPr>
          <p:cNvPr id="343183" name="Group 143"/>
          <p:cNvGrpSpPr>
            <a:grpSpLocks/>
          </p:cNvGrpSpPr>
          <p:nvPr/>
        </p:nvGrpSpPr>
        <p:grpSpPr bwMode="auto">
          <a:xfrm>
            <a:off x="4343400" y="1485243"/>
            <a:ext cx="4652962" cy="4230687"/>
            <a:chOff x="2640" y="646"/>
            <a:chExt cx="2931" cy="2665"/>
          </a:xfrm>
        </p:grpSpPr>
        <p:grpSp>
          <p:nvGrpSpPr>
            <p:cNvPr id="343184" name="Group 144"/>
            <p:cNvGrpSpPr>
              <a:grpSpLocks/>
            </p:cNvGrpSpPr>
            <p:nvPr/>
          </p:nvGrpSpPr>
          <p:grpSpPr bwMode="auto">
            <a:xfrm>
              <a:off x="2700" y="646"/>
              <a:ext cx="1196" cy="1376"/>
              <a:chOff x="3216" y="672"/>
              <a:chExt cx="960" cy="1104"/>
            </a:xfrm>
          </p:grpSpPr>
          <p:sp>
            <p:nvSpPr>
              <p:cNvPr id="343185" name="Rectangle 145"/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960" cy="1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VM</a:t>
                </a:r>
                <a:r>
                  <a:rPr lang="en-US" altLang="zh-CN" sz="1200" b="1" baseline="-25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343186" name="Group 146"/>
              <p:cNvGrpSpPr>
                <a:grpSpLocks/>
              </p:cNvGrpSpPr>
              <p:nvPr/>
            </p:nvGrpSpPr>
            <p:grpSpPr bwMode="auto">
              <a:xfrm>
                <a:off x="3864" y="1312"/>
                <a:ext cx="177" cy="155"/>
                <a:chOff x="1920" y="3072"/>
                <a:chExt cx="432" cy="336"/>
              </a:xfrm>
            </p:grpSpPr>
            <p:sp>
              <p:nvSpPr>
                <p:cNvPr id="343187" name="AutoShape 147"/>
                <p:cNvSpPr>
                  <a:spLocks noChangeArrowheads="1"/>
                </p:cNvSpPr>
                <p:nvPr/>
              </p:nvSpPr>
              <p:spPr bwMode="auto">
                <a:xfrm>
                  <a:off x="1968" y="3120"/>
                  <a:ext cx="336" cy="240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sz="10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1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432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189" name="Group 149"/>
              <p:cNvGrpSpPr>
                <a:grpSpLocks/>
              </p:cNvGrpSpPr>
              <p:nvPr/>
            </p:nvGrpSpPr>
            <p:grpSpPr bwMode="auto">
              <a:xfrm>
                <a:off x="3591" y="1333"/>
                <a:ext cx="196" cy="132"/>
                <a:chOff x="1162" y="2241"/>
                <a:chExt cx="410" cy="207"/>
              </a:xfrm>
            </p:grpSpPr>
            <p:sp>
              <p:nvSpPr>
                <p:cNvPr id="3431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1162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44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2" name="Rectangle 152"/>
                <p:cNvSpPr>
                  <a:spLocks noChangeArrowheads="1"/>
                </p:cNvSpPr>
                <p:nvPr/>
              </p:nvSpPr>
              <p:spPr bwMode="auto">
                <a:xfrm>
                  <a:off x="1162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44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4" name="Rectangle 154"/>
                <p:cNvSpPr>
                  <a:spLocks noChangeArrowheads="1"/>
                </p:cNvSpPr>
                <p:nvPr/>
              </p:nvSpPr>
              <p:spPr bwMode="auto">
                <a:xfrm>
                  <a:off x="1326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5" name="Rectangle 155"/>
                <p:cNvSpPr>
                  <a:spLocks noChangeArrowheads="1"/>
                </p:cNvSpPr>
                <p:nvPr/>
              </p:nvSpPr>
              <p:spPr bwMode="auto">
                <a:xfrm>
                  <a:off x="1408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6" name="Rectangle 156"/>
                <p:cNvSpPr>
                  <a:spLocks noChangeArrowheads="1"/>
                </p:cNvSpPr>
                <p:nvPr/>
              </p:nvSpPr>
              <p:spPr bwMode="auto">
                <a:xfrm>
                  <a:off x="1326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7" name="Rectangle 157"/>
                <p:cNvSpPr>
                  <a:spLocks noChangeArrowheads="1"/>
                </p:cNvSpPr>
                <p:nvPr/>
              </p:nvSpPr>
              <p:spPr bwMode="auto">
                <a:xfrm>
                  <a:off x="1408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8" name="Rectangle 158"/>
                <p:cNvSpPr>
                  <a:spLocks noChangeArrowheads="1"/>
                </p:cNvSpPr>
                <p:nvPr/>
              </p:nvSpPr>
              <p:spPr bwMode="auto">
                <a:xfrm>
                  <a:off x="1490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9" name="Rectangle 159"/>
                <p:cNvSpPr>
                  <a:spLocks noChangeArrowheads="1"/>
                </p:cNvSpPr>
                <p:nvPr/>
              </p:nvSpPr>
              <p:spPr bwMode="auto">
                <a:xfrm>
                  <a:off x="1490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00" name="Rectangle 160"/>
                <p:cNvSpPr>
                  <a:spLocks noChangeArrowheads="1"/>
                </p:cNvSpPr>
                <p:nvPr/>
              </p:nvSpPr>
              <p:spPr bwMode="auto">
                <a:xfrm>
                  <a:off x="1162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01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44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0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26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03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08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04" name="Rectangle 164"/>
                <p:cNvSpPr>
                  <a:spLocks noChangeArrowheads="1"/>
                </p:cNvSpPr>
                <p:nvPr/>
              </p:nvSpPr>
              <p:spPr bwMode="auto">
                <a:xfrm>
                  <a:off x="1490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205" name="Group 165"/>
              <p:cNvGrpSpPr>
                <a:grpSpLocks/>
              </p:cNvGrpSpPr>
              <p:nvPr/>
            </p:nvGrpSpPr>
            <p:grpSpPr bwMode="auto">
              <a:xfrm>
                <a:off x="3312" y="1324"/>
                <a:ext cx="225" cy="164"/>
                <a:chOff x="528" y="2227"/>
                <a:chExt cx="470" cy="257"/>
              </a:xfrm>
            </p:grpSpPr>
            <p:grpSp>
              <p:nvGrpSpPr>
                <p:cNvPr id="343206" name="Group 166"/>
                <p:cNvGrpSpPr>
                  <a:grpSpLocks/>
                </p:cNvGrpSpPr>
                <p:nvPr/>
              </p:nvGrpSpPr>
              <p:grpSpPr bwMode="auto">
                <a:xfrm>
                  <a:off x="528" y="2227"/>
                  <a:ext cx="275" cy="154"/>
                  <a:chOff x="432" y="2707"/>
                  <a:chExt cx="275" cy="154"/>
                </a:xfrm>
              </p:grpSpPr>
              <p:grpSp>
                <p:nvGrpSpPr>
                  <p:cNvPr id="34320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432" y="2707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208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09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10" name="Line 1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11" name="Line 1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212" name="Line 1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7" y="280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3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" y="280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4" name="Line 1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2" y="281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5" name="Line 1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" y="281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6" name="Line 1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6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7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3" y="282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8" name="Line 1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0" y="283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19" name="Line 1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7" y="283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0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4" y="283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1" name="Line 1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" y="284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2" name="Line 1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0" y="28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3" name="Line 1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4" name="Line 1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4" y="281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5" name="Line 1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6" y="279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6" name="Line 1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8" y="278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7" name="Line 1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774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28" name="Line 1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2" y="276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229" name="Group 189"/>
                <p:cNvGrpSpPr>
                  <a:grpSpLocks/>
                </p:cNvGrpSpPr>
                <p:nvPr/>
              </p:nvGrpSpPr>
              <p:grpSpPr bwMode="auto">
                <a:xfrm>
                  <a:off x="723" y="2330"/>
                  <a:ext cx="275" cy="154"/>
                  <a:chOff x="627" y="2810"/>
                  <a:chExt cx="275" cy="154"/>
                </a:xfrm>
              </p:grpSpPr>
              <p:grpSp>
                <p:nvGrpSpPr>
                  <p:cNvPr id="343230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627" y="2810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231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32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33" name="Line 1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234" name="Line 1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235" name="Line 1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90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36" name="Line 1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9" y="291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37" name="Line 1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7" y="291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38" name="Line 1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4" y="2921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39" name="Line 1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1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0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8" y="292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1" name="Line 2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29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2" name="Line 2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2" y="293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3" name="Line 2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9" y="294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4" name="Line 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6" y="294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5" name="Line 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5" y="293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6" name="Line 2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7" name="Line 2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" y="291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8" name="Line 2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1" y="290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49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3" y="288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0" name="Line 2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5" y="2877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1" name="Line 2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86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3252" name="Group 212"/>
              <p:cNvGrpSpPr>
                <a:grpSpLocks/>
              </p:cNvGrpSpPr>
              <p:nvPr/>
            </p:nvGrpSpPr>
            <p:grpSpPr bwMode="auto">
              <a:xfrm>
                <a:off x="3825" y="1511"/>
                <a:ext cx="255" cy="185"/>
                <a:chOff x="1835" y="2400"/>
                <a:chExt cx="624" cy="404"/>
              </a:xfrm>
            </p:grpSpPr>
            <p:grpSp>
              <p:nvGrpSpPr>
                <p:cNvPr id="343253" name="Group 213"/>
                <p:cNvGrpSpPr>
                  <a:grpSpLocks/>
                </p:cNvGrpSpPr>
                <p:nvPr/>
              </p:nvGrpSpPr>
              <p:grpSpPr bwMode="auto">
                <a:xfrm>
                  <a:off x="1835" y="2400"/>
                  <a:ext cx="496" cy="404"/>
                  <a:chOff x="2544" y="3072"/>
                  <a:chExt cx="496" cy="404"/>
                </a:xfrm>
              </p:grpSpPr>
              <p:sp>
                <p:nvSpPr>
                  <p:cNvPr id="343254" name="Freeform 214"/>
                  <p:cNvSpPr>
                    <a:spLocks/>
                  </p:cNvSpPr>
                  <p:nvPr/>
                </p:nvSpPr>
                <p:spPr bwMode="auto">
                  <a:xfrm>
                    <a:off x="2640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5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264"/>
                    <a:ext cx="496" cy="21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6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257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7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258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8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59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422"/>
                    <a:ext cx="373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0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1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2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3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266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4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5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6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7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271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8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273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69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275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0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276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1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277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2" name="AutoShape 232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3" name="AutoShape 233"/>
                  <p:cNvSpPr>
                    <a:spLocks noChangeArrowheads="1"/>
                  </p:cNvSpPr>
                  <p:nvPr/>
                </p:nvSpPr>
                <p:spPr bwMode="auto">
                  <a:xfrm>
                    <a:off x="280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4" name="AutoShape 234"/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5" name="AutoShape 235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6" name="AutoShape 236"/>
                  <p:cNvSpPr>
                    <a:spLocks noChangeArrowheads="1"/>
                  </p:cNvSpPr>
                  <p:nvPr/>
                </p:nvSpPr>
                <p:spPr bwMode="auto">
                  <a:xfrm>
                    <a:off x="285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7" name="AutoShape 237"/>
                  <p:cNvSpPr>
                    <a:spLocks noChangeArrowheads="1"/>
                  </p:cNvSpPr>
                  <p:nvPr/>
                </p:nvSpPr>
                <p:spPr bwMode="auto">
                  <a:xfrm>
                    <a:off x="286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8" name="AutoShape 238"/>
                  <p:cNvSpPr>
                    <a:spLocks noChangeArrowheads="1"/>
                  </p:cNvSpPr>
                  <p:nvPr/>
                </p:nvSpPr>
                <p:spPr bwMode="auto">
                  <a:xfrm>
                    <a:off x="288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79" name="AutoShape 239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0" name="AutoShape 240"/>
                  <p:cNvSpPr>
                    <a:spLocks noChangeArrowheads="1"/>
                  </p:cNvSpPr>
                  <p:nvPr/>
                </p:nvSpPr>
                <p:spPr bwMode="auto">
                  <a:xfrm>
                    <a:off x="291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1" name="AutoShape 241"/>
                  <p:cNvSpPr>
                    <a:spLocks noChangeArrowheads="1"/>
                  </p:cNvSpPr>
                  <p:nvPr/>
                </p:nvSpPr>
                <p:spPr bwMode="auto">
                  <a:xfrm>
                    <a:off x="293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2" name="AutoShape 242"/>
                  <p:cNvSpPr>
                    <a:spLocks noChangeArrowheads="1"/>
                  </p:cNvSpPr>
                  <p:nvPr/>
                </p:nvSpPr>
                <p:spPr bwMode="auto">
                  <a:xfrm>
                    <a:off x="294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3" name="AutoShape 243"/>
                  <p:cNvSpPr>
                    <a:spLocks noChangeArrowheads="1"/>
                  </p:cNvSpPr>
                  <p:nvPr/>
                </p:nvSpPr>
                <p:spPr bwMode="auto">
                  <a:xfrm>
                    <a:off x="295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4" name="AutoShape 244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5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286" name="Group 246"/>
                <p:cNvGrpSpPr>
                  <a:grpSpLocks/>
                </p:cNvGrpSpPr>
                <p:nvPr/>
              </p:nvGrpSpPr>
              <p:grpSpPr bwMode="auto">
                <a:xfrm>
                  <a:off x="2267" y="2400"/>
                  <a:ext cx="192" cy="336"/>
                  <a:chOff x="2976" y="3072"/>
                  <a:chExt cx="192" cy="336"/>
                </a:xfrm>
              </p:grpSpPr>
              <p:sp>
                <p:nvSpPr>
                  <p:cNvPr id="343287" name="AutoShape 24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72" y="3264"/>
                    <a:ext cx="96" cy="144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8" name="Freeform 248"/>
                  <p:cNvSpPr>
                    <a:spLocks/>
                  </p:cNvSpPr>
                  <p:nvPr/>
                </p:nvSpPr>
                <p:spPr bwMode="auto">
                  <a:xfrm>
                    <a:off x="2976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89" name="AutoShape 249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290" name="AutoShape 25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3291" name="Group 251"/>
              <p:cNvGrpSpPr>
                <a:grpSpLocks/>
              </p:cNvGrpSpPr>
              <p:nvPr/>
            </p:nvGrpSpPr>
            <p:grpSpPr bwMode="auto">
              <a:xfrm>
                <a:off x="3341" y="1530"/>
                <a:ext cx="216" cy="198"/>
                <a:chOff x="768" y="2064"/>
                <a:chExt cx="528" cy="432"/>
              </a:xfrm>
            </p:grpSpPr>
            <p:sp>
              <p:nvSpPr>
                <p:cNvPr id="343292" name="Rectangle 252"/>
                <p:cNvSpPr>
                  <a:spLocks noChangeArrowheads="1"/>
                </p:cNvSpPr>
                <p:nvPr/>
              </p:nvSpPr>
              <p:spPr bwMode="auto">
                <a:xfrm>
                  <a:off x="768" y="2160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3" name="Rectangle 253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40" cy="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4" name="Line 254"/>
                <p:cNvSpPr>
                  <a:spLocks noChangeShapeType="1"/>
                </p:cNvSpPr>
                <p:nvPr/>
              </p:nvSpPr>
              <p:spPr bwMode="auto">
                <a:xfrm>
                  <a:off x="816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5" name="Line 255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6" name="Line 256"/>
                <p:cNvSpPr>
                  <a:spLocks noChangeShapeType="1"/>
                </p:cNvSpPr>
                <p:nvPr/>
              </p:nvSpPr>
              <p:spPr bwMode="auto">
                <a:xfrm>
                  <a:off x="912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7" name="Line 257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8" name="Line 258"/>
                <p:cNvSpPr>
                  <a:spLocks noChangeShapeType="1"/>
                </p:cNvSpPr>
                <p:nvPr/>
              </p:nvSpPr>
              <p:spPr bwMode="auto">
                <a:xfrm>
                  <a:off x="1152" y="23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299" name="Freeform 259"/>
                <p:cNvSpPr>
                  <a:spLocks/>
                </p:cNvSpPr>
                <p:nvPr/>
              </p:nvSpPr>
              <p:spPr bwMode="auto">
                <a:xfrm>
                  <a:off x="1200" y="2064"/>
                  <a:ext cx="96" cy="432"/>
                </a:xfrm>
                <a:custGeom>
                  <a:avLst/>
                  <a:gdLst>
                    <a:gd name="T0" fmla="*/ 104 w 104"/>
                    <a:gd name="T1" fmla="*/ 0 h 528"/>
                    <a:gd name="T2" fmla="*/ 8 w 104"/>
                    <a:gd name="T3" fmla="*/ 144 h 528"/>
                    <a:gd name="T4" fmla="*/ 104 w 104"/>
                    <a:gd name="T5" fmla="*/ 240 h 528"/>
                    <a:gd name="T6" fmla="*/ 8 w 104"/>
                    <a:gd name="T7" fmla="*/ 432 h 528"/>
                    <a:gd name="T8" fmla="*/ 56 w 104"/>
                    <a:gd name="T9" fmla="*/ 52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28">
                      <a:moveTo>
                        <a:pt x="104" y="0"/>
                      </a:moveTo>
                      <a:cubicBezTo>
                        <a:pt x="56" y="52"/>
                        <a:pt x="8" y="104"/>
                        <a:pt x="8" y="144"/>
                      </a:cubicBezTo>
                      <a:cubicBezTo>
                        <a:pt x="8" y="184"/>
                        <a:pt x="104" y="192"/>
                        <a:pt x="104" y="240"/>
                      </a:cubicBezTo>
                      <a:cubicBezTo>
                        <a:pt x="104" y="288"/>
                        <a:pt x="16" y="384"/>
                        <a:pt x="8" y="432"/>
                      </a:cubicBezTo>
                      <a:cubicBezTo>
                        <a:pt x="0" y="480"/>
                        <a:pt x="28" y="504"/>
                        <a:pt x="56" y="5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300" name="Group 260"/>
              <p:cNvGrpSpPr>
                <a:grpSpLocks/>
              </p:cNvGrpSpPr>
              <p:nvPr/>
            </p:nvGrpSpPr>
            <p:grpSpPr bwMode="auto">
              <a:xfrm>
                <a:off x="3609" y="1541"/>
                <a:ext cx="138" cy="154"/>
                <a:chOff x="3225" y="1637"/>
                <a:chExt cx="138" cy="154"/>
              </a:xfrm>
            </p:grpSpPr>
            <p:sp>
              <p:nvSpPr>
                <p:cNvPr id="343301" name="AutoShape 261"/>
                <p:cNvSpPr>
                  <a:spLocks noChangeArrowheads="1"/>
                </p:cNvSpPr>
                <p:nvPr/>
              </p:nvSpPr>
              <p:spPr bwMode="auto">
                <a:xfrm>
                  <a:off x="3225" y="1740"/>
                  <a:ext cx="138" cy="51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02" name="AutoShape 262"/>
                <p:cNvSpPr>
                  <a:spLocks noChangeArrowheads="1"/>
                </p:cNvSpPr>
                <p:nvPr/>
              </p:nvSpPr>
              <p:spPr bwMode="auto">
                <a:xfrm>
                  <a:off x="3225" y="1705"/>
                  <a:ext cx="138" cy="52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03" name="AutoShape 263"/>
                <p:cNvSpPr>
                  <a:spLocks noChangeArrowheads="1"/>
                </p:cNvSpPr>
                <p:nvPr/>
              </p:nvSpPr>
              <p:spPr bwMode="auto">
                <a:xfrm>
                  <a:off x="3225" y="1671"/>
                  <a:ext cx="138" cy="52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04" name="AutoShape 264"/>
                <p:cNvSpPr>
                  <a:spLocks noChangeArrowheads="1"/>
                </p:cNvSpPr>
                <p:nvPr/>
              </p:nvSpPr>
              <p:spPr bwMode="auto">
                <a:xfrm>
                  <a:off x="3225" y="1637"/>
                  <a:ext cx="138" cy="51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3305" name="Rectangle 265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76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Guest</a:t>
                </a:r>
                <a:r>
                  <a:rPr lang="en-US" altLang="zh-CN" sz="12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OS</a:t>
                </a:r>
                <a:r>
                  <a:rPr lang="en-US" altLang="zh-CN" sz="1200" baseline="-25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43306" name="Rectangle 266"/>
              <p:cNvSpPr>
                <a:spLocks noChangeArrowheads="1"/>
              </p:cNvSpPr>
              <p:nvPr/>
            </p:nvSpPr>
            <p:spPr bwMode="auto">
              <a:xfrm>
                <a:off x="3312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307" name="Rectangle 26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308" name="Rectangle 268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309" name="Text Box 269"/>
              <p:cNvSpPr txBox="1">
                <a:spLocks noChangeArrowheads="1"/>
              </p:cNvSpPr>
              <p:nvPr/>
            </p:nvSpPr>
            <p:spPr bwMode="auto">
              <a:xfrm>
                <a:off x="3735" y="796"/>
                <a:ext cx="163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6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343310" name="Group 270"/>
            <p:cNvGrpSpPr>
              <a:grpSpLocks/>
            </p:cNvGrpSpPr>
            <p:nvPr/>
          </p:nvGrpSpPr>
          <p:grpSpPr bwMode="auto">
            <a:xfrm>
              <a:off x="3953" y="646"/>
              <a:ext cx="1558" cy="1376"/>
              <a:chOff x="4222" y="672"/>
              <a:chExt cx="1250" cy="1104"/>
            </a:xfrm>
          </p:grpSpPr>
          <p:sp>
            <p:nvSpPr>
              <p:cNvPr id="343311" name="Text Box 271"/>
              <p:cNvSpPr txBox="1">
                <a:spLocks noChangeArrowheads="1"/>
              </p:cNvSpPr>
              <p:nvPr/>
            </p:nvSpPr>
            <p:spPr bwMode="auto">
              <a:xfrm>
                <a:off x="4222" y="1026"/>
                <a:ext cx="233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3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...</a:t>
                </a:r>
              </a:p>
            </p:txBody>
          </p:sp>
          <p:grpSp>
            <p:nvGrpSpPr>
              <p:cNvPr id="343312" name="Group 272"/>
              <p:cNvGrpSpPr>
                <a:grpSpLocks/>
              </p:cNvGrpSpPr>
              <p:nvPr/>
            </p:nvGrpSpPr>
            <p:grpSpPr bwMode="auto">
              <a:xfrm>
                <a:off x="5160" y="1312"/>
                <a:ext cx="177" cy="155"/>
                <a:chOff x="1920" y="3072"/>
                <a:chExt cx="432" cy="336"/>
              </a:xfrm>
            </p:grpSpPr>
            <p:sp>
              <p:nvSpPr>
                <p:cNvPr id="343313" name="AutoShape 273"/>
                <p:cNvSpPr>
                  <a:spLocks noChangeArrowheads="1"/>
                </p:cNvSpPr>
                <p:nvPr/>
              </p:nvSpPr>
              <p:spPr bwMode="auto">
                <a:xfrm>
                  <a:off x="1968" y="3120"/>
                  <a:ext cx="336" cy="240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sz="10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314" name="Rectangle 274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432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315" name="Group 275"/>
              <p:cNvGrpSpPr>
                <a:grpSpLocks/>
              </p:cNvGrpSpPr>
              <p:nvPr/>
            </p:nvGrpSpPr>
            <p:grpSpPr bwMode="auto">
              <a:xfrm>
                <a:off x="4887" y="1333"/>
                <a:ext cx="196" cy="132"/>
                <a:chOff x="1162" y="2241"/>
                <a:chExt cx="410" cy="207"/>
              </a:xfrm>
            </p:grpSpPr>
            <p:sp>
              <p:nvSpPr>
                <p:cNvPr id="343316" name="Rectangle 276"/>
                <p:cNvSpPr>
                  <a:spLocks noChangeArrowheads="1"/>
                </p:cNvSpPr>
                <p:nvPr/>
              </p:nvSpPr>
              <p:spPr bwMode="auto">
                <a:xfrm>
                  <a:off x="1162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1244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18" name="Rectangle 278"/>
                <p:cNvSpPr>
                  <a:spLocks noChangeArrowheads="1"/>
                </p:cNvSpPr>
                <p:nvPr/>
              </p:nvSpPr>
              <p:spPr bwMode="auto">
                <a:xfrm>
                  <a:off x="1162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19" name="Rectangle 279"/>
                <p:cNvSpPr>
                  <a:spLocks noChangeArrowheads="1"/>
                </p:cNvSpPr>
                <p:nvPr/>
              </p:nvSpPr>
              <p:spPr bwMode="auto">
                <a:xfrm>
                  <a:off x="1244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0" name="Rectangle 280"/>
                <p:cNvSpPr>
                  <a:spLocks noChangeArrowheads="1"/>
                </p:cNvSpPr>
                <p:nvPr/>
              </p:nvSpPr>
              <p:spPr bwMode="auto">
                <a:xfrm>
                  <a:off x="1326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1" name="Rectangle 281"/>
                <p:cNvSpPr>
                  <a:spLocks noChangeArrowheads="1"/>
                </p:cNvSpPr>
                <p:nvPr/>
              </p:nvSpPr>
              <p:spPr bwMode="auto">
                <a:xfrm>
                  <a:off x="1408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2" name="Rectangle 282"/>
                <p:cNvSpPr>
                  <a:spLocks noChangeArrowheads="1"/>
                </p:cNvSpPr>
                <p:nvPr/>
              </p:nvSpPr>
              <p:spPr bwMode="auto">
                <a:xfrm>
                  <a:off x="1326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3" name="Rectangle 283"/>
                <p:cNvSpPr>
                  <a:spLocks noChangeArrowheads="1"/>
                </p:cNvSpPr>
                <p:nvPr/>
              </p:nvSpPr>
              <p:spPr bwMode="auto">
                <a:xfrm>
                  <a:off x="1408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4" name="Rectangle 284"/>
                <p:cNvSpPr>
                  <a:spLocks noChangeArrowheads="1"/>
                </p:cNvSpPr>
                <p:nvPr/>
              </p:nvSpPr>
              <p:spPr bwMode="auto">
                <a:xfrm>
                  <a:off x="1490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5" name="Rectangle 285"/>
                <p:cNvSpPr>
                  <a:spLocks noChangeArrowheads="1"/>
                </p:cNvSpPr>
                <p:nvPr/>
              </p:nvSpPr>
              <p:spPr bwMode="auto">
                <a:xfrm>
                  <a:off x="1490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6" name="Rectangle 286"/>
                <p:cNvSpPr>
                  <a:spLocks noChangeArrowheads="1"/>
                </p:cNvSpPr>
                <p:nvPr/>
              </p:nvSpPr>
              <p:spPr bwMode="auto">
                <a:xfrm>
                  <a:off x="1162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7" name="Rectangle 287"/>
                <p:cNvSpPr>
                  <a:spLocks noChangeArrowheads="1"/>
                </p:cNvSpPr>
                <p:nvPr/>
              </p:nvSpPr>
              <p:spPr bwMode="auto">
                <a:xfrm>
                  <a:off x="1244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1326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408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3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1490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331" name="Group 291"/>
              <p:cNvGrpSpPr>
                <a:grpSpLocks/>
              </p:cNvGrpSpPr>
              <p:nvPr/>
            </p:nvGrpSpPr>
            <p:grpSpPr bwMode="auto">
              <a:xfrm>
                <a:off x="4608" y="1324"/>
                <a:ext cx="225" cy="164"/>
                <a:chOff x="528" y="2227"/>
                <a:chExt cx="470" cy="257"/>
              </a:xfrm>
            </p:grpSpPr>
            <p:grpSp>
              <p:nvGrpSpPr>
                <p:cNvPr id="343332" name="Group 292"/>
                <p:cNvGrpSpPr>
                  <a:grpSpLocks/>
                </p:cNvGrpSpPr>
                <p:nvPr/>
              </p:nvGrpSpPr>
              <p:grpSpPr bwMode="auto">
                <a:xfrm>
                  <a:off x="528" y="2227"/>
                  <a:ext cx="275" cy="154"/>
                  <a:chOff x="432" y="2707"/>
                  <a:chExt cx="275" cy="154"/>
                </a:xfrm>
              </p:grpSpPr>
              <p:grpSp>
                <p:nvGrpSpPr>
                  <p:cNvPr id="343333" name="Group 293"/>
                  <p:cNvGrpSpPr>
                    <a:grpSpLocks/>
                  </p:cNvGrpSpPr>
                  <p:nvPr/>
                </p:nvGrpSpPr>
                <p:grpSpPr bwMode="auto">
                  <a:xfrm>
                    <a:off x="432" y="2707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334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35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36" name="Line 2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37" name="Line 2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338" name="Line 2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7" y="280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39" name="Line 2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" y="280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0" name="Line 3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2" y="281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1" name="Line 3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" y="281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2" name="Line 3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6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3" name="Line 3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3" y="282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4" name="Line 3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0" y="283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5" name="Line 3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7" y="283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6" name="Line 3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4" y="283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7" name="Line 3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" y="284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8" name="Line 3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0" y="28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49" name="Line 3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50" name="Line 3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4" y="281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51" name="Line 3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6" y="279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52" name="Line 3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8" y="278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53" name="Line 3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774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54" name="Line 3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2" y="276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355" name="Group 315"/>
                <p:cNvGrpSpPr>
                  <a:grpSpLocks/>
                </p:cNvGrpSpPr>
                <p:nvPr/>
              </p:nvGrpSpPr>
              <p:grpSpPr bwMode="auto">
                <a:xfrm>
                  <a:off x="723" y="2330"/>
                  <a:ext cx="275" cy="154"/>
                  <a:chOff x="627" y="2810"/>
                  <a:chExt cx="275" cy="154"/>
                </a:xfrm>
              </p:grpSpPr>
              <p:grpSp>
                <p:nvGrpSpPr>
                  <p:cNvPr id="343356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627" y="2810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357" name="Line 3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58" name="Line 3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59" name="Line 3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360" name="Line 3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361" name="Line 3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90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2" name="Line 3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9" y="291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3" name="Line 3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7" y="291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4" name="Line 3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4" y="2921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5" name="Line 3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1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6" name="Line 3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8" y="292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7" name="Line 3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29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8" name="Line 3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2" y="293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69" name="Line 3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9" y="294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0" name="Line 3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6" y="294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1" name="Line 3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5" y="293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2" name="Line 3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3" name="Line 3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" y="291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4" name="Line 3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1" y="290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5" name="Line 3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3" y="288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6" name="Line 3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5" y="2877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77" name="Line 3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86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3378" name="Group 338"/>
              <p:cNvGrpSpPr>
                <a:grpSpLocks/>
              </p:cNvGrpSpPr>
              <p:nvPr/>
            </p:nvGrpSpPr>
            <p:grpSpPr bwMode="auto">
              <a:xfrm>
                <a:off x="5121" y="1511"/>
                <a:ext cx="255" cy="185"/>
                <a:chOff x="1835" y="2400"/>
                <a:chExt cx="624" cy="404"/>
              </a:xfrm>
            </p:grpSpPr>
            <p:grpSp>
              <p:nvGrpSpPr>
                <p:cNvPr id="343379" name="Group 339"/>
                <p:cNvGrpSpPr>
                  <a:grpSpLocks/>
                </p:cNvGrpSpPr>
                <p:nvPr/>
              </p:nvGrpSpPr>
              <p:grpSpPr bwMode="auto">
                <a:xfrm>
                  <a:off x="1835" y="2400"/>
                  <a:ext cx="496" cy="404"/>
                  <a:chOff x="2544" y="3072"/>
                  <a:chExt cx="496" cy="404"/>
                </a:xfrm>
              </p:grpSpPr>
              <p:sp>
                <p:nvSpPr>
                  <p:cNvPr id="343380" name="Freeform 340"/>
                  <p:cNvSpPr>
                    <a:spLocks/>
                  </p:cNvSpPr>
                  <p:nvPr/>
                </p:nvSpPr>
                <p:spPr bwMode="auto">
                  <a:xfrm>
                    <a:off x="2640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1" name="AutoShape 34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264"/>
                    <a:ext cx="496" cy="21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2" name="AutoShape 342"/>
                  <p:cNvSpPr>
                    <a:spLocks noChangeArrowheads="1"/>
                  </p:cNvSpPr>
                  <p:nvPr/>
                </p:nvSpPr>
                <p:spPr bwMode="auto">
                  <a:xfrm>
                    <a:off x="257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3" name="AutoShape 343"/>
                  <p:cNvSpPr>
                    <a:spLocks noChangeArrowheads="1"/>
                  </p:cNvSpPr>
                  <p:nvPr/>
                </p:nvSpPr>
                <p:spPr bwMode="auto">
                  <a:xfrm>
                    <a:off x="258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4" name="AutoShape 344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5" name="AutoShape 345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422"/>
                    <a:ext cx="373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6" name="AutoShape 346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7" name="AutoShape 347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8" name="AutoShape 348"/>
                  <p:cNvSpPr>
                    <a:spLocks noChangeArrowheads="1"/>
                  </p:cNvSpPr>
                  <p:nvPr/>
                </p:nvSpPr>
                <p:spPr bwMode="auto">
                  <a:xfrm>
                    <a:off x="264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89" name="AutoShape 349"/>
                  <p:cNvSpPr>
                    <a:spLocks noChangeArrowheads="1"/>
                  </p:cNvSpPr>
                  <p:nvPr/>
                </p:nvSpPr>
                <p:spPr bwMode="auto">
                  <a:xfrm>
                    <a:off x="266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0" name="AutoShape 350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1" name="AutoShape 351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2" name="AutoShape 352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3" name="AutoShape 353"/>
                  <p:cNvSpPr>
                    <a:spLocks noChangeArrowheads="1"/>
                  </p:cNvSpPr>
                  <p:nvPr/>
                </p:nvSpPr>
                <p:spPr bwMode="auto">
                  <a:xfrm>
                    <a:off x="271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4" name="AutoShape 354"/>
                  <p:cNvSpPr>
                    <a:spLocks noChangeArrowheads="1"/>
                  </p:cNvSpPr>
                  <p:nvPr/>
                </p:nvSpPr>
                <p:spPr bwMode="auto">
                  <a:xfrm>
                    <a:off x="273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5" name="AutoShape 355"/>
                  <p:cNvSpPr>
                    <a:spLocks noChangeArrowheads="1"/>
                  </p:cNvSpPr>
                  <p:nvPr/>
                </p:nvSpPr>
                <p:spPr bwMode="auto">
                  <a:xfrm>
                    <a:off x="275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6" name="AutoShape 356"/>
                  <p:cNvSpPr>
                    <a:spLocks noChangeArrowheads="1"/>
                  </p:cNvSpPr>
                  <p:nvPr/>
                </p:nvSpPr>
                <p:spPr bwMode="auto">
                  <a:xfrm>
                    <a:off x="276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7" name="AutoShape 357"/>
                  <p:cNvSpPr>
                    <a:spLocks noChangeArrowheads="1"/>
                  </p:cNvSpPr>
                  <p:nvPr/>
                </p:nvSpPr>
                <p:spPr bwMode="auto">
                  <a:xfrm>
                    <a:off x="277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8" name="AutoShape 358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399" name="AutoShape 359"/>
                  <p:cNvSpPr>
                    <a:spLocks noChangeArrowheads="1"/>
                  </p:cNvSpPr>
                  <p:nvPr/>
                </p:nvSpPr>
                <p:spPr bwMode="auto">
                  <a:xfrm>
                    <a:off x="280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0" name="AutoShape 360"/>
                  <p:cNvSpPr>
                    <a:spLocks noChangeArrowheads="1"/>
                  </p:cNvSpPr>
                  <p:nvPr/>
                </p:nvSpPr>
                <p:spPr bwMode="auto">
                  <a:xfrm>
                    <a:off x="282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1" name="AutoShape 361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2" name="AutoShape 362"/>
                  <p:cNvSpPr>
                    <a:spLocks noChangeArrowheads="1"/>
                  </p:cNvSpPr>
                  <p:nvPr/>
                </p:nvSpPr>
                <p:spPr bwMode="auto">
                  <a:xfrm>
                    <a:off x="285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3" name="AutoShape 363"/>
                  <p:cNvSpPr>
                    <a:spLocks noChangeArrowheads="1"/>
                  </p:cNvSpPr>
                  <p:nvPr/>
                </p:nvSpPr>
                <p:spPr bwMode="auto">
                  <a:xfrm>
                    <a:off x="286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4" name="AutoShape 364"/>
                  <p:cNvSpPr>
                    <a:spLocks noChangeArrowheads="1"/>
                  </p:cNvSpPr>
                  <p:nvPr/>
                </p:nvSpPr>
                <p:spPr bwMode="auto">
                  <a:xfrm>
                    <a:off x="2886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5" name="AutoShape 365"/>
                  <p:cNvSpPr>
                    <a:spLocks noChangeArrowheads="1"/>
                  </p:cNvSpPr>
                  <p:nvPr/>
                </p:nvSpPr>
                <p:spPr bwMode="auto">
                  <a:xfrm>
                    <a:off x="2898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6" name="AutoShape 366"/>
                  <p:cNvSpPr>
                    <a:spLocks noChangeArrowheads="1"/>
                  </p:cNvSpPr>
                  <p:nvPr/>
                </p:nvSpPr>
                <p:spPr bwMode="auto">
                  <a:xfrm>
                    <a:off x="2912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7" name="AutoShape 367"/>
                  <p:cNvSpPr>
                    <a:spLocks noChangeArrowheads="1"/>
                  </p:cNvSpPr>
                  <p:nvPr/>
                </p:nvSpPr>
                <p:spPr bwMode="auto">
                  <a:xfrm>
                    <a:off x="2930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8" name="AutoShape 368"/>
                  <p:cNvSpPr>
                    <a:spLocks noChangeArrowheads="1"/>
                  </p:cNvSpPr>
                  <p:nvPr/>
                </p:nvSpPr>
                <p:spPr bwMode="auto">
                  <a:xfrm>
                    <a:off x="2942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09" name="AutoShape 369"/>
                  <p:cNvSpPr>
                    <a:spLocks noChangeArrowheads="1"/>
                  </p:cNvSpPr>
                  <p:nvPr/>
                </p:nvSpPr>
                <p:spPr bwMode="auto">
                  <a:xfrm>
                    <a:off x="2956" y="3378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10" name="AutoShape 370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30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11" name="AutoShape 371"/>
                  <p:cNvSpPr>
                    <a:spLocks noChangeArrowheads="1"/>
                  </p:cNvSpPr>
                  <p:nvPr/>
                </p:nvSpPr>
                <p:spPr bwMode="auto">
                  <a:xfrm>
                    <a:off x="2986" y="3340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412" name="Group 372"/>
                <p:cNvGrpSpPr>
                  <a:grpSpLocks/>
                </p:cNvGrpSpPr>
                <p:nvPr/>
              </p:nvGrpSpPr>
              <p:grpSpPr bwMode="auto">
                <a:xfrm>
                  <a:off x="2267" y="2400"/>
                  <a:ext cx="192" cy="336"/>
                  <a:chOff x="2976" y="3072"/>
                  <a:chExt cx="192" cy="336"/>
                </a:xfrm>
              </p:grpSpPr>
              <p:sp>
                <p:nvSpPr>
                  <p:cNvPr id="343413" name="AutoShape 37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72" y="3264"/>
                    <a:ext cx="96" cy="144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14" name="Freeform 374"/>
                  <p:cNvSpPr>
                    <a:spLocks/>
                  </p:cNvSpPr>
                  <p:nvPr/>
                </p:nvSpPr>
                <p:spPr bwMode="auto">
                  <a:xfrm>
                    <a:off x="2976" y="3072"/>
                    <a:ext cx="144" cy="192"/>
                  </a:xfrm>
                  <a:custGeom>
                    <a:avLst/>
                    <a:gdLst>
                      <a:gd name="T0" fmla="*/ 48 w 144"/>
                      <a:gd name="T1" fmla="*/ 0 h 192"/>
                      <a:gd name="T2" fmla="*/ 96 w 144"/>
                      <a:gd name="T3" fmla="*/ 48 h 192"/>
                      <a:gd name="T4" fmla="*/ 0 w 144"/>
                      <a:gd name="T5" fmla="*/ 96 h 192"/>
                      <a:gd name="T6" fmla="*/ 96 w 144"/>
                      <a:gd name="T7" fmla="*/ 144 h 192"/>
                      <a:gd name="T8" fmla="*/ 144 w 144"/>
                      <a:gd name="T9" fmla="*/ 19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192">
                        <a:moveTo>
                          <a:pt x="48" y="0"/>
                        </a:moveTo>
                        <a:cubicBezTo>
                          <a:pt x="76" y="16"/>
                          <a:pt x="104" y="32"/>
                          <a:pt x="96" y="48"/>
                        </a:cubicBezTo>
                        <a:cubicBezTo>
                          <a:pt x="88" y="64"/>
                          <a:pt x="0" y="80"/>
                          <a:pt x="0" y="96"/>
                        </a:cubicBezTo>
                        <a:cubicBezTo>
                          <a:pt x="0" y="112"/>
                          <a:pt x="72" y="128"/>
                          <a:pt x="96" y="144"/>
                        </a:cubicBezTo>
                        <a:cubicBezTo>
                          <a:pt x="120" y="160"/>
                          <a:pt x="132" y="176"/>
                          <a:pt x="144" y="19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15" name="AutoShape 375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16" name="AutoShape 37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86"/>
                    <a:ext cx="27" cy="2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3417" name="Group 377"/>
              <p:cNvGrpSpPr>
                <a:grpSpLocks/>
              </p:cNvGrpSpPr>
              <p:nvPr/>
            </p:nvGrpSpPr>
            <p:grpSpPr bwMode="auto">
              <a:xfrm>
                <a:off x="4637" y="1530"/>
                <a:ext cx="216" cy="198"/>
                <a:chOff x="768" y="2064"/>
                <a:chExt cx="528" cy="432"/>
              </a:xfrm>
            </p:grpSpPr>
            <p:sp>
              <p:nvSpPr>
                <p:cNvPr id="343418" name="Rectangle 378"/>
                <p:cNvSpPr>
                  <a:spLocks noChangeArrowheads="1"/>
                </p:cNvSpPr>
                <p:nvPr/>
              </p:nvSpPr>
              <p:spPr bwMode="auto">
                <a:xfrm>
                  <a:off x="768" y="2160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19" name="Rectangle 379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40" cy="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0" name="Line 380"/>
                <p:cNvSpPr>
                  <a:spLocks noChangeShapeType="1"/>
                </p:cNvSpPr>
                <p:nvPr/>
              </p:nvSpPr>
              <p:spPr bwMode="auto">
                <a:xfrm>
                  <a:off x="816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1" name="Line 381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2" name="Line 382"/>
                <p:cNvSpPr>
                  <a:spLocks noChangeShapeType="1"/>
                </p:cNvSpPr>
                <p:nvPr/>
              </p:nvSpPr>
              <p:spPr bwMode="auto">
                <a:xfrm>
                  <a:off x="912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3" name="Line 383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4" name="Line 384"/>
                <p:cNvSpPr>
                  <a:spLocks noChangeShapeType="1"/>
                </p:cNvSpPr>
                <p:nvPr/>
              </p:nvSpPr>
              <p:spPr bwMode="auto">
                <a:xfrm>
                  <a:off x="1152" y="23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5" name="Freeform 385"/>
                <p:cNvSpPr>
                  <a:spLocks/>
                </p:cNvSpPr>
                <p:nvPr/>
              </p:nvSpPr>
              <p:spPr bwMode="auto">
                <a:xfrm>
                  <a:off x="1200" y="2064"/>
                  <a:ext cx="96" cy="432"/>
                </a:xfrm>
                <a:custGeom>
                  <a:avLst/>
                  <a:gdLst>
                    <a:gd name="T0" fmla="*/ 104 w 104"/>
                    <a:gd name="T1" fmla="*/ 0 h 528"/>
                    <a:gd name="T2" fmla="*/ 8 w 104"/>
                    <a:gd name="T3" fmla="*/ 144 h 528"/>
                    <a:gd name="T4" fmla="*/ 104 w 104"/>
                    <a:gd name="T5" fmla="*/ 240 h 528"/>
                    <a:gd name="T6" fmla="*/ 8 w 104"/>
                    <a:gd name="T7" fmla="*/ 432 h 528"/>
                    <a:gd name="T8" fmla="*/ 56 w 104"/>
                    <a:gd name="T9" fmla="*/ 52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528">
                      <a:moveTo>
                        <a:pt x="104" y="0"/>
                      </a:moveTo>
                      <a:cubicBezTo>
                        <a:pt x="56" y="52"/>
                        <a:pt x="8" y="104"/>
                        <a:pt x="8" y="144"/>
                      </a:cubicBezTo>
                      <a:cubicBezTo>
                        <a:pt x="8" y="184"/>
                        <a:pt x="104" y="192"/>
                        <a:pt x="104" y="240"/>
                      </a:cubicBezTo>
                      <a:cubicBezTo>
                        <a:pt x="104" y="288"/>
                        <a:pt x="16" y="384"/>
                        <a:pt x="8" y="432"/>
                      </a:cubicBezTo>
                      <a:cubicBezTo>
                        <a:pt x="0" y="480"/>
                        <a:pt x="28" y="504"/>
                        <a:pt x="56" y="5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426" name="Group 386"/>
              <p:cNvGrpSpPr>
                <a:grpSpLocks/>
              </p:cNvGrpSpPr>
              <p:nvPr/>
            </p:nvGrpSpPr>
            <p:grpSpPr bwMode="auto">
              <a:xfrm>
                <a:off x="4905" y="1541"/>
                <a:ext cx="138" cy="154"/>
                <a:chOff x="1824" y="3456"/>
                <a:chExt cx="336" cy="432"/>
              </a:xfrm>
            </p:grpSpPr>
            <p:sp>
              <p:nvSpPr>
                <p:cNvPr id="343427" name="AutoShape 387"/>
                <p:cNvSpPr>
                  <a:spLocks noChangeArrowheads="1"/>
                </p:cNvSpPr>
                <p:nvPr/>
              </p:nvSpPr>
              <p:spPr bwMode="auto">
                <a:xfrm>
                  <a:off x="1824" y="3744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8" name="AutoShape 388"/>
                <p:cNvSpPr>
                  <a:spLocks noChangeArrowheads="1"/>
                </p:cNvSpPr>
                <p:nvPr/>
              </p:nvSpPr>
              <p:spPr bwMode="auto">
                <a:xfrm>
                  <a:off x="1824" y="3648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29" name="AutoShape 389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30" name="AutoShape 390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336" cy="144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3431" name="Rectangle 391"/>
              <p:cNvSpPr>
                <a:spLocks noChangeArrowheads="1"/>
              </p:cNvSpPr>
              <p:nvPr/>
            </p:nvSpPr>
            <p:spPr bwMode="auto">
              <a:xfrm>
                <a:off x="4512" y="672"/>
                <a:ext cx="960" cy="11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 b="1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VM</a:t>
                </a:r>
                <a:r>
                  <a:rPr lang="en-US" altLang="zh-CN" sz="1200" b="1" baseline="-25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3432" name="Rectangle 392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76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Guest</a:t>
                </a:r>
                <a:r>
                  <a:rPr lang="en-US" altLang="zh-CN" sz="12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OS</a:t>
                </a:r>
                <a:r>
                  <a:rPr lang="en-US" altLang="zh-CN" sz="1200" baseline="-25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3433" name="Rectangle 393"/>
              <p:cNvSpPr>
                <a:spLocks noChangeArrowheads="1"/>
              </p:cNvSpPr>
              <p:nvPr/>
            </p:nvSpPr>
            <p:spPr bwMode="auto">
              <a:xfrm>
                <a:off x="4608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434" name="Rectangle 394"/>
              <p:cNvSpPr>
                <a:spLocks noChangeArrowheads="1"/>
              </p:cNvSpPr>
              <p:nvPr/>
            </p:nvSpPr>
            <p:spPr bwMode="auto">
              <a:xfrm>
                <a:off x="5184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rgbClr val="02203A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435" name="Rectangle 395"/>
              <p:cNvSpPr>
                <a:spLocks noChangeArrowheads="1"/>
              </p:cNvSpPr>
              <p:nvPr/>
            </p:nvSpPr>
            <p:spPr bwMode="auto">
              <a:xfrm>
                <a:off x="4848" y="86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0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</a:t>
                </a:r>
              </a:p>
            </p:txBody>
          </p:sp>
          <p:sp>
            <p:nvSpPr>
              <p:cNvPr id="343436" name="Text Box 396"/>
              <p:cNvSpPr txBox="1">
                <a:spLocks noChangeArrowheads="1"/>
              </p:cNvSpPr>
              <p:nvPr/>
            </p:nvSpPr>
            <p:spPr bwMode="auto">
              <a:xfrm>
                <a:off x="5031" y="796"/>
                <a:ext cx="163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sz="16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...</a:t>
                </a:r>
              </a:p>
            </p:txBody>
          </p:sp>
        </p:grpSp>
        <p:sp>
          <p:nvSpPr>
            <p:cNvPr id="343437" name="Rectangle 397"/>
            <p:cNvSpPr>
              <a:spLocks noChangeArrowheads="1"/>
            </p:cNvSpPr>
            <p:nvPr/>
          </p:nvSpPr>
          <p:spPr bwMode="auto">
            <a:xfrm>
              <a:off x="2700" y="2082"/>
              <a:ext cx="2811" cy="299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1600" b="1" dirty="0">
                  <a:ea typeface="宋体" panose="02010600030101010101" pitchFamily="2" charset="-122"/>
                  <a:cs typeface="Arial" panose="020B0604020202020204" pitchFamily="34" charset="0"/>
                </a:rPr>
                <a:t>Virtual Machine Monitor (VMM)</a:t>
              </a:r>
            </a:p>
          </p:txBody>
        </p:sp>
        <p:sp>
          <p:nvSpPr>
            <p:cNvPr id="343438" name="Rectangle 398"/>
            <p:cNvSpPr>
              <a:spLocks noChangeArrowheads="1"/>
            </p:cNvSpPr>
            <p:nvPr/>
          </p:nvSpPr>
          <p:spPr bwMode="auto">
            <a:xfrm>
              <a:off x="2700" y="2441"/>
              <a:ext cx="2811" cy="5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r>
                <a:rPr lang="en-US" altLang="zh-CN" sz="1200" b="1">
                  <a:solidFill>
                    <a:srgbClr val="02203A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Physical Host Hardware</a:t>
              </a:r>
            </a:p>
          </p:txBody>
        </p:sp>
        <p:grpSp>
          <p:nvGrpSpPr>
            <p:cNvPr id="343439" name="Group 399"/>
            <p:cNvGrpSpPr>
              <a:grpSpLocks/>
            </p:cNvGrpSpPr>
            <p:nvPr/>
          </p:nvGrpSpPr>
          <p:grpSpPr bwMode="auto">
            <a:xfrm>
              <a:off x="2939" y="2621"/>
              <a:ext cx="2333" cy="358"/>
              <a:chOff x="3168" y="2784"/>
              <a:chExt cx="1555" cy="224"/>
            </a:xfrm>
          </p:grpSpPr>
          <p:grpSp>
            <p:nvGrpSpPr>
              <p:cNvPr id="343440" name="Group 400"/>
              <p:cNvGrpSpPr>
                <a:grpSpLocks/>
              </p:cNvGrpSpPr>
              <p:nvPr/>
            </p:nvGrpSpPr>
            <p:grpSpPr bwMode="auto">
              <a:xfrm>
                <a:off x="3720" y="2832"/>
                <a:ext cx="177" cy="155"/>
                <a:chOff x="1920" y="3072"/>
                <a:chExt cx="432" cy="336"/>
              </a:xfrm>
            </p:grpSpPr>
            <p:sp>
              <p:nvSpPr>
                <p:cNvPr id="343441" name="AutoShape 401"/>
                <p:cNvSpPr>
                  <a:spLocks noChangeArrowheads="1"/>
                </p:cNvSpPr>
                <p:nvPr/>
              </p:nvSpPr>
              <p:spPr bwMode="auto">
                <a:xfrm>
                  <a:off x="1968" y="3120"/>
                  <a:ext cx="336" cy="240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sz="100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442" name="Rectangle 402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432" cy="3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443" name="Group 403"/>
              <p:cNvGrpSpPr>
                <a:grpSpLocks/>
              </p:cNvGrpSpPr>
              <p:nvPr/>
            </p:nvGrpSpPr>
            <p:grpSpPr bwMode="auto">
              <a:xfrm>
                <a:off x="3447" y="2853"/>
                <a:ext cx="196" cy="132"/>
                <a:chOff x="1162" y="2241"/>
                <a:chExt cx="410" cy="207"/>
              </a:xfrm>
            </p:grpSpPr>
            <p:sp>
              <p:nvSpPr>
                <p:cNvPr id="343444" name="Rectangle 404"/>
                <p:cNvSpPr>
                  <a:spLocks noChangeArrowheads="1"/>
                </p:cNvSpPr>
                <p:nvPr/>
              </p:nvSpPr>
              <p:spPr bwMode="auto">
                <a:xfrm>
                  <a:off x="1162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45" name="Rectangle 405"/>
                <p:cNvSpPr>
                  <a:spLocks noChangeArrowheads="1"/>
                </p:cNvSpPr>
                <p:nvPr/>
              </p:nvSpPr>
              <p:spPr bwMode="auto">
                <a:xfrm>
                  <a:off x="1244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46" name="Rectangle 406"/>
                <p:cNvSpPr>
                  <a:spLocks noChangeArrowheads="1"/>
                </p:cNvSpPr>
                <p:nvPr/>
              </p:nvSpPr>
              <p:spPr bwMode="auto">
                <a:xfrm>
                  <a:off x="1162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4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44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48" name="Rectangle 408"/>
                <p:cNvSpPr>
                  <a:spLocks noChangeArrowheads="1"/>
                </p:cNvSpPr>
                <p:nvPr/>
              </p:nvSpPr>
              <p:spPr bwMode="auto">
                <a:xfrm>
                  <a:off x="1326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49" name="Rectangle 409"/>
                <p:cNvSpPr>
                  <a:spLocks noChangeArrowheads="1"/>
                </p:cNvSpPr>
                <p:nvPr/>
              </p:nvSpPr>
              <p:spPr bwMode="auto">
                <a:xfrm>
                  <a:off x="1408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0" name="Rectangle 410"/>
                <p:cNvSpPr>
                  <a:spLocks noChangeArrowheads="1"/>
                </p:cNvSpPr>
                <p:nvPr/>
              </p:nvSpPr>
              <p:spPr bwMode="auto">
                <a:xfrm>
                  <a:off x="1326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1" name="Rectangle 411"/>
                <p:cNvSpPr>
                  <a:spLocks noChangeArrowheads="1"/>
                </p:cNvSpPr>
                <p:nvPr/>
              </p:nvSpPr>
              <p:spPr bwMode="auto">
                <a:xfrm>
                  <a:off x="1408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490" y="2241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490" y="2310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4" name="Rectangle 414"/>
                <p:cNvSpPr>
                  <a:spLocks noChangeArrowheads="1"/>
                </p:cNvSpPr>
                <p:nvPr/>
              </p:nvSpPr>
              <p:spPr bwMode="auto">
                <a:xfrm>
                  <a:off x="1162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5" name="Rectangle 415"/>
                <p:cNvSpPr>
                  <a:spLocks noChangeArrowheads="1"/>
                </p:cNvSpPr>
                <p:nvPr/>
              </p:nvSpPr>
              <p:spPr bwMode="auto">
                <a:xfrm>
                  <a:off x="1244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6" name="Rectangle 416"/>
                <p:cNvSpPr>
                  <a:spLocks noChangeArrowheads="1"/>
                </p:cNvSpPr>
                <p:nvPr/>
              </p:nvSpPr>
              <p:spPr bwMode="auto">
                <a:xfrm>
                  <a:off x="1326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7" name="Rectangle 417"/>
                <p:cNvSpPr>
                  <a:spLocks noChangeArrowheads="1"/>
                </p:cNvSpPr>
                <p:nvPr/>
              </p:nvSpPr>
              <p:spPr bwMode="auto">
                <a:xfrm>
                  <a:off x="1408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458" name="Rectangle 418"/>
                <p:cNvSpPr>
                  <a:spLocks noChangeArrowheads="1"/>
                </p:cNvSpPr>
                <p:nvPr/>
              </p:nvSpPr>
              <p:spPr bwMode="auto">
                <a:xfrm>
                  <a:off x="1490" y="2379"/>
                  <a:ext cx="82" cy="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459" name="Group 419"/>
              <p:cNvGrpSpPr>
                <a:grpSpLocks/>
              </p:cNvGrpSpPr>
              <p:nvPr/>
            </p:nvGrpSpPr>
            <p:grpSpPr bwMode="auto">
              <a:xfrm>
                <a:off x="3168" y="2844"/>
                <a:ext cx="225" cy="164"/>
                <a:chOff x="528" y="2227"/>
                <a:chExt cx="470" cy="257"/>
              </a:xfrm>
            </p:grpSpPr>
            <p:grpSp>
              <p:nvGrpSpPr>
                <p:cNvPr id="343460" name="Group 420"/>
                <p:cNvGrpSpPr>
                  <a:grpSpLocks/>
                </p:cNvGrpSpPr>
                <p:nvPr/>
              </p:nvGrpSpPr>
              <p:grpSpPr bwMode="auto">
                <a:xfrm>
                  <a:off x="528" y="2227"/>
                  <a:ext cx="275" cy="154"/>
                  <a:chOff x="432" y="2707"/>
                  <a:chExt cx="275" cy="154"/>
                </a:xfrm>
              </p:grpSpPr>
              <p:grpSp>
                <p:nvGrpSpPr>
                  <p:cNvPr id="343461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432" y="2707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462" name="Line 4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63" name="Line 4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64" name="Line 4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65" name="Line 4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466" name="Line 4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7" y="280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67" name="Line 4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" y="280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68" name="Line 4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2" y="281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69" name="Line 4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" y="281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0" name="Line 4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6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1" name="Line 4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3" y="282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2" name="Line 4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0" y="283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3" name="Line 4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7" y="283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4" name="Line 4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4" y="283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5" name="Line 4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1" y="284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6" name="Line 4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0" y="28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7" name="Line 4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82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8" name="Line 4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4" y="2810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79" name="Line 4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6" y="279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80" name="Line 4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8" y="278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81" name="Line 4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774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82" name="Line 4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2" y="2763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483" name="Group 443"/>
                <p:cNvGrpSpPr>
                  <a:grpSpLocks/>
                </p:cNvGrpSpPr>
                <p:nvPr/>
              </p:nvGrpSpPr>
              <p:grpSpPr bwMode="auto">
                <a:xfrm>
                  <a:off x="723" y="2330"/>
                  <a:ext cx="275" cy="154"/>
                  <a:chOff x="627" y="2810"/>
                  <a:chExt cx="275" cy="154"/>
                </a:xfrm>
              </p:grpSpPr>
              <p:grpSp>
                <p:nvGrpSpPr>
                  <p:cNvPr id="343484" name="Group 444"/>
                  <p:cNvGrpSpPr>
                    <a:grpSpLocks/>
                  </p:cNvGrpSpPr>
                  <p:nvPr/>
                </p:nvGrpSpPr>
                <p:grpSpPr bwMode="auto">
                  <a:xfrm>
                    <a:off x="627" y="2810"/>
                    <a:ext cx="275" cy="139"/>
                    <a:chOff x="1296" y="3168"/>
                    <a:chExt cx="288" cy="144"/>
                  </a:xfrm>
                </p:grpSpPr>
                <p:sp>
                  <p:nvSpPr>
                    <p:cNvPr id="343485" name="Line 4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3168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86" name="Line 4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3264"/>
                      <a:ext cx="192" cy="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87" name="Line 4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6" y="3168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488" name="Line 4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88" y="3216"/>
                      <a:ext cx="96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3489" name="Line 4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2" y="290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0" name="Line 4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9" y="291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1" name="Line 4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7" y="291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2" name="Line 4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4" y="2921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3" name="Line 4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11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4" name="Line 4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8" y="292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5" name="Line 4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293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6" name="Line 4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2" y="2938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7" name="Line 4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79" y="294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8" name="Line 4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6" y="294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99" name="Line 4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5" y="2936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0" name="Line 4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7" y="2925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1" name="Line 4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" y="2913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2" name="Line 4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1" y="2902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3" name="Line 4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3" y="2889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4" name="Line 4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5" y="2877"/>
                    <a:ext cx="0" cy="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05" name="Line 4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866"/>
                    <a:ext cx="0" cy="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3506" name="Group 466"/>
              <p:cNvGrpSpPr>
                <a:grpSpLocks/>
              </p:cNvGrpSpPr>
              <p:nvPr/>
            </p:nvGrpSpPr>
            <p:grpSpPr bwMode="auto">
              <a:xfrm>
                <a:off x="3984" y="2784"/>
                <a:ext cx="739" cy="217"/>
                <a:chOff x="3005" y="3527"/>
                <a:chExt cx="739" cy="217"/>
              </a:xfrm>
            </p:grpSpPr>
            <p:grpSp>
              <p:nvGrpSpPr>
                <p:cNvPr id="343507" name="Group 467"/>
                <p:cNvGrpSpPr>
                  <a:grpSpLocks/>
                </p:cNvGrpSpPr>
                <p:nvPr/>
              </p:nvGrpSpPr>
              <p:grpSpPr bwMode="auto">
                <a:xfrm>
                  <a:off x="3489" y="3527"/>
                  <a:ext cx="255" cy="185"/>
                  <a:chOff x="1835" y="2400"/>
                  <a:chExt cx="624" cy="404"/>
                </a:xfrm>
              </p:grpSpPr>
              <p:grpSp>
                <p:nvGrpSpPr>
                  <p:cNvPr id="343508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1835" y="2400"/>
                    <a:ext cx="496" cy="404"/>
                    <a:chOff x="2544" y="3072"/>
                    <a:chExt cx="496" cy="404"/>
                  </a:xfrm>
                </p:grpSpPr>
                <p:sp>
                  <p:nvSpPr>
                    <p:cNvPr id="343509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2640" y="3072"/>
                      <a:ext cx="144" cy="192"/>
                    </a:xfrm>
                    <a:custGeom>
                      <a:avLst/>
                      <a:gdLst>
                        <a:gd name="T0" fmla="*/ 48 w 144"/>
                        <a:gd name="T1" fmla="*/ 0 h 192"/>
                        <a:gd name="T2" fmla="*/ 96 w 144"/>
                        <a:gd name="T3" fmla="*/ 48 h 192"/>
                        <a:gd name="T4" fmla="*/ 0 w 144"/>
                        <a:gd name="T5" fmla="*/ 96 h 192"/>
                        <a:gd name="T6" fmla="*/ 96 w 144"/>
                        <a:gd name="T7" fmla="*/ 144 h 192"/>
                        <a:gd name="T8" fmla="*/ 144 w 144"/>
                        <a:gd name="T9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4" h="192">
                          <a:moveTo>
                            <a:pt x="48" y="0"/>
                          </a:moveTo>
                          <a:cubicBezTo>
                            <a:pt x="76" y="16"/>
                            <a:pt x="104" y="32"/>
                            <a:pt x="96" y="48"/>
                          </a:cubicBezTo>
                          <a:cubicBezTo>
                            <a:pt x="88" y="64"/>
                            <a:pt x="0" y="80"/>
                            <a:pt x="0" y="96"/>
                          </a:cubicBezTo>
                          <a:cubicBezTo>
                            <a:pt x="0" y="112"/>
                            <a:pt x="72" y="128"/>
                            <a:pt x="96" y="144"/>
                          </a:cubicBezTo>
                          <a:cubicBezTo>
                            <a:pt x="120" y="160"/>
                            <a:pt x="132" y="176"/>
                            <a:pt x="144" y="19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0" name="AutoShape 4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4" y="3264"/>
                      <a:ext cx="496" cy="212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1" name="AutoShape 4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0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2" name="AutoShape 4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2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3" name="AutoShape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6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4" name="AutoShape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6" y="3422"/>
                      <a:ext cx="373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5" name="AutoShape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6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6" name="AutoShape 4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8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7" name="AutoShape 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2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8" name="AutoShap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0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19" name="AutoShap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2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0" name="AutoShape 4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6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1" name="AutoShape 4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6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2" name="AutoShape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8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3" name="AutoShape 4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2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4" name="AutoShape 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0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5" name="AutoShape 4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62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6" name="AutoShape 4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7" name="AutoShape 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6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8" name="AutoShape 4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8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29" name="AutoShap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2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0" name="AutoShape 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0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1" name="AutoShape 4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52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2" name="AutoShape 4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6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3" name="AutoShape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6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4" name="AutoShape 4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8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5" name="AutoShape 4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2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6" name="AutoShape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0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7" name="AutoShape 4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2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8" name="AutoShape 4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6" y="3378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39" name="AutoShape 4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4" y="330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40" name="AutoShap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6" y="3340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3541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2267" y="2400"/>
                    <a:ext cx="192" cy="336"/>
                    <a:chOff x="2976" y="3072"/>
                    <a:chExt cx="192" cy="336"/>
                  </a:xfrm>
                </p:grpSpPr>
                <p:sp>
                  <p:nvSpPr>
                    <p:cNvPr id="343542" name="AutoShape 50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072" y="3264"/>
                      <a:ext cx="96" cy="144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43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2976" y="3072"/>
                      <a:ext cx="144" cy="192"/>
                    </a:xfrm>
                    <a:custGeom>
                      <a:avLst/>
                      <a:gdLst>
                        <a:gd name="T0" fmla="*/ 48 w 144"/>
                        <a:gd name="T1" fmla="*/ 0 h 192"/>
                        <a:gd name="T2" fmla="*/ 96 w 144"/>
                        <a:gd name="T3" fmla="*/ 48 h 192"/>
                        <a:gd name="T4" fmla="*/ 0 w 144"/>
                        <a:gd name="T5" fmla="*/ 96 h 192"/>
                        <a:gd name="T6" fmla="*/ 96 w 144"/>
                        <a:gd name="T7" fmla="*/ 144 h 192"/>
                        <a:gd name="T8" fmla="*/ 144 w 144"/>
                        <a:gd name="T9" fmla="*/ 192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4" h="192">
                          <a:moveTo>
                            <a:pt x="48" y="0"/>
                          </a:moveTo>
                          <a:cubicBezTo>
                            <a:pt x="76" y="16"/>
                            <a:pt x="104" y="32"/>
                            <a:pt x="96" y="48"/>
                          </a:cubicBezTo>
                          <a:cubicBezTo>
                            <a:pt x="88" y="64"/>
                            <a:pt x="0" y="80"/>
                            <a:pt x="0" y="96"/>
                          </a:cubicBezTo>
                          <a:cubicBezTo>
                            <a:pt x="0" y="112"/>
                            <a:pt x="72" y="128"/>
                            <a:pt x="96" y="144"/>
                          </a:cubicBezTo>
                          <a:cubicBezTo>
                            <a:pt x="120" y="160"/>
                            <a:pt x="132" y="176"/>
                            <a:pt x="144" y="19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44" name="AutoShape 5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88" y="3286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545" name="AutoShape 5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286"/>
                      <a:ext cx="27" cy="2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43546" name="Group 506"/>
                <p:cNvGrpSpPr>
                  <a:grpSpLocks/>
                </p:cNvGrpSpPr>
                <p:nvPr/>
              </p:nvGrpSpPr>
              <p:grpSpPr bwMode="auto">
                <a:xfrm>
                  <a:off x="3005" y="3546"/>
                  <a:ext cx="216" cy="198"/>
                  <a:chOff x="768" y="2064"/>
                  <a:chExt cx="528" cy="432"/>
                </a:xfrm>
              </p:grpSpPr>
              <p:sp>
                <p:nvSpPr>
                  <p:cNvPr id="343547" name="Rectangle 50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160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48" name="Rectangle 508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240" cy="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49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0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2400"/>
                    <a:ext cx="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1" name="Line 511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400"/>
                    <a:ext cx="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2" name="Line 5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3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352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4" name="Freeform 514"/>
                  <p:cNvSpPr>
                    <a:spLocks/>
                  </p:cNvSpPr>
                  <p:nvPr/>
                </p:nvSpPr>
                <p:spPr bwMode="auto">
                  <a:xfrm>
                    <a:off x="1200" y="2064"/>
                    <a:ext cx="96" cy="432"/>
                  </a:xfrm>
                  <a:custGeom>
                    <a:avLst/>
                    <a:gdLst>
                      <a:gd name="T0" fmla="*/ 104 w 104"/>
                      <a:gd name="T1" fmla="*/ 0 h 528"/>
                      <a:gd name="T2" fmla="*/ 8 w 104"/>
                      <a:gd name="T3" fmla="*/ 144 h 528"/>
                      <a:gd name="T4" fmla="*/ 104 w 104"/>
                      <a:gd name="T5" fmla="*/ 240 h 528"/>
                      <a:gd name="T6" fmla="*/ 8 w 104"/>
                      <a:gd name="T7" fmla="*/ 432 h 528"/>
                      <a:gd name="T8" fmla="*/ 56 w 104"/>
                      <a:gd name="T9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528">
                        <a:moveTo>
                          <a:pt x="104" y="0"/>
                        </a:moveTo>
                        <a:cubicBezTo>
                          <a:pt x="56" y="52"/>
                          <a:pt x="8" y="104"/>
                          <a:pt x="8" y="144"/>
                        </a:cubicBezTo>
                        <a:cubicBezTo>
                          <a:pt x="8" y="184"/>
                          <a:pt x="104" y="192"/>
                          <a:pt x="104" y="240"/>
                        </a:cubicBezTo>
                        <a:cubicBezTo>
                          <a:pt x="104" y="288"/>
                          <a:pt x="16" y="384"/>
                          <a:pt x="8" y="432"/>
                        </a:cubicBezTo>
                        <a:cubicBezTo>
                          <a:pt x="0" y="480"/>
                          <a:pt x="28" y="504"/>
                          <a:pt x="56" y="5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3555" name="Group 515"/>
                <p:cNvGrpSpPr>
                  <a:grpSpLocks/>
                </p:cNvGrpSpPr>
                <p:nvPr/>
              </p:nvGrpSpPr>
              <p:grpSpPr bwMode="auto">
                <a:xfrm>
                  <a:off x="3273" y="3557"/>
                  <a:ext cx="138" cy="154"/>
                  <a:chOff x="1824" y="3456"/>
                  <a:chExt cx="336" cy="432"/>
                </a:xfrm>
              </p:grpSpPr>
              <p:sp>
                <p:nvSpPr>
                  <p:cNvPr id="343556" name="AutoShape 51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44"/>
                    <a:ext cx="336" cy="144"/>
                  </a:xfrm>
                  <a:prstGeom prst="flowChartMagneticDisk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7" name="AutoShape 51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48"/>
                    <a:ext cx="336" cy="144"/>
                  </a:xfrm>
                  <a:prstGeom prst="flowChartMagneticDisk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8" name="AutoShape 51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552"/>
                    <a:ext cx="336" cy="144"/>
                  </a:xfrm>
                  <a:prstGeom prst="flowChartMagneticDisk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559" name="AutoShape 51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456"/>
                    <a:ext cx="336" cy="144"/>
                  </a:xfrm>
                  <a:prstGeom prst="flowChartMagneticDisk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43560" name="Text Box 520"/>
            <p:cNvSpPr txBox="1">
              <a:spLocks noChangeArrowheads="1"/>
            </p:cNvSpPr>
            <p:nvPr/>
          </p:nvSpPr>
          <p:spPr bwMode="auto">
            <a:xfrm>
              <a:off x="2640" y="3099"/>
              <a:ext cx="29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600">
                  <a:solidFill>
                    <a:srgbClr val="02203A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With VMs: Multiple OSes share hardware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363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Virtualization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Multiple Machine Instances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multiple OSes</a:t>
            </a:r>
          </a:p>
          <a:p>
            <a:pPr lvl="1"/>
            <a:r>
              <a:rPr lang="en-US" dirty="0" smtClean="0"/>
              <a:t>Improved Utilization</a:t>
            </a:r>
            <a:r>
              <a:rPr lang="en-US" dirty="0">
                <a:sym typeface="Wingdings" panose="05000000000000000000" pitchFamily="2" charset="2"/>
              </a:rPr>
              <a:t>: Server </a:t>
            </a:r>
            <a:r>
              <a:rPr lang="en-US" dirty="0" smtClean="0">
                <a:sym typeface="Wingdings" panose="05000000000000000000" pitchFamily="2" charset="2"/>
              </a:rPr>
              <a:t>Consolidation</a:t>
            </a:r>
            <a:endParaRPr lang="en-US" dirty="0" smtClean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Isolation/Security</a:t>
            </a:r>
          </a:p>
          <a:p>
            <a:endParaRPr lang="en-US" dirty="0" smtClean="0"/>
          </a:p>
          <a:p>
            <a:r>
              <a:rPr lang="en-US" dirty="0" smtClean="0"/>
              <a:t>Fine-grain </a:t>
            </a:r>
            <a:r>
              <a:rPr lang="en-US" dirty="0"/>
              <a:t>R</a:t>
            </a:r>
            <a:r>
              <a:rPr lang="en-US" dirty="0" smtClean="0"/>
              <a:t>esource Management</a:t>
            </a:r>
          </a:p>
          <a:p>
            <a:pPr lvl="1"/>
            <a:r>
              <a:rPr lang="en-US" dirty="0" smtClean="0"/>
              <a:t>10%, 15% of Physical machine resource as a selling unit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Elastic Resource Management</a:t>
            </a:r>
          </a:p>
          <a:p>
            <a:pPr lvl="1"/>
            <a:r>
              <a:rPr lang="en-US" dirty="0" smtClean="0"/>
              <a:t>Migration, Load balance</a:t>
            </a:r>
          </a:p>
        </p:txBody>
      </p:sp>
    </p:spTree>
    <p:extLst>
      <p:ext uri="{BB962C8B-B14F-4D97-AF65-F5344CB8AC3E}">
        <p14:creationId xmlns:p14="http://schemas.microsoft.com/office/powerpoint/2010/main" val="16862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Commercial </a:t>
            </a:r>
            <a:r>
              <a:rPr lang="en-US" altLang="zh-CN" dirty="0" smtClean="0"/>
              <a:t>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VMware ESX/GSX/Workstation</a:t>
            </a:r>
          </a:p>
          <a:p>
            <a:pPr lvl="1"/>
            <a:r>
              <a:rPr lang="en-US" altLang="zh-CN" dirty="0" smtClean="0"/>
              <a:t>1999</a:t>
            </a:r>
            <a:r>
              <a:rPr lang="zh-CN" altLang="en-US" dirty="0" smtClean="0"/>
              <a:t>年始，开创了</a:t>
            </a:r>
            <a:r>
              <a:rPr lang="en-US" altLang="zh-CN" dirty="0" smtClean="0"/>
              <a:t>PC</a:t>
            </a:r>
            <a:r>
              <a:rPr lang="zh-CN" altLang="en-US" dirty="0" smtClean="0"/>
              <a:t>虚拟化的时代</a:t>
            </a:r>
            <a:endParaRPr lang="en-US" dirty="0" smtClean="0"/>
          </a:p>
          <a:p>
            <a:r>
              <a:rPr lang="en-US" dirty="0" smtClean="0"/>
              <a:t>Xen</a:t>
            </a:r>
          </a:p>
          <a:p>
            <a:pPr lvl="1"/>
            <a:r>
              <a:rPr lang="en-US" dirty="0" smtClean="0"/>
              <a:t>2003</a:t>
            </a:r>
            <a:r>
              <a:rPr lang="zh-CN" altLang="en-US" dirty="0" smtClean="0"/>
              <a:t>年</a:t>
            </a:r>
            <a:r>
              <a:rPr lang="en-US" dirty="0" smtClean="0"/>
              <a:t>, </a:t>
            </a:r>
            <a:r>
              <a:rPr lang="zh-CN" altLang="en-US" dirty="0" smtClean="0"/>
              <a:t>第一个开源</a:t>
            </a:r>
            <a:r>
              <a:rPr lang="en-US" dirty="0" smtClean="0"/>
              <a:t>hypervisor</a:t>
            </a:r>
          </a:p>
          <a:p>
            <a:pPr lvl="1"/>
            <a:r>
              <a:rPr lang="zh-CN" altLang="en-US" dirty="0" smtClean="0"/>
              <a:t>成为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的强力竞争对手</a:t>
            </a:r>
            <a:endParaRPr lang="en-US" dirty="0" smtClean="0"/>
          </a:p>
          <a:p>
            <a:r>
              <a:rPr lang="en-US" dirty="0" smtClean="0"/>
              <a:t>KVM</a:t>
            </a:r>
          </a:p>
          <a:p>
            <a:pPr lvl="1"/>
            <a:r>
              <a:rPr lang="zh-CN" altLang="en-US" dirty="0" smtClean="0"/>
              <a:t>后发先至，一出世就直接进入</a:t>
            </a:r>
            <a:r>
              <a:rPr lang="en-US" dirty="0" smtClean="0"/>
              <a:t>Linux</a:t>
            </a:r>
          </a:p>
          <a:p>
            <a:r>
              <a:rPr lang="en-US" altLang="zh-CN" dirty="0" smtClean="0"/>
              <a:t>Virtual PC/</a:t>
            </a:r>
            <a:r>
              <a:rPr lang="en-US" dirty="0" smtClean="0"/>
              <a:t>Hyper-V</a:t>
            </a:r>
            <a:endParaRPr lang="en-US" dirty="0"/>
          </a:p>
          <a:p>
            <a:r>
              <a:rPr lang="en-US" dirty="0" err="1" smtClean="0"/>
              <a:t>Virtualbox</a:t>
            </a:r>
            <a:endParaRPr lang="en-US" dirty="0"/>
          </a:p>
          <a:p>
            <a:r>
              <a:rPr lang="en-US" dirty="0" smtClean="0"/>
              <a:t>Parallels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Virtualization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KVM</a:t>
            </a:r>
          </a:p>
          <a:p>
            <a:r>
              <a:rPr lang="en-US" altLang="zh-CN" dirty="0"/>
              <a:t>Server </a:t>
            </a:r>
            <a:r>
              <a:rPr lang="en-US" altLang="zh-CN" dirty="0">
                <a:sym typeface="Wingdings" panose="05000000000000000000" pitchFamily="2" charset="2"/>
              </a:rPr>
              <a:t> Client</a:t>
            </a:r>
            <a:endParaRPr lang="en-US" altLang="zh-CN" dirty="0"/>
          </a:p>
          <a:p>
            <a:r>
              <a:rPr lang="en-US" altLang="zh-CN" dirty="0" smtClean="0"/>
              <a:t>Looking </a:t>
            </a:r>
            <a:r>
              <a:rPr lang="en-US" altLang="zh-CN" dirty="0" smtClean="0"/>
              <a:t>Ahead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KVM and the Year 2006/2007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24240" cy="3676879"/>
          </a:xfrm>
        </p:spPr>
        <p:txBody>
          <a:bodyPr>
            <a:normAutofit/>
          </a:bodyPr>
          <a:lstStyle/>
          <a:p>
            <a:r>
              <a:rPr lang="en-US" dirty="0" smtClean="0"/>
              <a:t>KVM Driver Born (~10K patch): 12/10/2006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6aa8b732ca01c3d7a54e93f4d701b8aabbe60fb7</a:t>
            </a:r>
          </a:p>
          <a:p>
            <a:pPr lvl="1"/>
            <a:r>
              <a:rPr lang="en-US" dirty="0"/>
              <a:t>Author: 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Kivity</a:t>
            </a:r>
            <a:r>
              <a:rPr lang="en-US" dirty="0"/>
              <a:t> &lt;avi@qumranet.com&gt;</a:t>
            </a:r>
          </a:p>
          <a:p>
            <a:pPr lvl="1"/>
            <a:r>
              <a:rPr lang="en-US" dirty="0"/>
              <a:t>Date:   Sun Dec 10 02:21:36 2006 -0800</a:t>
            </a:r>
          </a:p>
          <a:p>
            <a:endParaRPr lang="en-US" dirty="0" smtClean="0"/>
          </a:p>
          <a:p>
            <a:r>
              <a:rPr lang="en-US" dirty="0" smtClean="0"/>
              <a:t>Active Support from Andrew / Linus</a:t>
            </a:r>
          </a:p>
          <a:p>
            <a:pPr lvl="1"/>
            <a:r>
              <a:rPr lang="en-US" dirty="0" smtClean="0"/>
              <a:t>……</a:t>
            </a:r>
          </a:p>
          <a:p>
            <a:pPr lvl="1"/>
            <a:r>
              <a:rPr lang="en-US" dirty="0" smtClean="0"/>
              <a:t>Signed-off-by</a:t>
            </a:r>
            <a:r>
              <a:rPr lang="en-US" dirty="0"/>
              <a:t>: Andrew Morton </a:t>
            </a:r>
            <a:r>
              <a:rPr lang="en-US" dirty="0" smtClean="0">
                <a:hlinkClick r:id="rId2"/>
              </a:rPr>
              <a:t>akpm@osdl.org</a:t>
            </a:r>
            <a:endParaRPr lang="en-US" dirty="0" smtClean="0"/>
          </a:p>
          <a:p>
            <a:pPr lvl="1"/>
            <a:r>
              <a:rPr lang="en-US" dirty="0" smtClean="0"/>
              <a:t>Signed-off-by</a:t>
            </a:r>
            <a:r>
              <a:rPr lang="en-US" dirty="0"/>
              <a:t>: Linus Torvalds &lt;torvalds@osdl.org&gt;</a:t>
            </a:r>
          </a:p>
        </p:txBody>
      </p:sp>
    </p:spTree>
    <p:extLst>
      <p:ext uri="{BB962C8B-B14F-4D97-AF65-F5344CB8AC3E}">
        <p14:creationId xmlns:p14="http://schemas.microsoft.com/office/powerpoint/2010/main" val="3425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52" y="319948"/>
            <a:ext cx="6841188" cy="56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174EDC-730F-0E4F-8F7E-AD594D963D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41" y="1340519"/>
            <a:ext cx="4877051" cy="3657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74134">
            <a:off x="6540355" y="4590491"/>
            <a:ext cx="1625684" cy="1219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4816">
            <a:off x="6516981" y="846761"/>
            <a:ext cx="1625684" cy="1219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361606">
            <a:off x="6540355" y="2778786"/>
            <a:ext cx="1625684" cy="1219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8970" y="5200122"/>
            <a:ext cx="579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一届</a:t>
            </a:r>
            <a:r>
              <a:rPr lang="en-US" altLang="zh-CN" dirty="0" smtClean="0"/>
              <a:t>KVM</a:t>
            </a:r>
            <a:r>
              <a:rPr lang="zh-CN" altLang="en-US" dirty="0"/>
              <a:t>大</a:t>
            </a:r>
            <a:r>
              <a:rPr lang="zh-CN" altLang="en-US" dirty="0" smtClean="0"/>
              <a:t>会大约来了</a:t>
            </a:r>
            <a:r>
              <a:rPr lang="en-US" altLang="zh-CN" dirty="0" smtClean="0"/>
              <a:t>3/40</a:t>
            </a:r>
            <a:r>
              <a:rPr lang="zh-CN" altLang="en-US" dirty="0" smtClean="0"/>
              <a:t>个人，在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zh-CN" altLang="en-US" dirty="0"/>
              <a:t>炎热</a:t>
            </a:r>
            <a:r>
              <a:rPr lang="zh-CN" altLang="en-US" dirty="0" smtClean="0"/>
              <a:t>的亚利桑那州的</a:t>
            </a:r>
            <a:r>
              <a:rPr lang="en-US" altLang="zh-CN" dirty="0" smtClean="0"/>
              <a:t>Tucson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 smtClean="0"/>
              <a:t>届翌年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月在</a:t>
            </a:r>
            <a:r>
              <a:rPr lang="zh-CN" altLang="en-US" dirty="0" smtClean="0"/>
              <a:t>加州的葡萄酒产地</a:t>
            </a:r>
            <a:r>
              <a:rPr lang="en-US" altLang="zh-CN" dirty="0" smtClean="0"/>
              <a:t>Napa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KVM Forum Starting from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644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heme">
  <a:themeElements>
    <a:clrScheme name="Custom 5">
      <a:dk1>
        <a:srgbClr val="000000"/>
      </a:dk1>
      <a:lt1>
        <a:srgbClr val="FFFFFF"/>
      </a:lt1>
      <a:dk2>
        <a:srgbClr val="BFBFBF"/>
      </a:dk2>
      <a:lt2>
        <a:srgbClr val="BFBFBF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ue Theme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1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 2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ver 3">
  <a:themeElements>
    <a:clrScheme name="Custom 11">
      <a:dk1>
        <a:srgbClr val="000000"/>
      </a:dk1>
      <a:lt1>
        <a:srgbClr val="FFFFFF"/>
      </a:lt1>
      <a:dk2>
        <a:srgbClr val="484A4C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4280"/>
      </a:hlink>
      <a:folHlink>
        <a:srgbClr val="061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C1241-F108-4297-B0EA-285A99488527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EAD42C5-D158-463F-A1FE-E0976161AD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3DDD2C-8CF1-4966-B80F-D818D63B5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863</Words>
  <Application>Microsoft Office PowerPoint</Application>
  <PresentationFormat>On-screen Show (4:3)</PresentationFormat>
  <Paragraphs>270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Neo Sans Intel</vt:lpstr>
      <vt:lpstr>宋体</vt:lpstr>
      <vt:lpstr>Arial</vt:lpstr>
      <vt:lpstr>Arial Narrow</vt:lpstr>
      <vt:lpstr>Calibri</vt:lpstr>
      <vt:lpstr>Verdana</vt:lpstr>
      <vt:lpstr>Wingdings</vt:lpstr>
      <vt:lpstr>White Theme</vt:lpstr>
      <vt:lpstr>Blue Theme</vt:lpstr>
      <vt:lpstr>Cover 1</vt:lpstr>
      <vt:lpstr>Cover 2</vt:lpstr>
      <vt:lpstr>Cover 3</vt:lpstr>
      <vt:lpstr>虚拟化和KVM的现状，发展以及未来</vt:lpstr>
      <vt:lpstr>Agenda</vt:lpstr>
      <vt:lpstr>Native vs. VM</vt:lpstr>
      <vt:lpstr>Why Virtualization ?</vt:lpstr>
      <vt:lpstr>Commercial Product</vt:lpstr>
      <vt:lpstr>Agenda</vt:lpstr>
      <vt:lpstr>KVM and the Year 2006/2007</vt:lpstr>
      <vt:lpstr>PowerPoint Presentation</vt:lpstr>
      <vt:lpstr>KVM Forum Starting from 2007</vt:lpstr>
      <vt:lpstr>KVM architecture</vt:lpstr>
      <vt:lpstr>转折点</vt:lpstr>
      <vt:lpstr>Commits per Release</vt:lpstr>
      <vt:lpstr>Performance in SPECvirt_sc2013</vt:lpstr>
      <vt:lpstr>Agenda</vt:lpstr>
      <vt:lpstr>Server vs. Client</vt:lpstr>
      <vt:lpstr>XenClient 1.0 Architecture</vt:lpstr>
      <vt:lpstr>Virtual Desktop Infrastructure (VDI)</vt:lpstr>
      <vt:lpstr>NxTop from Virtual Computer</vt:lpstr>
      <vt:lpstr>Redbend Mobile &amp; Automotive Virtualization </vt:lpstr>
      <vt:lpstr>Bromium Micro-Virtualization for Security</vt:lpstr>
      <vt:lpstr>Agenda</vt:lpstr>
      <vt:lpstr>Is Virtualization Done?</vt:lpstr>
      <vt:lpstr>High Availability with VM Replication</vt:lpstr>
      <vt:lpstr>3D XPoint Memory Technology</vt:lpstr>
      <vt:lpstr>NVDIMM: Large Persistent Memory</vt:lpstr>
      <vt:lpstr>GPU Cloud</vt:lpstr>
      <vt:lpstr>Docker &amp; Lightweight Virtualization</vt:lpstr>
      <vt:lpstr>PowerPoint Presentation</vt:lpstr>
    </vt:vector>
  </TitlesOfParts>
  <Company>CMD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Dong, Eddie</cp:lastModifiedBy>
  <cp:revision>166</cp:revision>
  <cp:lastPrinted>2013-06-10T19:35:15Z</cp:lastPrinted>
  <dcterms:created xsi:type="dcterms:W3CDTF">2013-06-03T22:40:08Z</dcterms:created>
  <dcterms:modified xsi:type="dcterms:W3CDTF">2015-10-15T05:50:09Z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</Properties>
</file>