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5"/>
  </p:notesMasterIdLst>
  <p:sldIdLst>
    <p:sldId id="256" r:id="rId3"/>
    <p:sldId id="367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30" r:id="rId20"/>
    <p:sldId id="428" r:id="rId21"/>
    <p:sldId id="429" r:id="rId22"/>
    <p:sldId id="406" r:id="rId23"/>
    <p:sldId id="3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39C6C1-562E-4F46-9D6B-FD1B349D4CE7}">
          <p14:sldIdLst>
            <p14:sldId id="256"/>
          </p14:sldIdLst>
        </p14:section>
        <p14:section name="Untitled Section" id="{F3C1C513-3EE5-4241-B710-66D17FD46B9A}">
          <p14:sldIdLst>
            <p14:sldId id="367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0"/>
            <p14:sldId id="428"/>
            <p14:sldId id="429"/>
            <p14:sldId id="406"/>
            <p14:sldId id="3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EB88B-E0B2-409C-B90B-B0BDBB55EEF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E4BAF-8BBA-43C9-A71A-917887389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intel_rgb_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22250"/>
            <a:ext cx="16795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493592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1504995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484601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8407400" cy="223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713" y="3756025"/>
            <a:ext cx="8407400" cy="2233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2161541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390260579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intel_rgb_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22250"/>
            <a:ext cx="16795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4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0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09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5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2017348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6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1109919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5389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39257379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34660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4114861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3048243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484782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8407400" cy="223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713" y="3756025"/>
            <a:ext cx="8407400" cy="2233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343018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11997313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909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0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3412351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3848331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79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16596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</p:spTree>
    <p:extLst>
      <p:ext uri="{BB962C8B-B14F-4D97-AF65-F5344CB8AC3E}">
        <p14:creationId xmlns:p14="http://schemas.microsoft.com/office/powerpoint/2010/main" val="2152215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3388" y="6515100"/>
            <a:ext cx="558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="1">
                <a:solidFill>
                  <a:srgbClr val="FFFFFF"/>
                </a:solidFill>
                <a:effectLst/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726B63-5ABB-43E5-9720-D42F8ECC2D46}" type="slidenum">
              <a:rPr lang="en-US" sz="900" b="1">
                <a:solidFill>
                  <a:srgbClr val="FFFFFF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7051675" y="0"/>
            <a:ext cx="20558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Intel Restricted Secret</a:t>
            </a:r>
            <a:endParaRPr lang="en-US" sz="1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201" name="Picture 24" descr="Intel_whit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black">
          <a:xfrm>
            <a:off x="7889875" y="6175375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906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3388" y="6515100"/>
            <a:ext cx="558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="1">
                <a:solidFill>
                  <a:srgbClr val="FFFFFF"/>
                </a:solidFill>
                <a:effectLst/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Presentation Title                               Reference Number #####                                 Revision 1.0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726B63-5ABB-43E5-9720-D42F8ECC2D46}" type="slidenum">
              <a:rPr lang="en-US" sz="900" b="1">
                <a:solidFill>
                  <a:srgbClr val="FFFFFF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412875" y="6051878"/>
            <a:ext cx="6137275" cy="52322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 dirty="0">
                <a:solidFill>
                  <a:srgbClr val="FFFFFF"/>
                </a:solidFill>
              </a:rPr>
              <a:t>Intel and the Intel logo are trademarks </a:t>
            </a:r>
            <a:r>
              <a:rPr lang="en-US" sz="700" b="1" dirty="0" smtClean="0">
                <a:solidFill>
                  <a:srgbClr val="FFFFFF"/>
                </a:solidFill>
              </a:rPr>
              <a:t>of </a:t>
            </a:r>
            <a:r>
              <a:rPr lang="en-US" sz="700" b="1" dirty="0">
                <a:solidFill>
                  <a:srgbClr val="FFFFFF"/>
                </a:solidFill>
              </a:rPr>
              <a:t>Intel Corporation </a:t>
            </a:r>
            <a:r>
              <a:rPr lang="en-US" sz="700" b="1" dirty="0" smtClean="0">
                <a:solidFill>
                  <a:srgbClr val="FFFFFF"/>
                </a:solidFill>
              </a:rPr>
              <a:t>in </a:t>
            </a:r>
            <a:r>
              <a:rPr lang="en-US" sz="700" b="1" dirty="0">
                <a:solidFill>
                  <a:srgbClr val="FFFFFF"/>
                </a:solidFill>
              </a:rPr>
              <a:t>the </a:t>
            </a:r>
            <a:r>
              <a:rPr lang="en-US" sz="700" b="1" dirty="0" smtClean="0">
                <a:solidFill>
                  <a:srgbClr val="FFFFFF"/>
                </a:solidFill>
              </a:rPr>
              <a:t>U.S. and </a:t>
            </a:r>
            <a:r>
              <a:rPr lang="en-US" sz="700" b="1" dirty="0">
                <a:solidFill>
                  <a:srgbClr val="FFFFFF"/>
                </a:solidFill>
              </a:rPr>
              <a:t>other countries.  Other names and brands may be claimed as the property of others.  All products, dates, and figures are preliminary and are subject to change without any notice.  Copyright © </a:t>
            </a:r>
            <a:r>
              <a:rPr lang="en-US" sz="700" b="1" dirty="0" smtClean="0">
                <a:solidFill>
                  <a:srgbClr val="FFFFFF"/>
                </a:solidFill>
              </a:rPr>
              <a:t>2011, </a:t>
            </a:r>
            <a:r>
              <a:rPr lang="en-US" sz="700" b="1" dirty="0">
                <a:solidFill>
                  <a:srgbClr val="FFFFFF"/>
                </a:solidFill>
              </a:rPr>
              <a:t>Intel Corporation.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700" b="1" dirty="0">
              <a:solidFill>
                <a:srgbClr val="FFFFFF"/>
              </a:solidFill>
            </a:endParaRP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7051675" y="0"/>
            <a:ext cx="20558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</a:rPr>
              <a:t>Intel Restricted Secret</a:t>
            </a:r>
            <a:endParaRPr lang="en-US" sz="1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201" name="Picture 24" descr="Intel_whit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black">
          <a:xfrm>
            <a:off x="7889875" y="6175375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7375" y="6477000"/>
            <a:ext cx="7094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 smtClean="0">
                <a:solidFill>
                  <a:srgbClr val="FFFFFF"/>
                </a:solidFill>
              </a:rPr>
              <a:t>Reference Number: TBD					      </a:t>
            </a:r>
            <a:r>
              <a:rPr lang="en-US" sz="800" b="1" dirty="0">
                <a:solidFill>
                  <a:srgbClr val="FFFFFF"/>
                </a:solidFill>
              </a:rPr>
              <a:t>Revision </a:t>
            </a:r>
            <a:r>
              <a:rPr lang="en-US" sz="800" b="1" dirty="0" smtClean="0">
                <a:solidFill>
                  <a:srgbClr val="FFFFFF"/>
                </a:solidFill>
              </a:rPr>
              <a:t>1.51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 smtClean="0">
                <a:solidFill>
                  <a:srgbClr val="FFFFFF"/>
                </a:solidFill>
              </a:rPr>
              <a:t>Intel Confidential</a:t>
            </a:r>
            <a:endParaRPr lang="en-US" sz="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reboot.org/EHCI_Debug_Po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Intel Open Source Technology Center</a:t>
            </a:r>
          </a:p>
          <a:p>
            <a:r>
              <a:rPr lang="en-US" dirty="0" smtClean="0"/>
              <a:t>Lu Baolu</a:t>
            </a:r>
          </a:p>
          <a:p>
            <a:r>
              <a:rPr lang="en-US" dirty="0" smtClean="0"/>
              <a:t>2015/09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xHCI</a:t>
            </a:r>
            <a:r>
              <a:rPr lang="en-US" sz="2800" dirty="0" smtClean="0"/>
              <a:t> USB3 </a:t>
            </a:r>
            <a:r>
              <a:rPr lang="en-US" sz="2800" dirty="0"/>
              <a:t>D</a:t>
            </a:r>
            <a:r>
              <a:rPr lang="en-US" sz="2800" dirty="0" smtClean="0"/>
              <a:t>ebug 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6745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Why is it needed?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</a:rPr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early </a:t>
            </a:r>
            <a:r>
              <a:rPr lang="en-US" sz="1800" b="1" dirty="0" err="1" smtClean="0"/>
              <a:t>printk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</a:t>
            </a:r>
            <a:r>
              <a:rPr lang="en-US" sz="1800" b="1" dirty="0" err="1" smtClean="0"/>
              <a:t>kgdb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417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Register interface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1"/>
            <a:ext cx="5943600" cy="35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287352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Door bell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Event ring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Control and status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Port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Endpoint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Device descriptor Information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5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Why is it needed?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</a:rPr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early </a:t>
            </a:r>
            <a:r>
              <a:rPr lang="en-US" sz="1800" b="1" dirty="0" err="1" smtClean="0"/>
              <a:t>printk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</a:t>
            </a:r>
            <a:r>
              <a:rPr lang="en-US" sz="1800" b="1" dirty="0" err="1" smtClean="0"/>
              <a:t>kgdb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417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Software stack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9447"/>
            <a:ext cx="5486400" cy="391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5720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Linux lacks of “Debug Capability Driver” in this block.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Debug capability driver manages debug capability hardware through register interface.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Debug capability driver provides ops like read(), write() and control() to upper level debug hooks.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5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Why is it needed?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</a:rPr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early </a:t>
            </a:r>
            <a:r>
              <a:rPr lang="en-US" sz="1800" b="1" dirty="0" err="1" smtClean="0"/>
              <a:t>printk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</a:t>
            </a:r>
            <a:r>
              <a:rPr lang="en-US" sz="1800" b="1" dirty="0" err="1" smtClean="0"/>
              <a:t>kgdb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417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Port multiplexing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799155"/>
            <a:ext cx="5257800" cy="330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1910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A debug port is always multiplexed with the first </a:t>
            </a:r>
            <a:r>
              <a:rPr lang="en-US" dirty="0" err="1">
                <a:solidFill>
                  <a:schemeClr val="tx2"/>
                </a:solidFill>
              </a:rPr>
              <a:t>xHCI</a:t>
            </a:r>
            <a:r>
              <a:rPr lang="en-US" dirty="0">
                <a:solidFill>
                  <a:schemeClr val="tx2"/>
                </a:solidFill>
              </a:rPr>
              <a:t> root hub port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root hub port is assigned to the debug </a:t>
            </a:r>
            <a:r>
              <a:rPr lang="en-US" dirty="0" smtClean="0">
                <a:solidFill>
                  <a:schemeClr val="tx2"/>
                </a:solidFill>
              </a:rPr>
              <a:t>capability and </a:t>
            </a:r>
            <a:r>
              <a:rPr lang="en-US" dirty="0">
                <a:solidFill>
                  <a:schemeClr val="tx2"/>
                </a:solidFill>
              </a:rPr>
              <a:t>operating in an upstream facing </a:t>
            </a:r>
            <a:r>
              <a:rPr lang="en-US" dirty="0" smtClean="0">
                <a:solidFill>
                  <a:schemeClr val="tx2"/>
                </a:solidFill>
              </a:rPr>
              <a:t>mode when debug capability is enabled.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When root hub port is assigned to the debug capability, </a:t>
            </a:r>
            <a:r>
              <a:rPr lang="en-US" dirty="0">
                <a:solidFill>
                  <a:schemeClr val="tx2"/>
                </a:solidFill>
              </a:rPr>
              <a:t>it appears through the </a:t>
            </a:r>
            <a:r>
              <a:rPr lang="en-US" dirty="0" err="1">
                <a:solidFill>
                  <a:schemeClr val="tx2"/>
                </a:solidFill>
              </a:rPr>
              <a:t>xHCI</a:t>
            </a:r>
            <a:r>
              <a:rPr lang="en-US" dirty="0">
                <a:solidFill>
                  <a:schemeClr val="tx2"/>
                </a:solidFill>
              </a:rPr>
              <a:t> as a fully </a:t>
            </a:r>
            <a:r>
              <a:rPr lang="en-US" dirty="0" smtClean="0">
                <a:solidFill>
                  <a:schemeClr val="tx2"/>
                </a:solidFill>
              </a:rPr>
              <a:t>functional root </a:t>
            </a:r>
            <a:r>
              <a:rPr lang="en-US" dirty="0">
                <a:solidFill>
                  <a:schemeClr val="tx2"/>
                </a:solidFill>
              </a:rPr>
              <a:t>hub port that never sees a device attach.</a:t>
            </a:r>
          </a:p>
        </p:txBody>
      </p:sp>
    </p:spTree>
    <p:extLst>
      <p:ext uri="{BB962C8B-B14F-4D97-AF65-F5344CB8AC3E}">
        <p14:creationId xmlns:p14="http://schemas.microsoft.com/office/powerpoint/2010/main" val="202625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Why is it needed?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</a:rPr>
              <a:t>USE CASE: early </a:t>
            </a:r>
            <a:r>
              <a:rPr lang="en-US" sz="1800" b="1" dirty="0" err="1" smtClean="0">
                <a:solidFill>
                  <a:schemeClr val="tx2"/>
                </a:solidFill>
              </a:rPr>
              <a:t>printk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</a:t>
            </a:r>
            <a:r>
              <a:rPr lang="en-US" sz="1800" b="1" dirty="0" err="1" smtClean="0"/>
              <a:t>kgdb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417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USE CASE: early </a:t>
            </a:r>
            <a:r>
              <a:rPr lang="en-US" altLang="zh-CN" sz="2800" dirty="0" err="1" smtClean="0"/>
              <a:t>printk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C</a:t>
            </a:r>
            <a:r>
              <a:rPr lang="en-US" sz="1600" b="1" dirty="0" smtClean="0"/>
              <a:t>heck whether debug capability is supported.</a:t>
            </a:r>
          </a:p>
          <a:p>
            <a:pPr marL="344488" lvl="1" indent="0">
              <a:buNone/>
            </a:pPr>
            <a:r>
              <a:rPr lang="en-US" sz="1600" b="1" dirty="0" smtClean="0"/>
              <a:t>   # </a:t>
            </a:r>
            <a:r>
              <a:rPr lang="en-US" sz="1600" b="1" dirty="0"/>
              <a:t>cat /sys/kernel/debug/</a:t>
            </a:r>
            <a:r>
              <a:rPr lang="en-US" sz="1600" b="1" dirty="0" err="1"/>
              <a:t>usb</a:t>
            </a:r>
            <a:r>
              <a:rPr lang="en-US" sz="1600" b="1" dirty="0"/>
              <a:t>/</a:t>
            </a:r>
            <a:r>
              <a:rPr lang="en-US" sz="1600" b="1" dirty="0" err="1"/>
              <a:t>xhci</a:t>
            </a:r>
            <a:r>
              <a:rPr lang="en-US" sz="1600" b="1" dirty="0"/>
              <a:t>/&lt;</a:t>
            </a:r>
            <a:r>
              <a:rPr lang="en-US" sz="1600" b="1" dirty="0" err="1"/>
              <a:t>pci_bus_name</a:t>
            </a:r>
            <a:r>
              <a:rPr lang="en-US" sz="1600" b="1" dirty="0"/>
              <a:t>&gt;/</a:t>
            </a:r>
            <a:r>
              <a:rPr lang="en-US" sz="1600" b="1" dirty="0" err="1"/>
              <a:t>extcap</a:t>
            </a:r>
            <a:endParaRPr lang="en-US" sz="1600" b="1" dirty="0"/>
          </a:p>
          <a:p>
            <a:pPr marL="344488" lvl="1" indent="0">
              <a:buNone/>
            </a:pPr>
            <a:r>
              <a:rPr lang="en-US" sz="1600" b="1" dirty="0" smtClean="0"/>
              <a:t>   ...</a:t>
            </a:r>
            <a:endParaRPr lang="en-US" sz="1600" b="1" dirty="0"/>
          </a:p>
          <a:p>
            <a:pPr marL="344488" lvl="1" indent="0">
              <a:buNone/>
            </a:pPr>
            <a:r>
              <a:rPr lang="en-US" sz="1600" b="1" dirty="0" smtClean="0"/>
              <a:t>   @</a:t>
            </a:r>
            <a:r>
              <a:rPr lang="en-US" sz="1600" b="1" dirty="0"/>
              <a:t>ffffc90001c88700       0a      USB Debug Capability</a:t>
            </a:r>
          </a:p>
          <a:p>
            <a:pPr marL="344488" lvl="1" indent="0">
              <a:buNone/>
            </a:pPr>
            <a:r>
              <a:rPr lang="en-US" sz="1600" b="1" dirty="0" smtClean="0"/>
              <a:t>   ... </a:t>
            </a: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Enable the following kernel configure options on debug target:</a:t>
            </a: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344488" lvl="1" indent="0">
              <a:buNone/>
            </a:pPr>
            <a:r>
              <a:rPr lang="en-US" sz="1600" b="1" dirty="0" smtClean="0"/>
              <a:t>    CONFIG_EARLY_PRINTK</a:t>
            </a:r>
            <a:endParaRPr lang="en-US" sz="1600" b="1" dirty="0"/>
          </a:p>
          <a:p>
            <a:pPr marL="344488" lvl="1" indent="0">
              <a:buNone/>
            </a:pPr>
            <a:r>
              <a:rPr lang="en-US" sz="1600" b="1" dirty="0"/>
              <a:t>    </a:t>
            </a:r>
            <a:r>
              <a:rPr lang="en-US" sz="1600" b="1" dirty="0" smtClean="0"/>
              <a:t>CONFIG_EARLY_PRINTK_XDBC</a:t>
            </a:r>
          </a:p>
          <a:p>
            <a:pPr marL="344488" lvl="1" indent="0">
              <a:buNone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Enable the following kernel configure options on debug host:</a:t>
            </a:r>
          </a:p>
          <a:p>
            <a:pPr marL="344488" lvl="1" indent="0">
              <a:buNone/>
            </a:pPr>
            <a:endParaRPr lang="en-US" sz="1600" b="1" dirty="0" smtClean="0"/>
          </a:p>
          <a:p>
            <a:pPr marL="344488" lvl="1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CONFIG_USB_SERIAL</a:t>
            </a:r>
            <a:endParaRPr lang="en-US" sz="1600" b="1" dirty="0"/>
          </a:p>
          <a:p>
            <a:pPr marL="344488" lvl="1" indent="0">
              <a:buNone/>
            </a:pPr>
            <a:r>
              <a:rPr lang="en-US" sz="1600" b="1" dirty="0"/>
              <a:t>    </a:t>
            </a:r>
            <a:r>
              <a:rPr lang="en-US" sz="1600" b="1" dirty="0" smtClean="0"/>
              <a:t>CONFIG_USB_SERIAL_DEBUG</a:t>
            </a:r>
          </a:p>
          <a:p>
            <a:pPr marL="344488" lvl="1" indent="0">
              <a:buNone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Start </a:t>
            </a:r>
            <a:r>
              <a:rPr lang="en-US" sz="1600" b="1" dirty="0" err="1" smtClean="0"/>
              <a:t>minicom</a:t>
            </a:r>
            <a:r>
              <a:rPr lang="en-US" sz="1600" b="1" dirty="0" smtClean="0"/>
              <a:t> and press Y as soon as debug target is enumerated.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625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USE CASE: early </a:t>
            </a:r>
            <a:r>
              <a:rPr lang="en-US" altLang="zh-CN" sz="2800" dirty="0" err="1" smtClean="0"/>
              <a:t>printk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This feature is targeted to v4.4.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87747"/>
            <a:ext cx="4191000" cy="201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61" y="3505200"/>
            <a:ext cx="2943124" cy="198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3360"/>
            <a:ext cx="3581400" cy="48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74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Why is it needed?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early </a:t>
            </a:r>
            <a:r>
              <a:rPr lang="en-US" sz="1800" b="1" dirty="0" err="1" smtClean="0"/>
              <a:t>printk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</a:rPr>
              <a:t>USE CASE: </a:t>
            </a:r>
            <a:r>
              <a:rPr lang="en-US" sz="1800" b="1" dirty="0" err="1" smtClean="0">
                <a:solidFill>
                  <a:schemeClr val="tx2"/>
                </a:solidFill>
              </a:rPr>
              <a:t>kgdb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417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70C0"/>
                </a:solidFill>
              </a:rPr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Why is it needed?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early </a:t>
            </a:r>
            <a:r>
              <a:rPr lang="en-US" sz="1800" b="1" dirty="0" err="1" smtClean="0"/>
              <a:t>printk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</a:t>
            </a:r>
            <a:r>
              <a:rPr lang="en-US" sz="1800" b="1" dirty="0" err="1" smtClean="0"/>
              <a:t>kgdb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916760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USE CASE: </a:t>
            </a:r>
            <a:r>
              <a:rPr lang="en-US" altLang="zh-CN" sz="2800" dirty="0" err="1" smtClean="0"/>
              <a:t>kgdb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344488" lvl="1" indent="0">
              <a:buNone/>
            </a:pP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56483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system debugger could be hooked to </a:t>
            </a:r>
            <a:r>
              <a:rPr lang="en-US" dirty="0" err="1" smtClean="0"/>
              <a:t>DbC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5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Reference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r>
              <a:rPr lang="en-US" sz="1600" dirty="0" err="1"/>
              <a:t>eXtensible</a:t>
            </a:r>
            <a:r>
              <a:rPr lang="en-US" sz="1600" dirty="0"/>
              <a:t> Host Controller </a:t>
            </a:r>
            <a:r>
              <a:rPr lang="en-US" sz="1600" dirty="0" smtClean="0"/>
              <a:t>Interface for Universal </a:t>
            </a:r>
            <a:r>
              <a:rPr lang="en-US" sz="1600" dirty="0"/>
              <a:t>Serial </a:t>
            </a:r>
            <a:r>
              <a:rPr lang="en-US" sz="1600" dirty="0" smtClean="0"/>
              <a:t>Bus http</a:t>
            </a:r>
            <a:r>
              <a:rPr lang="en-US" sz="1600" dirty="0"/>
              <a:t>://www.intel.com/content/dam/www/public/us/en/documents/technical-specifications/extensible-host-controler-interface-usb-xhci.pdf</a:t>
            </a:r>
            <a:endParaRPr lang="en-US" sz="1600" dirty="0" smtClean="0"/>
          </a:p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www.coreboot.org/EHCI_Debug_Port</a:t>
            </a:r>
            <a:endParaRPr lang="en-US" sz="1600" dirty="0" smtClean="0"/>
          </a:p>
          <a:p>
            <a:r>
              <a:rPr lang="en-US" sz="1600" dirty="0"/>
              <a:t>http://</a:t>
            </a:r>
            <a:r>
              <a:rPr lang="en-US" sz="1600" dirty="0" smtClean="0"/>
              <a:t>composter.com.ua/documents/USB-2.0-Debug-Port%28John-Keys%29.pdf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3780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407400" cy="46180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400" b="1" dirty="0" smtClean="0"/>
              <a:t>Thank you!</a:t>
            </a:r>
            <a:endParaRPr lang="zh-CN" altLang="en-US" sz="4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What is USB3 debug port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Optional </a:t>
            </a:r>
            <a:r>
              <a:rPr lang="en-US" sz="1600" b="1" dirty="0" err="1" smtClean="0">
                <a:solidFill>
                  <a:schemeClr val="tx2"/>
                </a:solidFill>
              </a:rPr>
              <a:t>xHCI</a:t>
            </a:r>
            <a:r>
              <a:rPr lang="en-US" sz="1600" b="1" dirty="0" smtClean="0">
                <a:solidFill>
                  <a:schemeClr val="tx2"/>
                </a:solidFill>
              </a:rPr>
              <a:t> feature defined in 7.6 of </a:t>
            </a:r>
            <a:r>
              <a:rPr lang="en-US" sz="1600" b="1" dirty="0" err="1" smtClean="0">
                <a:solidFill>
                  <a:schemeClr val="tx2"/>
                </a:solidFill>
              </a:rPr>
              <a:t>xHCI</a:t>
            </a:r>
            <a:r>
              <a:rPr lang="en-US" sz="1600" b="1" dirty="0" smtClean="0">
                <a:solidFill>
                  <a:schemeClr val="tx2"/>
                </a:solidFill>
              </a:rPr>
              <a:t> specification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Independent of the </a:t>
            </a:r>
            <a:r>
              <a:rPr lang="en-US" sz="1600" b="1" dirty="0" err="1" smtClean="0">
                <a:solidFill>
                  <a:schemeClr val="tx2"/>
                </a:solidFill>
              </a:rPr>
              <a:t>xHCI</a:t>
            </a:r>
            <a:r>
              <a:rPr lang="en-US" sz="1600" b="1" dirty="0" smtClean="0">
                <a:solidFill>
                  <a:schemeClr val="tx2"/>
                </a:solidFill>
              </a:rPr>
              <a:t> host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Debug device fully compliant with USB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Provide the equivalent of a very high performance full-duplex serial link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Only works with USB super speed.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0"/>
            <a:ext cx="524933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57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0070C0"/>
                </a:solidFill>
              </a:rPr>
              <a:t>Why is it needed?</a:t>
            </a:r>
            <a:endParaRPr lang="en-US" sz="18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early </a:t>
            </a:r>
            <a:r>
              <a:rPr lang="en-US" sz="1800" b="1" dirty="0" err="1" smtClean="0"/>
              <a:t>printk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</a:t>
            </a:r>
            <a:r>
              <a:rPr lang="en-US" sz="1800" b="1" dirty="0" err="1" smtClean="0"/>
              <a:t>kgdb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417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Why is it needed?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PC2001 System Design Guide requires debug capabilities in all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Low cost solution for legacy free debugging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Good alternative for serial 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10x higher data rate than USB2 debug port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5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Why is it needed?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</a:rPr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early </a:t>
            </a:r>
            <a:r>
              <a:rPr lang="en-US" sz="1800" b="1" dirty="0" err="1" smtClean="0"/>
              <a:t>printk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</a:t>
            </a:r>
            <a:r>
              <a:rPr lang="en-US" sz="1800" b="1" dirty="0" err="1" smtClean="0"/>
              <a:t>kgdb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417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Debug topology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4421"/>
            <a:ext cx="5486400" cy="393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7244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/>
                </a:solidFill>
              </a:rPr>
              <a:t>Debug Target: </a:t>
            </a:r>
            <a:r>
              <a:rPr lang="en-US" dirty="0" smtClean="0"/>
              <a:t>System </a:t>
            </a:r>
            <a:r>
              <a:rPr lang="en-US" dirty="0"/>
              <a:t>Under </a:t>
            </a:r>
            <a:r>
              <a:rPr lang="en-US" dirty="0" smtClean="0"/>
              <a:t>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Debug Host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smtClean="0"/>
              <a:t>Debug </a:t>
            </a:r>
            <a:r>
              <a:rPr lang="en-US" dirty="0"/>
              <a:t>Target enumerates as USB debug device to the Debug Host, allowing a Debug Host to access a Debug Target through the standard USB software stack.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1295400"/>
            <a:ext cx="30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Multiple Debug Targets may be attached to a single Debug Host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Debug Target may only connect to a Debug Host through a Root Hub </a:t>
            </a:r>
            <a:r>
              <a:rPr lang="en-US" dirty="0" smtClean="0"/>
              <a:t>port of </a:t>
            </a:r>
            <a:r>
              <a:rPr lang="en-US" dirty="0"/>
              <a:t>the target.</a:t>
            </a:r>
          </a:p>
        </p:txBody>
      </p:sp>
    </p:spTree>
    <p:extLst>
      <p:ext uri="{BB962C8B-B14F-4D97-AF65-F5344CB8AC3E}">
        <p14:creationId xmlns:p14="http://schemas.microsoft.com/office/powerpoint/2010/main" val="202625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algn="l"/>
            <a:r>
              <a:rPr lang="en-US" altLang="zh-CN" sz="2800" dirty="0" smtClean="0"/>
              <a:t>Agenda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What is USB3 debug port?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Why is it needed?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Debug topology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2"/>
                </a:solidFill>
              </a:rPr>
              <a:t>Operation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Register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Software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Port multiplexing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early </a:t>
            </a:r>
            <a:r>
              <a:rPr lang="en-US" sz="1800" b="1" dirty="0" err="1" smtClean="0"/>
              <a:t>printk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USE CASE: </a:t>
            </a:r>
            <a:r>
              <a:rPr lang="en-US" sz="1800" b="1" dirty="0" err="1" smtClean="0"/>
              <a:t>kgdb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4177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3999" cy="609600"/>
          </a:xfrm>
        </p:spPr>
        <p:txBody>
          <a:bodyPr/>
          <a:lstStyle/>
          <a:p>
            <a:pPr lvl="1" algn="l"/>
            <a:r>
              <a:rPr lang="en-US" altLang="zh-CN" sz="2800" dirty="0" smtClean="0"/>
              <a:t>Operational model</a:t>
            </a:r>
            <a:endParaRPr lang="zh-CN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07400" cy="50292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Bulk In/Out transfers: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 dirty="0" smtClean="0"/>
              <a:t>Software prepares a TRB (transfer request buffer contains pointer to DMA buffer and some control fields) in the head of the transfer ring.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 dirty="0" smtClean="0"/>
              <a:t>Software ring the endpoint door bell.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 dirty="0" smtClean="0"/>
              <a:t>Hardware schedules the transfer over USB.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 dirty="0" smtClean="0"/>
              <a:t>Hardware prepares a TRB in the head of the event ring.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 dirty="0" smtClean="0"/>
              <a:t>Software check the head of event ring periodically until seeing the completion TRB.</a:t>
            </a:r>
            <a:endParaRPr lang="en-US" sz="1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Control transfers: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 dirty="0" smtClean="0"/>
              <a:t>Hardware takes the responsibility to handle all control transfer requests sending from the debug host.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 dirty="0" err="1" smtClean="0"/>
              <a:t>xHCI</a:t>
            </a:r>
            <a:r>
              <a:rPr lang="en-US" sz="1400" b="1" dirty="0" smtClean="0"/>
              <a:t> spec defines bits in register interface so that software knows the status or result of control transfers.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2625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eme1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25278</TotalTime>
  <Words>810</Words>
  <Application>Microsoft Office PowerPoint</Application>
  <PresentationFormat>On-screen Show (4:3)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Theme1</vt:lpstr>
      <vt:lpstr>1_Theme1</vt:lpstr>
      <vt:lpstr>xHCI USB3 Debug Port</vt:lpstr>
      <vt:lpstr>Agenda</vt:lpstr>
      <vt:lpstr>What is USB3 debug port</vt:lpstr>
      <vt:lpstr>Agenda</vt:lpstr>
      <vt:lpstr>Why is it needed?</vt:lpstr>
      <vt:lpstr>Agenda</vt:lpstr>
      <vt:lpstr>Debug topology</vt:lpstr>
      <vt:lpstr>Agenda</vt:lpstr>
      <vt:lpstr>Operational model</vt:lpstr>
      <vt:lpstr>Agenda</vt:lpstr>
      <vt:lpstr>Register interface</vt:lpstr>
      <vt:lpstr>Agenda</vt:lpstr>
      <vt:lpstr>Software stack</vt:lpstr>
      <vt:lpstr>Agenda</vt:lpstr>
      <vt:lpstr>Port multiplexing</vt:lpstr>
      <vt:lpstr>Agenda</vt:lpstr>
      <vt:lpstr>USE CASE: early printk</vt:lpstr>
      <vt:lpstr>USE CASE: early printk</vt:lpstr>
      <vt:lpstr>Agenda</vt:lpstr>
      <vt:lpstr>USE CASE: kgdb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Zhuo, Qiuxu</dc:creator>
  <cp:lastModifiedBy>Lu, Baolu</cp:lastModifiedBy>
  <cp:revision>756</cp:revision>
  <dcterms:created xsi:type="dcterms:W3CDTF">2006-08-16T00:00:00Z</dcterms:created>
  <dcterms:modified xsi:type="dcterms:W3CDTF">2015-10-15T05:22:58Z</dcterms:modified>
</cp:coreProperties>
</file>