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7" r:id="rId10"/>
    <p:sldId id="261" r:id="rId11"/>
    <p:sldId id="270" r:id="rId12"/>
    <p:sldId id="269" r:id="rId13"/>
    <p:sldId id="281" r:id="rId14"/>
    <p:sldId id="282" r:id="rId15"/>
    <p:sldId id="283" r:id="rId16"/>
    <p:sldId id="268" r:id="rId17"/>
    <p:sldId id="272" r:id="rId18"/>
    <p:sldId id="278" r:id="rId19"/>
    <p:sldId id="274" r:id="rId20"/>
    <p:sldId id="273" r:id="rId21"/>
    <p:sldId id="262" r:id="rId22"/>
    <p:sldId id="275" r:id="rId23"/>
    <p:sldId id="277" r:id="rId24"/>
    <p:sldId id="276" r:id="rId25"/>
    <p:sldId id="280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E56A7BD-8680-4E77-B7A9-814CC81A689E}">
          <p14:sldIdLst>
            <p14:sldId id="256"/>
          </p14:sldIdLst>
        </p14:section>
        <p14:section name="Contents" id="{93484689-7770-4672-B330-BFB3A5840A36}">
          <p14:sldIdLst>
            <p14:sldId id="257"/>
          </p14:sldIdLst>
        </p14:section>
        <p14:section name="Background" id="{521E0F0F-15B7-4B4C-89B2-F7DFAC4FB25F}">
          <p14:sldIdLst>
            <p14:sldId id="258"/>
            <p14:sldId id="264"/>
            <p14:sldId id="265"/>
            <p14:sldId id="259"/>
          </p14:sldIdLst>
        </p14:section>
        <p14:section name="Related Work" id="{15747FDF-70FA-447D-B903-43C2783F8BC8}">
          <p14:sldIdLst>
            <p14:sldId id="260"/>
            <p14:sldId id="266"/>
          </p14:sldIdLst>
        </p14:section>
        <p14:section name="Inconsistency Analysis" id="{441D9F25-1D43-4749-AC40-35379904B936}">
          <p14:sldIdLst>
            <p14:sldId id="267"/>
            <p14:sldId id="261"/>
            <p14:sldId id="270"/>
            <p14:sldId id="269"/>
            <p14:sldId id="281"/>
            <p14:sldId id="282"/>
            <p14:sldId id="283"/>
            <p14:sldId id="268"/>
            <p14:sldId id="272"/>
            <p14:sldId id="278"/>
          </p14:sldIdLst>
        </p14:section>
        <p14:section name="Evaluation" id="{CB324655-F122-442B-953F-7EA3F3D7E2CA}">
          <p14:sldIdLst>
            <p14:sldId id="274"/>
            <p14:sldId id="273"/>
            <p14:sldId id="262"/>
            <p14:sldId id="275"/>
            <p14:sldId id="277"/>
            <p14:sldId id="276"/>
          </p14:sldIdLst>
        </p14:section>
        <p14:section name="Conclusion" id="{06BE978D-5334-4864-BC94-31BA476E9B86}">
          <p14:sldIdLst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8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2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9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3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3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3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5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3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3EA7-38B4-4B78-B91D-647B810677D4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2852-DEFF-41D8-9FDB-77E37645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4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Detecting Reference Count Bugs in Linux without Semantic Assumptions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Junjie Mao, Yu Chen</a:t>
            </a:r>
          </a:p>
          <a:p>
            <a:r>
              <a:rPr lang="en-US" altLang="zh-CN" dirty="0"/>
              <a:t>Tsinghua </a:t>
            </a:r>
            <a:r>
              <a:rPr lang="en-US" altLang="zh-CN" dirty="0" smtClean="0"/>
              <a:t>University</a:t>
            </a:r>
          </a:p>
          <a:p>
            <a:fld id="{EC7516C0-8638-4321-A574-C8975AD96E85}" type="datetime4">
              <a:rPr lang="en-US" altLang="zh-CN"/>
              <a:t>October 15, 2015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09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Inconsistency Analysis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Each function is summarized using a set of triples (called </a:t>
            </a:r>
            <a:r>
              <a:rPr lang="en-US" altLang="zh-CN" sz="2400" i="1" dirty="0" smtClean="0"/>
              <a:t>entries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000" i="1" dirty="0" smtClean="0"/>
              <a:t>cons</a:t>
            </a:r>
            <a:r>
              <a:rPr lang="en-US" altLang="zh-CN" sz="2000" dirty="0" smtClean="0"/>
              <a:t>:  the path constraint under which this entry takes effect</a:t>
            </a:r>
          </a:p>
          <a:p>
            <a:pPr lvl="1"/>
            <a:r>
              <a:rPr lang="en-US" altLang="zh-CN" sz="2000" i="1" dirty="0" smtClean="0"/>
              <a:t>changes</a:t>
            </a:r>
            <a:r>
              <a:rPr lang="en-US" altLang="zh-CN" sz="2000" dirty="0" smtClean="0"/>
              <a:t>: how refcounts are changed</a:t>
            </a:r>
          </a:p>
          <a:p>
            <a:pPr lvl="1"/>
            <a:r>
              <a:rPr lang="en-US" altLang="zh-CN" sz="2000" i="1" dirty="0" smtClean="0"/>
              <a:t>return</a:t>
            </a:r>
            <a:r>
              <a:rPr lang="en-US" altLang="zh-CN" sz="2000" dirty="0" smtClean="0"/>
              <a:t>: the value returned by the function</a:t>
            </a:r>
            <a:endParaRPr lang="en-US" altLang="zh-CN" sz="2000" dirty="0"/>
          </a:p>
          <a:p>
            <a:r>
              <a:rPr lang="en-US" altLang="zh-CN" sz="2400" dirty="0" smtClean="0"/>
              <a:t>Example:</a:t>
            </a:r>
          </a:p>
          <a:p>
            <a:pPr lvl="1"/>
            <a:r>
              <a:rPr lang="en-US" altLang="zh-CN" sz="2000" dirty="0" smtClean="0"/>
              <a:t>[d]: the argument</a:t>
            </a:r>
          </a:p>
          <a:p>
            <a:pPr lvl="1"/>
            <a:r>
              <a:rPr lang="en-US" altLang="zh-CN" sz="2000" dirty="0" smtClean="0"/>
              <a:t>[d].pm: the PM use count in [d]</a:t>
            </a:r>
            <a:endParaRPr lang="zh-CN" altLang="en-US" sz="2000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70" y="4986172"/>
            <a:ext cx="508706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8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Inconsistency </a:t>
            </a:r>
            <a:r>
              <a:rPr lang="en-US" altLang="zh-CN" dirty="0" smtClean="0"/>
              <a:t>Analysis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787695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Another example</a:t>
            </a:r>
          </a:p>
          <a:p>
            <a:pPr lvl="1"/>
            <a:r>
              <a:rPr lang="en-US" altLang="zh-CN" sz="2000" dirty="0" smtClean="0"/>
              <a:t>[0]: the return value</a:t>
            </a:r>
          </a:p>
          <a:p>
            <a:pPr lvl="1"/>
            <a:r>
              <a:rPr lang="en-US" altLang="zh-CN" sz="2000" dirty="0" smtClean="0"/>
              <a:t>The path constraints also include conditions on the return value</a:t>
            </a:r>
            <a:endParaRPr lang="zh-CN" altLang="en-US" sz="20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43" y="1904283"/>
            <a:ext cx="4099005" cy="276286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5" idx="2"/>
            <a:endCxn id="10" idx="0"/>
          </p:cNvCxnSpPr>
          <p:nvPr/>
        </p:nvCxnSpPr>
        <p:spPr>
          <a:xfrm>
            <a:off x="6465846" y="4667148"/>
            <a:ext cx="1" cy="575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3" y="5242170"/>
            <a:ext cx="506800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Inconsistency Analysis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3" y="2358938"/>
            <a:ext cx="8861934" cy="2888333"/>
          </a:xfrm>
        </p:spPr>
      </p:pic>
      <p:sp>
        <p:nvSpPr>
          <p:cNvPr id="5" name="内容占位符 4"/>
          <p:cNvSpPr txBox="1">
            <a:spLocks/>
          </p:cNvSpPr>
          <p:nvPr/>
        </p:nvSpPr>
        <p:spPr>
          <a:xfrm>
            <a:off x="628650" y="156015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Summarize a function using summaries of the callees: an example.</a:t>
            </a:r>
            <a:endParaRPr lang="zh-CN" altLang="en-US" sz="24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3" y="5670877"/>
            <a:ext cx="4324001" cy="101217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61" y="5687071"/>
            <a:ext cx="4307806" cy="9797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61652" y="2354242"/>
            <a:ext cx="7292155" cy="288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23195" y="2358938"/>
            <a:ext cx="438457" cy="1376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23195" y="3991897"/>
            <a:ext cx="438457" cy="907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内容占位符 5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r="39423" b="13447"/>
          <a:stretch/>
        </p:blipFill>
        <p:spPr>
          <a:xfrm>
            <a:off x="5585915" y="2358938"/>
            <a:ext cx="3491436" cy="29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Inconsistency Analysis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3" y="2358938"/>
            <a:ext cx="8861934" cy="2888333"/>
          </a:xfr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3" y="5670877"/>
            <a:ext cx="4324001" cy="101217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61" y="5687071"/>
            <a:ext cx="4307806" cy="9797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00052" y="2354242"/>
            <a:ext cx="4853755" cy="288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1033" y="3109966"/>
            <a:ext cx="527561" cy="1376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8594" y="2489475"/>
            <a:ext cx="213517" cy="1193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4444" y="3994274"/>
            <a:ext cx="227667" cy="693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内容占位符 5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r="39423" b="13447"/>
          <a:stretch/>
        </p:blipFill>
        <p:spPr>
          <a:xfrm>
            <a:off x="5585915" y="2358938"/>
            <a:ext cx="3491436" cy="29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Inconsistency Analysis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3" y="2358938"/>
            <a:ext cx="8861934" cy="2888333"/>
          </a:xfr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3" y="5670877"/>
            <a:ext cx="4324001" cy="101217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61" y="5687071"/>
            <a:ext cx="4307806" cy="9797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36774" y="2354242"/>
            <a:ext cx="2317034" cy="288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1033" y="2354242"/>
            <a:ext cx="1491122" cy="288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Inconsistency Analysis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3" y="2358938"/>
            <a:ext cx="8861934" cy="2888333"/>
          </a:xfr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3" y="5670877"/>
            <a:ext cx="4324001" cy="101217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61" y="5687071"/>
            <a:ext cx="4307806" cy="97978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1033" y="2354242"/>
            <a:ext cx="4843922" cy="288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333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We implement the analysis as an </a:t>
            </a:r>
            <a:r>
              <a:rPr lang="en-US" altLang="zh-CN" sz="2400" dirty="0" smtClean="0"/>
              <a:t>LLVM pass called RID (Refcount Inconsistency Detector).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Summaries of fundamental refcount APIs (</a:t>
            </a:r>
            <a:r>
              <a:rPr lang="en-US" altLang="zh-CN" sz="2400" dirty="0" err="1" smtClean="0"/>
              <a:t>kref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pm_runtime</a:t>
            </a:r>
            <a:r>
              <a:rPr lang="en-US" altLang="zh-CN" sz="2400" dirty="0" smtClean="0"/>
              <a:t>, etc.) are predefined in RID.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299847" y="3186992"/>
            <a:ext cx="1209368" cy="766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RID</a:t>
            </a:r>
            <a:endParaRPr lang="en-US" altLang="zh-CN" dirty="0" smtClean="0"/>
          </a:p>
        </p:txBody>
      </p:sp>
      <p:sp>
        <p:nvSpPr>
          <p:cNvPr id="7" name="流程图: 数据 6"/>
          <p:cNvSpPr/>
          <p:nvPr/>
        </p:nvSpPr>
        <p:spPr>
          <a:xfrm>
            <a:off x="1409162" y="3727549"/>
            <a:ext cx="2064776" cy="66902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LLVM bitcode</a:t>
            </a:r>
            <a:endParaRPr lang="zh-CN" altLang="en-US" dirty="0"/>
          </a:p>
        </p:txBody>
      </p:sp>
      <p:sp>
        <p:nvSpPr>
          <p:cNvPr id="9" name="流程图: 数据 8"/>
          <p:cNvSpPr/>
          <p:nvPr/>
        </p:nvSpPr>
        <p:spPr>
          <a:xfrm>
            <a:off x="6335124" y="2744105"/>
            <a:ext cx="2064776" cy="66902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 summaries</a:t>
            </a:r>
            <a:endParaRPr lang="zh-CN" altLang="en-US" dirty="0"/>
          </a:p>
        </p:txBody>
      </p:sp>
      <p:sp>
        <p:nvSpPr>
          <p:cNvPr id="10" name="流程图: 数据 9"/>
          <p:cNvSpPr/>
          <p:nvPr/>
        </p:nvSpPr>
        <p:spPr>
          <a:xfrm>
            <a:off x="6335124" y="3802552"/>
            <a:ext cx="2064776" cy="66902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Warnings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267460" y="3098503"/>
            <a:ext cx="1032387" cy="963561"/>
            <a:chOff x="3267460" y="3098503"/>
            <a:chExt cx="1032387" cy="963561"/>
          </a:xfrm>
        </p:grpSpPr>
        <p:cxnSp>
          <p:nvCxnSpPr>
            <p:cNvPr id="12" name="直接箭头连接符 11"/>
            <p:cNvCxnSpPr>
              <a:stCxn id="8" idx="5"/>
              <a:endCxn id="6" idx="1"/>
            </p:cNvCxnSpPr>
            <p:nvPr/>
          </p:nvCxnSpPr>
          <p:spPr>
            <a:xfrm>
              <a:off x="3267460" y="3098503"/>
              <a:ext cx="1032387" cy="47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5"/>
              <a:endCxn id="6" idx="1"/>
            </p:cNvCxnSpPr>
            <p:nvPr/>
          </p:nvCxnSpPr>
          <p:spPr>
            <a:xfrm flipV="1">
              <a:off x="3267460" y="3570451"/>
              <a:ext cx="1032387" cy="491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509215" y="3078620"/>
            <a:ext cx="1032387" cy="1058447"/>
            <a:chOff x="5509215" y="3078620"/>
            <a:chExt cx="1032387" cy="1058447"/>
          </a:xfrm>
        </p:grpSpPr>
        <p:cxnSp>
          <p:nvCxnSpPr>
            <p:cNvPr id="16" name="直接箭头连接符 15"/>
            <p:cNvCxnSpPr>
              <a:stCxn id="6" idx="3"/>
              <a:endCxn id="9" idx="2"/>
            </p:cNvCxnSpPr>
            <p:nvPr/>
          </p:nvCxnSpPr>
          <p:spPr>
            <a:xfrm flipV="1">
              <a:off x="5509215" y="3078620"/>
              <a:ext cx="1032387" cy="49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3"/>
              <a:endCxn id="10" idx="2"/>
            </p:cNvCxnSpPr>
            <p:nvPr/>
          </p:nvCxnSpPr>
          <p:spPr>
            <a:xfrm>
              <a:off x="5509215" y="3570451"/>
              <a:ext cx="1032387" cy="56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81811" y="2763988"/>
            <a:ext cx="2992127" cy="669029"/>
            <a:chOff x="481811" y="2763988"/>
            <a:chExt cx="2992127" cy="669029"/>
          </a:xfrm>
        </p:grpSpPr>
        <p:sp>
          <p:nvSpPr>
            <p:cNvPr id="8" name="流程图: 数据 7"/>
            <p:cNvSpPr/>
            <p:nvPr/>
          </p:nvSpPr>
          <p:spPr>
            <a:xfrm>
              <a:off x="1409162" y="2763988"/>
              <a:ext cx="2064776" cy="66902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Function summaries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1811" y="2889961"/>
              <a:ext cx="1135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(optional)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0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Analyzing Linux in parallel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For large scale software like Linux, we analyze the program in parallel based on a preprocessing of the module dependence graph.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829381" y="4055425"/>
            <a:ext cx="1069873" cy="583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317072" y="4033718"/>
            <a:ext cx="335526" cy="79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6259922" y="4033718"/>
            <a:ext cx="335526" cy="79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351357" y="3547059"/>
            <a:ext cx="6017152" cy="3226616"/>
            <a:chOff x="1351357" y="3547059"/>
            <a:chExt cx="6017152" cy="3226616"/>
          </a:xfrm>
        </p:grpSpPr>
        <p:sp>
          <p:nvSpPr>
            <p:cNvPr id="4" name="流程图: 文档 3"/>
            <p:cNvSpPr/>
            <p:nvPr/>
          </p:nvSpPr>
          <p:spPr>
            <a:xfrm>
              <a:off x="2207648" y="4638780"/>
              <a:ext cx="1248697" cy="52111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ixgbe_main.c</a:t>
              </a:r>
              <a:endParaRPr lang="zh-CN" altLang="en-US" sz="1400" dirty="0"/>
            </a:p>
          </p:txBody>
        </p:sp>
        <p:sp>
          <p:nvSpPr>
            <p:cNvPr id="5" name="流程图: 文档 4"/>
            <p:cNvSpPr/>
            <p:nvPr/>
          </p:nvSpPr>
          <p:spPr>
            <a:xfrm>
              <a:off x="1351357" y="3810271"/>
              <a:ext cx="1469923" cy="52111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ixgbe_common.c</a:t>
              </a:r>
              <a:endParaRPr lang="zh-CN" altLang="en-US" sz="1400" dirty="0"/>
            </a:p>
          </p:txBody>
        </p:sp>
        <p:sp>
          <p:nvSpPr>
            <p:cNvPr id="6" name="流程图: 文档 5"/>
            <p:cNvSpPr/>
            <p:nvPr/>
          </p:nvSpPr>
          <p:spPr>
            <a:xfrm>
              <a:off x="3307018" y="3568766"/>
              <a:ext cx="1189704" cy="52111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ixgbe</a:t>
              </a:r>
              <a:r>
                <a:rPr lang="en-US" altLang="zh-CN" sz="1400" dirty="0" smtClean="0"/>
                <a:t>_…</a:t>
              </a:r>
              <a:endParaRPr lang="zh-CN" altLang="en-US" sz="1400" dirty="0"/>
            </a:p>
          </p:txBody>
        </p:sp>
        <p:sp>
          <p:nvSpPr>
            <p:cNvPr id="14" name="流程图: 文档 13"/>
            <p:cNvSpPr/>
            <p:nvPr/>
          </p:nvSpPr>
          <p:spPr>
            <a:xfrm>
              <a:off x="5614218" y="4829280"/>
              <a:ext cx="1367607" cy="52111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ixgbevf_main.c</a:t>
              </a:r>
              <a:endParaRPr lang="zh-CN" altLang="en-US" sz="1400" dirty="0"/>
            </a:p>
          </p:txBody>
        </p:sp>
        <p:sp>
          <p:nvSpPr>
            <p:cNvPr id="15" name="流程图: 文档 14"/>
            <p:cNvSpPr/>
            <p:nvPr/>
          </p:nvSpPr>
          <p:spPr>
            <a:xfrm>
              <a:off x="5898586" y="3547059"/>
              <a:ext cx="1469923" cy="52111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vf.c</a:t>
              </a:r>
              <a:endParaRPr lang="zh-CN" altLang="en-US" sz="1400" dirty="0"/>
            </a:p>
          </p:txBody>
        </p:sp>
        <p:sp>
          <p:nvSpPr>
            <p:cNvPr id="26" name="流程图: 文档 25"/>
            <p:cNvSpPr/>
            <p:nvPr/>
          </p:nvSpPr>
          <p:spPr>
            <a:xfrm>
              <a:off x="2650557" y="6252565"/>
              <a:ext cx="1248697" cy="52111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pci-driver.c</a:t>
              </a:r>
              <a:endParaRPr lang="zh-CN" altLang="en-US" sz="1400" dirty="0"/>
            </a:p>
          </p:txBody>
        </p:sp>
        <p:sp>
          <p:nvSpPr>
            <p:cNvPr id="27" name="流程图: 文档 26"/>
            <p:cNvSpPr/>
            <p:nvPr/>
          </p:nvSpPr>
          <p:spPr>
            <a:xfrm>
              <a:off x="4833782" y="6252565"/>
              <a:ext cx="1248697" cy="52111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net/core/</a:t>
              </a:r>
              <a:r>
                <a:rPr lang="en-US" altLang="zh-CN" sz="1400" dirty="0" err="1" smtClean="0"/>
                <a:t>dev.c</a:t>
              </a:r>
              <a:endParaRPr lang="zh-CN" altLang="en-US" sz="1400" dirty="0"/>
            </a:p>
          </p:txBody>
        </p:sp>
      </p:grpSp>
      <p:cxnSp>
        <p:nvCxnSpPr>
          <p:cNvPr id="29" name="直接箭头连接符 28"/>
          <p:cNvCxnSpPr>
            <a:stCxn id="4" idx="2"/>
            <a:endCxn id="26" idx="0"/>
          </p:cNvCxnSpPr>
          <p:nvPr/>
        </p:nvCxnSpPr>
        <p:spPr>
          <a:xfrm>
            <a:off x="2831997" y="5125439"/>
            <a:ext cx="442909" cy="1127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2"/>
            <a:endCxn id="27" idx="0"/>
          </p:cNvCxnSpPr>
          <p:nvPr/>
        </p:nvCxnSpPr>
        <p:spPr>
          <a:xfrm>
            <a:off x="2831997" y="5125439"/>
            <a:ext cx="2626134" cy="1127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2"/>
            <a:endCxn id="26" idx="0"/>
          </p:cNvCxnSpPr>
          <p:nvPr/>
        </p:nvCxnSpPr>
        <p:spPr>
          <a:xfrm flipH="1">
            <a:off x="3274906" y="5315939"/>
            <a:ext cx="3023116" cy="93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2"/>
            <a:endCxn id="27" idx="0"/>
          </p:cNvCxnSpPr>
          <p:nvPr/>
        </p:nvCxnSpPr>
        <p:spPr>
          <a:xfrm flipH="1">
            <a:off x="5458131" y="5315939"/>
            <a:ext cx="839891" cy="93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09430" y="2931502"/>
            <a:ext cx="2567720" cy="2841382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46122" y="3030461"/>
            <a:ext cx="4064411" cy="2337338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1504950" y="5796241"/>
            <a:ext cx="6096000" cy="1028883"/>
          </a:xfrm>
          <a:custGeom>
            <a:avLst/>
            <a:gdLst>
              <a:gd name="connsiteX0" fmla="*/ 0 w 6096000"/>
              <a:gd name="connsiteY0" fmla="*/ 1028883 h 1028883"/>
              <a:gd name="connsiteX1" fmla="*/ 1771650 w 6096000"/>
              <a:gd name="connsiteY1" fmla="*/ 133533 h 1028883"/>
              <a:gd name="connsiteX2" fmla="*/ 4114800 w 6096000"/>
              <a:gd name="connsiteY2" fmla="*/ 95433 h 1028883"/>
              <a:gd name="connsiteX3" fmla="*/ 6096000 w 6096000"/>
              <a:gd name="connsiteY3" fmla="*/ 1009833 h 102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028883">
                <a:moveTo>
                  <a:pt x="0" y="1028883"/>
                </a:moveTo>
                <a:cubicBezTo>
                  <a:pt x="542925" y="658995"/>
                  <a:pt x="1085850" y="289108"/>
                  <a:pt x="1771650" y="133533"/>
                </a:cubicBezTo>
                <a:cubicBezTo>
                  <a:pt x="2457450" y="-22042"/>
                  <a:pt x="3394075" y="-50617"/>
                  <a:pt x="4114800" y="95433"/>
                </a:cubicBezTo>
                <a:cubicBezTo>
                  <a:pt x="4835525" y="241483"/>
                  <a:pt x="5465762" y="625658"/>
                  <a:pt x="6096000" y="1009833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943444" y="4315980"/>
            <a:ext cx="745678" cy="32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2038694" y="4296930"/>
            <a:ext cx="745678" cy="341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1"/>
            <a:endCxn id="5" idx="3"/>
          </p:cNvCxnSpPr>
          <p:nvPr/>
        </p:nvCxnSpPr>
        <p:spPr>
          <a:xfrm flipH="1">
            <a:off x="2821280" y="3829321"/>
            <a:ext cx="485738" cy="241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5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Analyzing Linux in parallel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For large scale software like Linux, we analyze the program in parallel based on a preprocessing of the module dependence graph.</a:t>
            </a:r>
            <a:endParaRPr lang="zh-CN" altLang="en-US" sz="2400" dirty="0"/>
          </a:p>
        </p:txBody>
      </p:sp>
      <p:sp>
        <p:nvSpPr>
          <p:cNvPr id="4" name="流程图: 文档 3"/>
          <p:cNvSpPr/>
          <p:nvPr/>
        </p:nvSpPr>
        <p:spPr>
          <a:xfrm>
            <a:off x="1991664" y="3725818"/>
            <a:ext cx="1754752" cy="103488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ixgbe.bc</a:t>
            </a:r>
            <a:endParaRPr lang="zh-CN" altLang="en-US" sz="2400" dirty="0"/>
          </a:p>
        </p:txBody>
      </p:sp>
      <p:sp>
        <p:nvSpPr>
          <p:cNvPr id="14" name="流程图: 文档 13"/>
          <p:cNvSpPr/>
          <p:nvPr/>
        </p:nvSpPr>
        <p:spPr>
          <a:xfrm>
            <a:off x="5580940" y="3928585"/>
            <a:ext cx="1678437" cy="84721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ixgbevf.bc</a:t>
            </a:r>
            <a:endParaRPr lang="zh-CN" altLang="en-US" sz="2400" dirty="0"/>
          </a:p>
        </p:txBody>
      </p:sp>
      <p:sp>
        <p:nvSpPr>
          <p:cNvPr id="27" name="流程图: 文档 26"/>
          <p:cNvSpPr/>
          <p:nvPr/>
        </p:nvSpPr>
        <p:spPr>
          <a:xfrm>
            <a:off x="3457266" y="6145420"/>
            <a:ext cx="2123674" cy="645641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kernel.bc</a:t>
            </a:r>
            <a:endParaRPr lang="zh-CN" altLang="en-US" sz="2000" dirty="0"/>
          </a:p>
        </p:txBody>
      </p:sp>
      <p:cxnSp>
        <p:nvCxnSpPr>
          <p:cNvPr id="31" name="直接箭头连接符 30"/>
          <p:cNvCxnSpPr>
            <a:stCxn id="4" idx="2"/>
            <a:endCxn id="27" idx="0"/>
          </p:cNvCxnSpPr>
          <p:nvPr/>
        </p:nvCxnSpPr>
        <p:spPr>
          <a:xfrm>
            <a:off x="2869040" y="4692281"/>
            <a:ext cx="1650063" cy="145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2"/>
            <a:endCxn id="27" idx="0"/>
          </p:cNvCxnSpPr>
          <p:nvPr/>
        </p:nvCxnSpPr>
        <p:spPr>
          <a:xfrm flipH="1">
            <a:off x="4519103" y="4719791"/>
            <a:ext cx="1901056" cy="1425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09430" y="2931502"/>
            <a:ext cx="2567720" cy="2841382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46122" y="3030461"/>
            <a:ext cx="4064411" cy="2337338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1504950" y="5796241"/>
            <a:ext cx="6096000" cy="1028883"/>
          </a:xfrm>
          <a:custGeom>
            <a:avLst/>
            <a:gdLst>
              <a:gd name="connsiteX0" fmla="*/ 0 w 6096000"/>
              <a:gd name="connsiteY0" fmla="*/ 1028883 h 1028883"/>
              <a:gd name="connsiteX1" fmla="*/ 1771650 w 6096000"/>
              <a:gd name="connsiteY1" fmla="*/ 133533 h 1028883"/>
              <a:gd name="connsiteX2" fmla="*/ 4114800 w 6096000"/>
              <a:gd name="connsiteY2" fmla="*/ 95433 h 1028883"/>
              <a:gd name="connsiteX3" fmla="*/ 6096000 w 6096000"/>
              <a:gd name="connsiteY3" fmla="*/ 1009833 h 102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028883">
                <a:moveTo>
                  <a:pt x="0" y="1028883"/>
                </a:moveTo>
                <a:cubicBezTo>
                  <a:pt x="542925" y="658995"/>
                  <a:pt x="1085850" y="289108"/>
                  <a:pt x="1771650" y="133533"/>
                </a:cubicBezTo>
                <a:cubicBezTo>
                  <a:pt x="2457450" y="-22042"/>
                  <a:pt x="3394075" y="-50617"/>
                  <a:pt x="4114800" y="95433"/>
                </a:cubicBezTo>
                <a:cubicBezTo>
                  <a:pt x="4835525" y="241483"/>
                  <a:pt x="5465762" y="625658"/>
                  <a:pt x="6096000" y="1009833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0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Bugs Found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31007"/>
            <a:ext cx="7886700" cy="2655083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83095"/>
            <a:ext cx="5667876" cy="13455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650" y="1288464"/>
            <a:ext cx="6351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805dbe17d1c8 </a:t>
            </a:r>
            <a:r>
              <a:rPr lang="en-US" altLang="zh-CN" sz="2000" dirty="0" smtClean="0"/>
              <a:t>drivers/net/wireless/mac80211_hwsim.c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(Our </a:t>
            </a:r>
            <a:r>
              <a:rPr lang="en-US" altLang="zh-CN" sz="2000" dirty="0" smtClean="0"/>
              <a:t>motivating example. Reported by LKP)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1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 counts (refcount) and refcount bugs in Linux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Detecting refcount bugs using inconsistency analysis</a:t>
            </a:r>
          </a:p>
          <a:p>
            <a:r>
              <a:rPr lang="en-US" altLang="zh-CN" dirty="0" smtClean="0"/>
              <a:t>Bugs </a:t>
            </a:r>
            <a:r>
              <a:rPr lang="en-US" altLang="zh-CN" dirty="0" smtClean="0"/>
              <a:t>found and time cost</a:t>
            </a:r>
            <a:endParaRPr lang="en-US" altLang="zh-CN" dirty="0" smtClean="0"/>
          </a:p>
          <a:p>
            <a:r>
              <a:rPr lang="en-US" altLang="zh-CN" dirty="0" smtClean="0"/>
              <a:t>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Bugs Found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22"/>
          <a:stretch/>
        </p:blipFill>
        <p:spPr>
          <a:xfrm>
            <a:off x="628650" y="2055191"/>
            <a:ext cx="6843259" cy="2766039"/>
          </a:xfr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9422"/>
            <a:ext cx="5972735" cy="17308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8650" y="1290579"/>
            <a:ext cx="400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1c34203a1496 </a:t>
            </a:r>
            <a:r>
              <a:rPr lang="en-US" altLang="zh-CN" sz="2000" dirty="0" smtClean="0"/>
              <a:t>drivers/base/</a:t>
            </a:r>
            <a:r>
              <a:rPr lang="en-US" altLang="zh-CN" sz="2000" dirty="0" err="1" smtClean="0"/>
              <a:t>bus.c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6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Bugs Found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0463"/>
            <a:ext cx="7886700" cy="3939313"/>
          </a:xfrm>
        </p:spPr>
      </p:pic>
      <p:sp>
        <p:nvSpPr>
          <p:cNvPr id="5" name="文本框 4"/>
          <p:cNvSpPr txBox="1"/>
          <p:nvPr/>
        </p:nvSpPr>
        <p:spPr>
          <a:xfrm>
            <a:off x="628650" y="1290579"/>
            <a:ext cx="6957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e1d46d30d133 </a:t>
            </a:r>
            <a:r>
              <a:rPr lang="en-US" altLang="zh-CN" sz="2000" dirty="0" smtClean="0"/>
              <a:t> sound/</a:t>
            </a:r>
            <a:r>
              <a:rPr lang="en-US" altLang="zh-CN" sz="2000" dirty="0" err="1" smtClean="0"/>
              <a:t>soc</a:t>
            </a:r>
            <a:r>
              <a:rPr lang="en-US" altLang="zh-CN" sz="2000" dirty="0" smtClean="0"/>
              <a:t>/intel/atom/</a:t>
            </a:r>
            <a:r>
              <a:rPr lang="en-US" altLang="zh-CN" sz="2000" dirty="0" err="1" smtClean="0"/>
              <a:t>sst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sst_drv_interface.c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08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Bugs Found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321357"/>
            <a:ext cx="39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drivers/video/</a:t>
            </a:r>
            <a:r>
              <a:rPr lang="en-US" altLang="zh-CN" dirty="0" err="1" smtClean="0"/>
              <a:t>fbdev</a:t>
            </a:r>
            <a:r>
              <a:rPr lang="en-US" altLang="zh-CN" dirty="0" smtClean="0"/>
              <a:t>/omap2/</a:t>
            </a:r>
            <a:r>
              <a:rPr lang="en-US" altLang="zh-CN" dirty="0" err="1" smtClean="0"/>
              <a:t>dss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dsi.c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9"/>
          <a:stretch/>
        </p:blipFill>
        <p:spPr>
          <a:xfrm>
            <a:off x="123825" y="2964155"/>
            <a:ext cx="4522241" cy="3477995"/>
          </a:xfrm>
          <a:prstGeom prst="rect">
            <a:avLst/>
          </a:prstGeom>
        </p:spPr>
      </p:pic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9"/>
          <a:stretch/>
        </p:blipFill>
        <p:spPr>
          <a:xfrm>
            <a:off x="3661842" y="1972117"/>
            <a:ext cx="5329758" cy="1862393"/>
          </a:xfrm>
        </p:spPr>
      </p:pic>
      <p:sp>
        <p:nvSpPr>
          <p:cNvPr id="3" name="文本框 2"/>
          <p:cNvSpPr txBox="1"/>
          <p:nvPr/>
        </p:nvSpPr>
        <p:spPr>
          <a:xfrm>
            <a:off x="4780649" y="4703152"/>
            <a:ext cx="407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Among all calls to pm_runtime_get() and pm_runtime_get_sync() in Linux v3.17, 96 of them handle error conditions but 67 of them fails to do so correctly!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30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Categories of the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Handling error conditions improperly</a:t>
            </a:r>
          </a:p>
          <a:p>
            <a:r>
              <a:rPr lang="en-US" altLang="zh-CN" sz="2400" dirty="0" smtClean="0"/>
              <a:t>Neglecting error conditions</a:t>
            </a:r>
          </a:p>
          <a:p>
            <a:r>
              <a:rPr lang="en-US" altLang="zh-CN" sz="2400" dirty="0" smtClean="0"/>
              <a:t>Misunderstand API behaviors</a:t>
            </a:r>
          </a:p>
          <a:p>
            <a:pPr lvl="1"/>
            <a:r>
              <a:rPr lang="en-US" altLang="zh-CN" sz="2000" dirty="0" smtClean="0"/>
              <a:t>Some refcount changes are implicit or anti intuitive and not well-documented.</a:t>
            </a:r>
          </a:p>
          <a:p>
            <a:pPr lvl="1"/>
            <a:r>
              <a:rPr lang="en-US" altLang="zh-CN" sz="2000" dirty="0" smtClean="0"/>
              <a:t>Anti intuitive behaviors are a significant source of bugs!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9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Cost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445212"/>
              </p:ext>
            </p:extLst>
          </p:nvPr>
        </p:nvGraphicFramePr>
        <p:xfrm>
          <a:off x="628650" y="3607416"/>
          <a:ext cx="7886699" cy="22250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527343"/>
                <a:gridCol w="1679678"/>
                <a:gridCol w="167967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serial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parallel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Kernel </a:t>
                      </a:r>
                      <a:r>
                        <a:rPr lang="en-US" altLang="zh-CN" dirty="0" smtClean="0"/>
                        <a:t>all-yes build </a:t>
                      </a:r>
                      <a:r>
                        <a:rPr lang="en-US" altLang="zh-CN" baseline="0" dirty="0" smtClean="0"/>
                        <a:t>with </a:t>
                      </a:r>
                      <a:r>
                        <a:rPr lang="en-US" altLang="zh-CN" baseline="0" dirty="0" smtClean="0"/>
                        <a:t>gcc &amp; LLVM </a:t>
                      </a:r>
                      <a:r>
                        <a:rPr lang="en-US" altLang="zh-CN" baseline="0" dirty="0" smtClean="0"/>
                        <a:t>(-j16)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45m14s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Dependence graph analysis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2m07s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Linking</a:t>
                      </a:r>
                      <a:r>
                        <a:rPr lang="en-US" altLang="zh-CN" baseline="0" dirty="0" smtClean="0"/>
                        <a:t> bitcode files (-</a:t>
                      </a:r>
                      <a:r>
                        <a:rPr lang="en-US" altLang="zh-CN" baseline="0" dirty="0" smtClean="0"/>
                        <a:t>j16)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Inconsistency Analysis (-</a:t>
                      </a:r>
                      <a:r>
                        <a:rPr lang="en-US" altLang="zh-CN" dirty="0" smtClean="0"/>
                        <a:t>j16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166m27s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66m</a:t>
                      </a:r>
                      <a:r>
                        <a:rPr lang="en-US" altLang="zh-CN" baseline="0" dirty="0" smtClean="0"/>
                        <a:t>53s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115m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8650" y="1552575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Machine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 </a:t>
            </a:r>
            <a:r>
              <a:rPr lang="en-US" altLang="zh-CN" dirty="0"/>
              <a:t>×</a:t>
            </a:r>
            <a:r>
              <a:rPr lang="en-US" altLang="zh-CN" dirty="0" smtClean="0"/>
              <a:t>Xeon E5620 (8 cores in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8G memory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8650" y="3156154"/>
            <a:ext cx="396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 cost of analyzing PM usage counts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7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makes refcounts non-trivial to be used correctly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85755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Lack </a:t>
            </a:r>
            <a:r>
              <a:rPr lang="en-US" altLang="zh-CN" sz="2400" dirty="0"/>
              <a:t>of precise descriptions on API </a:t>
            </a:r>
            <a:r>
              <a:rPr lang="en-US" altLang="zh-CN" sz="2400" dirty="0" smtClean="0"/>
              <a:t>behaviors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How inconsistency checking can help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126047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Refcount changes are automatically collected from the </a:t>
            </a:r>
            <a:r>
              <a:rPr lang="en-US" altLang="zh-CN" sz="2400" dirty="0" smtClean="0"/>
              <a:t>source</a:t>
            </a:r>
            <a:endParaRPr lang="en-US" altLang="zh-CN" sz="2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29841" y="3765550"/>
            <a:ext cx="3868340" cy="81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Complicated handling of error conditions</a:t>
            </a:r>
            <a:endParaRPr lang="en-US" altLang="zh-CN" sz="18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629150" y="3765550"/>
            <a:ext cx="3887391" cy="116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Paths in a function are enumerated and analyzed separately</a:t>
            </a:r>
          </a:p>
          <a:p>
            <a:endParaRPr lang="zh-CN" altLang="en-US" sz="24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29841" y="5212841"/>
            <a:ext cx="7886700" cy="8143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 smtClean="0"/>
              <a:t>We believe inconsistency checking can also help detect bugs of other kinds.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08269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Refcounts in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Refcounts is widely adopted in Linux.</a:t>
            </a:r>
          </a:p>
          <a:p>
            <a:pPr lvl="1"/>
            <a:r>
              <a:rPr lang="en-US" altLang="zh-CN" dirty="0" smtClean="0"/>
              <a:t>Memory management: klist, kobject</a:t>
            </a:r>
          </a:p>
          <a:p>
            <a:pPr lvl="1"/>
            <a:r>
              <a:rPr lang="en-US" altLang="zh-CN" dirty="0" smtClean="0"/>
              <a:t>Runtime power management</a:t>
            </a:r>
          </a:p>
          <a:p>
            <a:r>
              <a:rPr lang="en-US" altLang="zh-CN" sz="2400" dirty="0" smtClean="0"/>
              <a:t>Refcount bugs can cause </a:t>
            </a:r>
            <a:r>
              <a:rPr lang="en-US" altLang="zh-CN" sz="2400" dirty="0"/>
              <a:t>critical system failures.</a:t>
            </a:r>
          </a:p>
          <a:p>
            <a:pPr lvl="1"/>
            <a:r>
              <a:rPr lang="en-US" altLang="zh-CN" dirty="0" smtClean="0"/>
              <a:t>System panics</a:t>
            </a:r>
          </a:p>
          <a:p>
            <a:pPr lvl="1"/>
            <a:r>
              <a:rPr lang="en-US" altLang="zh-CN" dirty="0" smtClean="0"/>
              <a:t>Out </a:t>
            </a:r>
            <a:r>
              <a:rPr lang="en-US" altLang="zh-CN" dirty="0"/>
              <a:t>of </a:t>
            </a:r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Sending </a:t>
            </a:r>
            <a:r>
              <a:rPr lang="en-US" altLang="zh-CN" dirty="0"/>
              <a:t>requests to devices in low-power </a:t>
            </a:r>
            <a:r>
              <a:rPr lang="en-US" altLang="zh-CN" dirty="0" smtClean="0"/>
              <a:t>state</a:t>
            </a:r>
          </a:p>
          <a:p>
            <a:pPr lvl="1"/>
            <a:r>
              <a:rPr lang="en-US" altLang="zh-CN" dirty="0" smtClean="0"/>
              <a:t>Preventing devices from suspending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60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Refcount Bugs in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9861f72074c7 net: fix </a:t>
            </a:r>
            <a:r>
              <a:rPr lang="en-US" altLang="zh-CN" sz="2000" dirty="0" err="1"/>
              <a:t>net_device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refcounting</a:t>
            </a:r>
            <a:endParaRPr lang="en-US" altLang="zh-CN" sz="2000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" y="5001723"/>
            <a:ext cx="5978872" cy="155970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2" b="24123"/>
          <a:stretch/>
        </p:blipFill>
        <p:spPr>
          <a:xfrm>
            <a:off x="865178" y="2344634"/>
            <a:ext cx="6185350" cy="25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Refcount Bugs in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 bug we find in drivers/</a:t>
            </a:r>
            <a:r>
              <a:rPr lang="en-US" altLang="zh-CN" sz="2000" dirty="0" err="1" smtClean="0"/>
              <a:t>usb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misc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idmouse.c</a:t>
            </a:r>
            <a:endParaRPr lang="zh-CN" altLang="en-US" sz="2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24" y="2325291"/>
            <a:ext cx="6479136" cy="39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Refcount Bugs in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What makes refcounts non-trivial to be used correctly?</a:t>
            </a:r>
          </a:p>
          <a:p>
            <a:pPr lvl="1"/>
            <a:r>
              <a:rPr lang="en-US" altLang="zh-CN" sz="2000" dirty="0"/>
              <a:t>Lack of precise descriptions on API </a:t>
            </a:r>
            <a:r>
              <a:rPr lang="en-US" altLang="zh-CN" sz="2000" dirty="0" smtClean="0"/>
              <a:t>behaviors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Complicated handling of error conditions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39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8499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Model-checking based techniques for C programs</a:t>
            </a:r>
            <a:r>
              <a:rPr lang="en-US" altLang="zh-CN" sz="2400" baseline="30000" dirty="0" smtClean="0"/>
              <a:t>1,2</a:t>
            </a:r>
          </a:p>
          <a:p>
            <a:pPr lvl="1"/>
            <a:r>
              <a:rPr lang="en-US" altLang="zh-CN" sz="2000" dirty="0" smtClean="0"/>
              <a:t>Cannot apply directly to large-scale software such as Linux kernel</a:t>
            </a:r>
          </a:p>
          <a:p>
            <a:r>
              <a:rPr lang="en-US" altLang="zh-CN" sz="2400" dirty="0" err="1" smtClean="0"/>
              <a:t>Cpychecker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Pungi</a:t>
            </a:r>
            <a:r>
              <a:rPr lang="en-US" altLang="zh-CN" sz="2400" dirty="0" smtClean="0"/>
              <a:t> for python/C programs</a:t>
            </a:r>
            <a:r>
              <a:rPr lang="en-US" altLang="zh-CN" sz="2400" baseline="30000" dirty="0" smtClean="0"/>
              <a:t>3</a:t>
            </a:r>
          </a:p>
          <a:p>
            <a:pPr lvl="1"/>
            <a:r>
              <a:rPr lang="en-US" altLang="zh-CN" sz="2000" dirty="0" smtClean="0"/>
              <a:t>Both assume that any function in python/C programs should have balanced refcount changes.</a:t>
            </a:r>
          </a:p>
          <a:p>
            <a:pPr lvl="1"/>
            <a:r>
              <a:rPr lang="en-US" altLang="zh-CN" sz="2000" dirty="0" smtClean="0"/>
              <a:t>This semantic assumption </a:t>
            </a:r>
            <a:r>
              <a:rPr lang="en-US" altLang="zh-CN" sz="2000" dirty="0" smtClean="0"/>
              <a:t>is too strict for Linux.</a:t>
            </a:r>
          </a:p>
          <a:p>
            <a:pPr lvl="2"/>
            <a:r>
              <a:rPr lang="en-US" altLang="zh-CN" sz="1800" dirty="0" smtClean="0"/>
              <a:t>All refcount APIs and their wrappers in various subsystems</a:t>
            </a:r>
          </a:p>
          <a:p>
            <a:pPr lvl="2"/>
            <a:r>
              <a:rPr lang="en-US" altLang="zh-CN" sz="1800" dirty="0" smtClean="0"/>
              <a:t>A refcount incremented in one function can be decremented asynchronously in another function.</a:t>
            </a:r>
            <a:endParaRPr lang="en-US" altLang="zh-CN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5810624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200" dirty="0" smtClean="0"/>
              <a:t>M</a:t>
            </a:r>
            <a:r>
              <a:rPr lang="en-US" altLang="zh-CN" sz="1200" dirty="0"/>
              <a:t>. Emmi, R. </a:t>
            </a:r>
            <a:r>
              <a:rPr lang="en-US" altLang="zh-CN" sz="1200" dirty="0" err="1"/>
              <a:t>Jhala</a:t>
            </a:r>
            <a:r>
              <a:rPr lang="en-US" altLang="zh-CN" sz="1200" dirty="0"/>
              <a:t>, E. Kohler, and R. </a:t>
            </a:r>
            <a:r>
              <a:rPr lang="en-US" altLang="zh-CN" sz="1200" dirty="0" err="1"/>
              <a:t>Majumdar</a:t>
            </a:r>
            <a:r>
              <a:rPr lang="en-US" altLang="zh-CN" sz="1200" dirty="0"/>
              <a:t>. Verifying </a:t>
            </a:r>
            <a:r>
              <a:rPr lang="en-US" altLang="zh-CN" sz="1200" dirty="0" smtClean="0"/>
              <a:t>reference </a:t>
            </a:r>
            <a:r>
              <a:rPr lang="en-US" altLang="zh-CN" sz="1200" dirty="0"/>
              <a:t>counting implementations. </a:t>
            </a:r>
            <a:r>
              <a:rPr lang="en-US" altLang="zh-CN" sz="1200" dirty="0" smtClean="0"/>
              <a:t>In TACAS 2009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 smtClean="0"/>
              <a:t>A. Lal </a:t>
            </a:r>
            <a:r>
              <a:rPr lang="en-US" altLang="zh-CN" sz="1200" dirty="0"/>
              <a:t>and G. </a:t>
            </a:r>
            <a:r>
              <a:rPr lang="en-US" altLang="zh-CN" sz="1200" dirty="0" err="1"/>
              <a:t>Ramalingam</a:t>
            </a:r>
            <a:r>
              <a:rPr lang="en-US" altLang="zh-CN" sz="1200" dirty="0"/>
              <a:t>. Reference count analysis with </a:t>
            </a:r>
            <a:r>
              <a:rPr lang="en-US" altLang="zh-CN" sz="1200" dirty="0" smtClean="0"/>
              <a:t>shallow aliasing</a:t>
            </a:r>
            <a:r>
              <a:rPr lang="en-US" altLang="zh-CN" sz="1200" dirty="0"/>
              <a:t>. </a:t>
            </a:r>
            <a:r>
              <a:rPr lang="en-US" altLang="zh-CN" sz="1200" i="1" dirty="0"/>
              <a:t>Information Processing Letters</a:t>
            </a:r>
            <a:r>
              <a:rPr lang="en-US" altLang="zh-CN" sz="1200" dirty="0"/>
              <a:t>, 111(2):57–63, 2010</a:t>
            </a:r>
            <a:r>
              <a:rPr lang="en-US" altLang="zh-CN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 smtClean="0"/>
              <a:t>S</a:t>
            </a:r>
            <a:r>
              <a:rPr lang="en-US" altLang="zh-CN" sz="1200" dirty="0"/>
              <a:t>. Li and G. Tan. Finding reference-counting errors in python/C </a:t>
            </a:r>
            <a:r>
              <a:rPr lang="en-US" altLang="zh-CN" sz="1200" dirty="0" smtClean="0"/>
              <a:t>programs </a:t>
            </a:r>
            <a:r>
              <a:rPr lang="en-US" altLang="zh-CN" sz="1200" dirty="0"/>
              <a:t>with affine analysis. In ECOOP 2014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14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A scalable technique for detecting refcount bugs in Linux…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… WITHOUT any semantic assumption on how functions should change refcounts.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6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Idea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74" y="1690689"/>
            <a:ext cx="5763673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4653" y="1690689"/>
                <a:ext cx="287101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are both feasible given the same argument,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both return 0, but …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change PM count of </a:t>
                </a:r>
                <a:r>
                  <a:rPr lang="en-US" altLang="zh-CN" i="1" dirty="0" smtClean="0"/>
                  <a:t>dev</a:t>
                </a:r>
                <a:r>
                  <a:rPr lang="en-US" altLang="zh-CN" dirty="0" smtClean="0"/>
                  <a:t> differently!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3" y="1690689"/>
                <a:ext cx="2871019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486" t="-1497" r="-637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646607" y="2123309"/>
            <a:ext cx="2124753" cy="3918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716</Words>
  <Application>Microsoft Office PowerPoint</Application>
  <PresentationFormat>全屏显示(4:3)</PresentationFormat>
  <Paragraphs>135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Cambria Math</vt:lpstr>
      <vt:lpstr>Office 主题</vt:lpstr>
      <vt:lpstr>Detecting Reference Count Bugs in Linux without Semantic Assumptions</vt:lpstr>
      <vt:lpstr>Contents</vt:lpstr>
      <vt:lpstr>Refcounts in Linux</vt:lpstr>
      <vt:lpstr>Refcount Bugs in Linux</vt:lpstr>
      <vt:lpstr>Refcount Bugs in Linux</vt:lpstr>
      <vt:lpstr>Refcount Bugs in Linux</vt:lpstr>
      <vt:lpstr>Related Work</vt:lpstr>
      <vt:lpstr>Our Goal</vt:lpstr>
      <vt:lpstr>Main Idea</vt:lpstr>
      <vt:lpstr>Inconsistency Analysis</vt:lpstr>
      <vt:lpstr>Inconsistency Analysis (cont.)</vt:lpstr>
      <vt:lpstr>Inconsistency Analysis</vt:lpstr>
      <vt:lpstr>Inconsistency Analysis</vt:lpstr>
      <vt:lpstr>Inconsistency Analysis</vt:lpstr>
      <vt:lpstr>Inconsistency Analysis</vt:lpstr>
      <vt:lpstr>Implementation</vt:lpstr>
      <vt:lpstr>Analyzing Linux in parallel</vt:lpstr>
      <vt:lpstr>Analyzing Linux in parallel</vt:lpstr>
      <vt:lpstr>Bugs Found</vt:lpstr>
      <vt:lpstr>Bugs Found</vt:lpstr>
      <vt:lpstr>Bugs Found</vt:lpstr>
      <vt:lpstr>Bugs Found</vt:lpstr>
      <vt:lpstr>Categories of the Bugs</vt:lpstr>
      <vt:lpstr>Time Cost</vt:lpstr>
      <vt:lpstr>Conclusion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Reference Count Bugs in Linux without Semantic Assumptions</dc:title>
  <dc:creator>Junjie Mao</dc:creator>
  <cp:lastModifiedBy>Junjie Mao</cp:lastModifiedBy>
  <cp:revision>165</cp:revision>
  <dcterms:created xsi:type="dcterms:W3CDTF">2015-10-12T06:07:13Z</dcterms:created>
  <dcterms:modified xsi:type="dcterms:W3CDTF">2015-10-15T08:13:27Z</dcterms:modified>
</cp:coreProperties>
</file>