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354" r:id="rId3"/>
    <p:sldId id="355" r:id="rId4"/>
    <p:sldId id="356" r:id="rId5"/>
    <p:sldId id="357" r:id="rId6"/>
    <p:sldId id="358" r:id="rId7"/>
    <p:sldId id="359" r:id="rId8"/>
    <p:sldId id="336" r:id="rId9"/>
    <p:sldId id="338" r:id="rId10"/>
    <p:sldId id="339" r:id="rId11"/>
    <p:sldId id="340" r:id="rId12"/>
    <p:sldId id="341" r:id="rId13"/>
    <p:sldId id="342" r:id="rId14"/>
    <p:sldId id="363" r:id="rId15"/>
    <p:sldId id="344" r:id="rId16"/>
    <p:sldId id="345" r:id="rId17"/>
    <p:sldId id="364" r:id="rId18"/>
    <p:sldId id="346" r:id="rId19"/>
    <p:sldId id="361" r:id="rId20"/>
    <p:sldId id="360" r:id="rId21"/>
    <p:sldId id="362" r:id="rId22"/>
    <p:sldId id="365" r:id="rId23"/>
    <p:sldId id="348" r:id="rId24"/>
    <p:sldId id="347" r:id="rId25"/>
    <p:sldId id="349" r:id="rId26"/>
    <p:sldId id="329" r:id="rId2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0BFF"/>
    <a:srgbClr val="008000"/>
    <a:srgbClr val="CC66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8" autoAdjust="0"/>
    <p:restoredTop sz="97257" autoAdjust="0"/>
  </p:normalViewPr>
  <p:slideViewPr>
    <p:cSldViewPr>
      <p:cViewPr varScale="1">
        <p:scale>
          <a:sx n="114" d="100"/>
          <a:sy n="114" d="100"/>
        </p:scale>
        <p:origin x="-162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340768"/>
            <a:ext cx="0" cy="370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69569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  <a:endParaRPr lang="ru-RU" altLang="en-US" noProof="0" dirty="0" smtClean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03E105-D027-40A3-847D-303E8E35392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6146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543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60E95-A5D1-48FA-827D-1A9B1C67C70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668441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E3CA5-2211-486F-BA15-A5BF6B12B867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058269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4620E-03B6-4A88-961C-A5C37945337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36381513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2E84B-C348-421B-83C5-873C26BD10D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2639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E0ED7-DB4D-4DB9-8182-EFC0D4946C7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22128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58D7-701D-48F6-95CE-CD010E4E5974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70696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9E74-0138-4E6B-8763-A93950415DB8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41004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4771-EDA8-44CC-AC72-72A9B03C887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359571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27D03-7E06-4DA9-A3C8-9CB304C503B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890584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93E3B-E540-4AB8-B4D1-FF27EE22D9E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974567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DEED7-92A4-43A8-9B21-73CC7A85329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58639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56D9F-73B6-4FAC-BBD0-32571A58418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99234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100392" y="128360"/>
            <a:ext cx="0" cy="9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EF3DB5B2-37A1-44B2-9AFD-B95B216D0AE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40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geany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508" y="1592796"/>
            <a:ext cx="7164795" cy="9355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sz="3200" dirty="0" smtClean="0">
                <a:solidFill>
                  <a:srgbClr val="330066"/>
                </a:solidFill>
                <a:latin typeface="Arial"/>
              </a:rPr>
              <a:t>Язык программирования </a:t>
            </a:r>
            <a:r>
              <a:rPr lang="en-US" sz="3200" dirty="0" smtClean="0">
                <a:solidFill>
                  <a:srgbClr val="330066"/>
                </a:solidFill>
                <a:latin typeface="Arial"/>
              </a:rPr>
              <a:t>Python</a:t>
            </a:r>
            <a:endParaRPr lang="ru-RU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40968"/>
            <a:ext cx="7236804" cy="1279512"/>
          </a:xfrm>
        </p:spPr>
        <p:txBody>
          <a:bodyPr/>
          <a:lstStyle/>
          <a:p>
            <a:pPr eaLnBrk="1" hangingPunct="1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Основы языка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Python</a:t>
            </a:r>
          </a:p>
          <a:p>
            <a:pPr eaLnBrk="1" hangingPunct="1"/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Линейные программы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396935" y="3881478"/>
            <a:ext cx="201333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000" b="1" i="1" dirty="0">
                <a:solidFill>
                  <a:schemeClr val="tx2"/>
                </a:solidFill>
              </a:rPr>
              <a:t>Например</a:t>
            </a:r>
            <a:r>
              <a:rPr lang="ru-RU" sz="2000" b="1" i="1" dirty="0" smtClean="0">
                <a:solidFill>
                  <a:schemeClr val="tx2"/>
                </a:solidFill>
              </a:rPr>
              <a:t>:</a:t>
            </a:r>
            <a:endParaRPr lang="ru-RU" sz="2000" b="1" i="1" dirty="0">
              <a:solidFill>
                <a:schemeClr val="tx2"/>
              </a:solidFill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908809"/>
              </p:ext>
            </p:extLst>
          </p:nvPr>
        </p:nvGraphicFramePr>
        <p:xfrm>
          <a:off x="2195736" y="4182796"/>
          <a:ext cx="1346541" cy="974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Формула" r:id="rId3" imgW="545760" imgH="393480" progId="Equation.3">
                  <p:embed/>
                </p:oleObj>
              </mc:Choice>
              <mc:Fallback>
                <p:oleObj name="Формула" r:id="rId3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182796"/>
                        <a:ext cx="1346541" cy="9743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>
                <a:solidFill>
                  <a:srgbClr val="330066"/>
                </a:solidFill>
              </a:rPr>
              <a:t>Выражения и операции</a:t>
            </a:r>
            <a:endParaRPr lang="ru-RU" sz="3200" dirty="0">
              <a:solidFill>
                <a:srgbClr val="330066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5205651" y="5510955"/>
            <a:ext cx="2754306" cy="817696"/>
            <a:chOff x="3455876" y="3159567"/>
            <a:chExt cx="2754306" cy="817696"/>
          </a:xfrm>
        </p:grpSpPr>
        <p:sp>
          <p:nvSpPr>
            <p:cNvPr id="141318" name="Text Box 6"/>
            <p:cNvSpPr txBox="1">
              <a:spLocks noChangeArrowheads="1"/>
            </p:cNvSpPr>
            <p:nvPr/>
          </p:nvSpPr>
          <p:spPr bwMode="auto">
            <a:xfrm>
              <a:off x="3455876" y="3392488"/>
              <a:ext cx="275430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dirty="0" err="1" smtClean="0">
                  <a:latin typeface="Courier New" pitchFamily="49" charset="0"/>
                </a:rPr>
                <a:t>v+a</a:t>
              </a:r>
              <a:r>
                <a:rPr lang="en-US" sz="3200" dirty="0" smtClean="0">
                  <a:latin typeface="Courier New" pitchFamily="49" charset="0"/>
                </a:rPr>
                <a:t>*t**2/2</a:t>
              </a:r>
              <a:endParaRPr lang="ru-RU" sz="3200" dirty="0">
                <a:latin typeface="Courier New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968044" y="3160856"/>
              <a:ext cx="234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1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337974" y="3167674"/>
              <a:ext cx="234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2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71693" y="3159567"/>
              <a:ext cx="234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3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45979" y="3164820"/>
              <a:ext cx="234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4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9560" y="1124744"/>
            <a:ext cx="8476916" cy="26930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rgbClr val="330066"/>
                </a:solidFill>
              </a:rPr>
              <a:t>Приоритет выполнения операций: </a:t>
            </a:r>
            <a:endParaRPr lang="ru-RU" b="1" i="1" dirty="0" smtClean="0">
              <a:solidFill>
                <a:srgbClr val="330066"/>
              </a:solidFill>
            </a:endParaRPr>
          </a:p>
          <a:p>
            <a:r>
              <a:rPr lang="ru-RU" b="1" i="1" dirty="0" smtClean="0">
                <a:solidFill>
                  <a:srgbClr val="330066"/>
                </a:solidFill>
              </a:rPr>
              <a:t/>
            </a:r>
            <a:br>
              <a:rPr lang="ru-RU" b="1" i="1" dirty="0" smtClean="0">
                <a:solidFill>
                  <a:srgbClr val="330066"/>
                </a:solidFill>
              </a:rPr>
            </a:br>
            <a:r>
              <a:rPr lang="ru-RU" dirty="0" smtClean="0">
                <a:solidFill>
                  <a:srgbClr val="330066"/>
                </a:solidFill>
              </a:rPr>
              <a:t>1</a:t>
            </a:r>
            <a:r>
              <a:rPr lang="ru-RU" dirty="0">
                <a:solidFill>
                  <a:srgbClr val="330066"/>
                </a:solidFill>
              </a:rPr>
              <a:t>) </a:t>
            </a:r>
            <a:r>
              <a:rPr lang="ru-RU" dirty="0" smtClean="0">
                <a:solidFill>
                  <a:srgbClr val="330066"/>
                </a:solidFill>
              </a:rPr>
              <a:t>операции </a:t>
            </a:r>
            <a:r>
              <a:rPr lang="ru-RU" dirty="0">
                <a:solidFill>
                  <a:srgbClr val="330066"/>
                </a:solidFill>
              </a:rPr>
              <a:t>в скобках; </a:t>
            </a:r>
            <a:r>
              <a:rPr lang="ru-RU" dirty="0" smtClean="0">
                <a:solidFill>
                  <a:srgbClr val="330066"/>
                </a:solidFill>
              </a:rPr>
              <a:t/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ru-RU" dirty="0" smtClean="0">
                <a:solidFill>
                  <a:srgbClr val="330066"/>
                </a:solidFill>
              </a:rPr>
              <a:t>2</a:t>
            </a:r>
            <a:r>
              <a:rPr lang="ru-RU" dirty="0">
                <a:solidFill>
                  <a:srgbClr val="330066"/>
                </a:solidFill>
              </a:rPr>
              <a:t>) </a:t>
            </a:r>
            <a:r>
              <a:rPr lang="ru-RU" dirty="0" smtClean="0">
                <a:solidFill>
                  <a:srgbClr val="330066"/>
                </a:solidFill>
              </a:rPr>
              <a:t>возведение в степень; </a:t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ru-RU" dirty="0" smtClean="0">
                <a:solidFill>
                  <a:srgbClr val="330066"/>
                </a:solidFill>
              </a:rPr>
              <a:t>3</a:t>
            </a:r>
            <a:r>
              <a:rPr lang="ru-RU" dirty="0">
                <a:solidFill>
                  <a:srgbClr val="330066"/>
                </a:solidFill>
              </a:rPr>
              <a:t>) умножение и </a:t>
            </a:r>
            <a:r>
              <a:rPr lang="ru-RU" dirty="0" smtClean="0">
                <a:solidFill>
                  <a:srgbClr val="330066"/>
                </a:solidFill>
              </a:rPr>
              <a:t>деление (в том числе</a:t>
            </a:r>
            <a:r>
              <a:rPr lang="en-US" dirty="0" smtClean="0">
                <a:solidFill>
                  <a:srgbClr val="330066"/>
                </a:solidFill>
              </a:rPr>
              <a:t> </a:t>
            </a:r>
            <a:r>
              <a:rPr lang="ru-RU" dirty="0" smtClean="0">
                <a:solidFill>
                  <a:srgbClr val="330066"/>
                </a:solidFill>
              </a:rPr>
              <a:t>// и</a:t>
            </a:r>
            <a:r>
              <a:rPr lang="en-US" dirty="0" smtClean="0">
                <a:solidFill>
                  <a:srgbClr val="330066"/>
                </a:solidFill>
              </a:rPr>
              <a:t> </a:t>
            </a:r>
            <a:r>
              <a:rPr lang="ru-RU" dirty="0" smtClean="0">
                <a:solidFill>
                  <a:srgbClr val="330066"/>
                </a:solidFill>
              </a:rPr>
              <a:t>%); </a:t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ru-RU" dirty="0" smtClean="0">
                <a:solidFill>
                  <a:srgbClr val="330066"/>
                </a:solidFill>
              </a:rPr>
              <a:t>4</a:t>
            </a:r>
            <a:r>
              <a:rPr lang="ru-RU" dirty="0">
                <a:solidFill>
                  <a:srgbClr val="330066"/>
                </a:solidFill>
              </a:rPr>
              <a:t>) сложение и </a:t>
            </a:r>
            <a:r>
              <a:rPr lang="ru-RU" dirty="0" smtClean="0">
                <a:solidFill>
                  <a:srgbClr val="330066"/>
                </a:solidFill>
              </a:rPr>
              <a:t>вычитание.</a:t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ru-RU" sz="800" dirty="0" smtClean="0">
                <a:solidFill>
                  <a:srgbClr val="330066"/>
                </a:solidFill>
              </a:rPr>
              <a:t> </a:t>
            </a:r>
            <a:r>
              <a:rPr lang="ru-RU" dirty="0" smtClean="0">
                <a:solidFill>
                  <a:srgbClr val="330066"/>
                </a:solidFill>
              </a:rPr>
              <a:t/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ru-RU" sz="1600" dirty="0" smtClean="0">
                <a:solidFill>
                  <a:srgbClr val="330066"/>
                </a:solidFill>
              </a:rPr>
              <a:t>Операции </a:t>
            </a:r>
            <a:r>
              <a:rPr lang="ru-RU" sz="1600" dirty="0">
                <a:solidFill>
                  <a:srgbClr val="330066"/>
                </a:solidFill>
              </a:rPr>
              <a:t>одинакового приоритета выполняются в порядке записи слева направо</a:t>
            </a:r>
            <a:r>
              <a:rPr lang="ru-RU" sz="1600" dirty="0" smtClean="0">
                <a:solidFill>
                  <a:srgbClr val="330066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r>
              <a:rPr lang="ru-RU" sz="1600" dirty="0" smtClean="0">
                <a:solidFill>
                  <a:srgbClr val="330066"/>
                </a:solidFill>
              </a:rPr>
              <a:t>Если выражение слишком длинное и не помещается в одной строке, необходимо заключить всё выражение в скобки (перенос внутри скобок разрешён).</a:t>
            </a:r>
            <a:endParaRPr lang="ru-RU" sz="1600" dirty="0">
              <a:solidFill>
                <a:srgbClr val="330066"/>
              </a:solidFill>
            </a:endParaRPr>
          </a:p>
        </p:txBody>
      </p:sp>
      <p:grpSp>
        <p:nvGrpSpPr>
          <p:cNvPr id="17" name="Группа 16"/>
          <p:cNvGrpSpPr/>
          <p:nvPr/>
        </p:nvGrpSpPr>
        <p:grpSpPr>
          <a:xfrm>
            <a:off x="5106640" y="4127700"/>
            <a:ext cx="2484276" cy="834682"/>
            <a:chOff x="3455876" y="3142581"/>
            <a:chExt cx="2484276" cy="834682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455876" y="3392488"/>
              <a:ext cx="248427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dirty="0" smtClean="0">
                  <a:latin typeface="Courier New" pitchFamily="49" charset="0"/>
                </a:rPr>
                <a:t>(</a:t>
              </a:r>
              <a:r>
                <a:rPr lang="en-US" sz="3200" dirty="0" err="1" smtClean="0">
                  <a:latin typeface="Courier New" pitchFamily="49" charset="0"/>
                </a:rPr>
                <a:t>a+b</a:t>
              </a:r>
              <a:r>
                <a:rPr lang="ru-RU" sz="3200" dirty="0" smtClean="0">
                  <a:latin typeface="Courier New" pitchFamily="49" charset="0"/>
                </a:rPr>
                <a:t>)</a:t>
              </a:r>
              <a:r>
                <a:rPr lang="en-US" sz="3200" dirty="0" smtClean="0">
                  <a:latin typeface="Courier New" pitchFamily="49" charset="0"/>
                </a:rPr>
                <a:t>*h/2</a:t>
              </a:r>
              <a:endParaRPr lang="ru-RU" sz="3200" dirty="0">
                <a:latin typeface="Courier New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59525" y="3142582"/>
              <a:ext cx="234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1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97025" y="3142581"/>
              <a:ext cx="234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2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01081" y="3145622"/>
              <a:ext cx="234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3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104809"/>
              </p:ext>
            </p:extLst>
          </p:nvPr>
        </p:nvGraphicFramePr>
        <p:xfrm>
          <a:off x="2307329" y="5396578"/>
          <a:ext cx="1260140" cy="112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Формула" r:id="rId5" imgW="469800" imgH="419040" progId="Equation.3">
                  <p:embed/>
                </p:oleObj>
              </mc:Choice>
              <mc:Fallback>
                <p:oleObj name="Формула" r:id="rId5" imgW="469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329" y="5396578"/>
                        <a:ext cx="1260140" cy="11287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Стрелка вправо 3"/>
          <p:cNvSpPr/>
          <p:nvPr/>
        </p:nvSpPr>
        <p:spPr>
          <a:xfrm>
            <a:off x="4109290" y="4523800"/>
            <a:ext cx="792088" cy="292388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трелка вправо 28"/>
          <p:cNvSpPr/>
          <p:nvPr/>
        </p:nvSpPr>
        <p:spPr>
          <a:xfrm>
            <a:off x="4092154" y="5890069"/>
            <a:ext cx="792088" cy="292388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0202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nimBg="1"/>
      <p:bldP spid="16" grpId="0" animBg="1"/>
      <p:bldP spid="4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solidFill>
                  <a:srgbClr val="330066"/>
                </a:solidFill>
              </a:rPr>
              <a:t>Оператор </a:t>
            </a:r>
            <a:r>
              <a:rPr lang="ru-RU" sz="3200" dirty="0" smtClean="0">
                <a:solidFill>
                  <a:srgbClr val="330066"/>
                </a:solidFill>
              </a:rPr>
              <a:t>(команда) присваивания</a:t>
            </a:r>
            <a:endParaRPr lang="ru-RU" sz="3200" dirty="0">
              <a:solidFill>
                <a:srgbClr val="330066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7534" y="944724"/>
            <a:ext cx="8478942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330066"/>
                </a:solidFill>
              </a:rPr>
              <a:t>Оператор присваивания записывает в переменную, </a:t>
            </a:r>
            <a:r>
              <a:rPr lang="ru-RU" dirty="0">
                <a:solidFill>
                  <a:srgbClr val="330066"/>
                </a:solidFill>
              </a:rPr>
              <a:t>имя которой находится слева от знака </a:t>
            </a:r>
            <a:r>
              <a:rPr lang="ru-RU" sz="2000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«</a:t>
            </a:r>
            <a:r>
              <a:rPr lang="ru-RU" sz="2000" b="1" dirty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000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»</a:t>
            </a:r>
            <a:r>
              <a:rPr lang="ru-RU" dirty="0" smtClean="0">
                <a:solidFill>
                  <a:srgbClr val="330066"/>
                </a:solidFill>
              </a:rPr>
              <a:t> значение </a:t>
            </a:r>
            <a:r>
              <a:rPr lang="ru-RU" dirty="0">
                <a:solidFill>
                  <a:srgbClr val="330066"/>
                </a:solidFill>
              </a:rPr>
              <a:t>выражения, находящегося справа. </a:t>
            </a:r>
            <a:r>
              <a:rPr lang="ru-RU" dirty="0" smtClean="0">
                <a:solidFill>
                  <a:srgbClr val="330066"/>
                </a:solidFill>
              </a:rPr>
              <a:t/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ru-RU" dirty="0" smtClean="0">
                <a:solidFill>
                  <a:srgbClr val="330066"/>
                </a:solidFill>
              </a:rPr>
              <a:t>Старое </a:t>
            </a:r>
            <a:r>
              <a:rPr lang="ru-RU" dirty="0">
                <a:solidFill>
                  <a:srgbClr val="330066"/>
                </a:solidFill>
              </a:rPr>
              <a:t>значение переменной при этом стирается. </a:t>
            </a:r>
            <a:endParaRPr lang="ru-RU" dirty="0" smtClean="0">
              <a:solidFill>
                <a:srgbClr val="330066"/>
              </a:solidFill>
            </a:endParaRPr>
          </a:p>
          <a:p>
            <a:pPr algn="just">
              <a:spcBef>
                <a:spcPts val="1200"/>
              </a:spcBef>
            </a:pPr>
            <a:r>
              <a:rPr lang="ru-RU" i="1" dirty="0" smtClean="0">
                <a:solidFill>
                  <a:srgbClr val="330066"/>
                </a:solidFill>
              </a:rPr>
              <a:t>Общий </a:t>
            </a:r>
            <a:r>
              <a:rPr lang="ru-RU" i="1" dirty="0">
                <a:solidFill>
                  <a:srgbClr val="330066"/>
                </a:solidFill>
              </a:rPr>
              <a:t>вид оператора</a:t>
            </a:r>
            <a:r>
              <a:rPr lang="ru-RU" i="1" dirty="0" smtClean="0">
                <a:solidFill>
                  <a:srgbClr val="330066"/>
                </a:solidFill>
              </a:rPr>
              <a:t>:</a:t>
            </a:r>
            <a:endParaRPr lang="ru-RU" i="1" dirty="0">
              <a:solidFill>
                <a:srgbClr val="330066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2160" y="3272788"/>
            <a:ext cx="2286000" cy="1569660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a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dirty="0" smtClean="0">
                <a:latin typeface="Courier New"/>
              </a:rPr>
              <a:t>5</a:t>
            </a:r>
            <a:endParaRPr lang="en-US" sz="2400" dirty="0"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b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= a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c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urier New"/>
              </a:rPr>
              <a:t>a+b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 New"/>
              </a:rPr>
              <a:t>c 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= c+</a:t>
            </a:r>
            <a:r>
              <a:rPr lang="en-US" sz="2400" dirty="0" smtClean="0">
                <a:latin typeface="Courier New"/>
              </a:rPr>
              <a:t>1</a:t>
            </a:r>
            <a:endParaRPr lang="ru-RU" sz="24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3599892" y="3032956"/>
            <a:ext cx="3024336" cy="816769"/>
            <a:chOff x="4031940" y="4412431"/>
            <a:chExt cx="3024336" cy="816769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031940" y="4797152"/>
              <a:ext cx="792088" cy="432048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31940" y="4421723"/>
              <a:ext cx="79208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/>
                <a:t>a</a:t>
              </a:r>
              <a:endParaRPr lang="ru-RU" sz="20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112060" y="4787860"/>
              <a:ext cx="792088" cy="441340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2060" y="4412431"/>
              <a:ext cx="79208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/>
                <a:t>b</a:t>
              </a:r>
              <a:endParaRPr lang="ru-RU" sz="2000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264188" y="4797152"/>
              <a:ext cx="792088" cy="432048"/>
            </a:xfrm>
            <a:prstGeom prst="rect">
              <a:avLst/>
            </a:prstGeom>
            <a:solidFill>
              <a:srgbClr val="CCFFFF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64188" y="4421723"/>
              <a:ext cx="79208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/>
                <a:t>c</a:t>
              </a:r>
              <a:endParaRPr lang="ru-RU" sz="20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99892" y="3449035"/>
            <a:ext cx="7920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674865" y="3453681"/>
            <a:ext cx="7920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5832140" y="3453681"/>
            <a:ext cx="79208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994158" y="3461343"/>
            <a:ext cx="468052" cy="369332"/>
          </a:xfrm>
          <a:prstGeom prst="rect">
            <a:avLst/>
          </a:prstGeom>
          <a:solidFill>
            <a:srgbClr val="CCF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31540" y="2319263"/>
            <a:ext cx="6228692" cy="46166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&lt;имя переменной&gt; </a:t>
            </a:r>
            <a:r>
              <a:rPr lang="ru-RU" sz="24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&lt;выражение&gt;;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431540" y="2816932"/>
            <a:ext cx="6498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ru-RU" i="1" dirty="0">
                <a:solidFill>
                  <a:srgbClr val="330066"/>
                </a:solidFill>
              </a:rPr>
              <a:t>Например:  		</a:t>
            </a:r>
            <a:r>
              <a:rPr lang="ru-RU" i="1" dirty="0" smtClean="0">
                <a:solidFill>
                  <a:srgbClr val="330066"/>
                </a:solidFill>
              </a:rPr>
              <a:t>     В </a:t>
            </a:r>
            <a:r>
              <a:rPr lang="ru-RU" i="1" dirty="0">
                <a:solidFill>
                  <a:srgbClr val="330066"/>
                </a:solidFill>
              </a:rPr>
              <a:t>памяти:</a:t>
            </a: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25283"/>
              </p:ext>
            </p:extLst>
          </p:nvPr>
        </p:nvGraphicFramePr>
        <p:xfrm>
          <a:off x="3455876" y="4041068"/>
          <a:ext cx="5316252" cy="2047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300"/>
                <a:gridCol w="2615952"/>
              </a:tblGrid>
              <a:tr h="325152"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i="1" kern="1200" dirty="0" smtClean="0">
                          <a:solidFill>
                            <a:srgbClr val="330066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В языке </a:t>
                      </a:r>
                      <a:r>
                        <a:rPr lang="en-US" sz="1400" i="1" kern="1200" dirty="0" smtClean="0">
                          <a:solidFill>
                            <a:srgbClr val="330066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Python </a:t>
                      </a:r>
                      <a:r>
                        <a:rPr lang="ru-RU" sz="1400" i="1" kern="1200" dirty="0" smtClean="0">
                          <a:solidFill>
                            <a:srgbClr val="330066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допускается множественное присваивание:</a:t>
                      </a:r>
                      <a:endParaRPr lang="ru-RU" sz="1400" i="1" kern="1200" dirty="0">
                        <a:solidFill>
                          <a:srgbClr val="330066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320409">
                <a:tc>
                  <a:txBody>
                    <a:bodyPr/>
                    <a:lstStyle/>
                    <a:p>
                      <a:r>
                        <a:rPr lang="ru-RU" sz="1400" i="1" kern="1200" dirty="0" smtClean="0">
                          <a:solidFill>
                            <a:srgbClr val="330066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Запись оператора:</a:t>
                      </a:r>
                      <a:endParaRPr lang="ru-RU" sz="1400" i="1" kern="1200" dirty="0">
                        <a:solidFill>
                          <a:srgbClr val="330066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i="1" kern="1200" dirty="0" smtClean="0">
                          <a:solidFill>
                            <a:srgbClr val="330066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Равносильная запись:</a:t>
                      </a:r>
                      <a:endParaRPr lang="ru-RU" sz="1400" i="1" kern="1200" dirty="0">
                        <a:solidFill>
                          <a:srgbClr val="330066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509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a, b = 0, 1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a = 0</a:t>
                      </a:r>
                    </a:p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b = 1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509"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rgbClr val="000000"/>
                          </a:solidFill>
                          <a:latin typeface="Courier New"/>
                          <a:ea typeface="+mn-ea"/>
                          <a:cs typeface="+mn-cs"/>
                        </a:rPr>
                        <a:t>a = b = 0</a:t>
                      </a:r>
                      <a:endParaRPr lang="ru-RU" sz="2000" kern="1200" dirty="0">
                        <a:solidFill>
                          <a:srgbClr val="000000"/>
                        </a:solidFill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a =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/>
                          <a:ea typeface="+mn-ea"/>
                          <a:cs typeface="+mn-cs"/>
                        </a:rPr>
                        <a:t>b = 0</a:t>
                      </a:r>
                      <a:endParaRPr kumimoji="0" lang="ru-RU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47564" y="6201308"/>
            <a:ext cx="7884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>
                <a:solidFill>
                  <a:srgbClr val="330066"/>
                </a:solidFill>
              </a:rPr>
              <a:t>Допускается запись нескольких операторов в одной строке через символ </a:t>
            </a:r>
            <a:r>
              <a:rPr lang="ru-RU" dirty="0">
                <a:solidFill>
                  <a:srgbClr val="330066"/>
                </a:solidFill>
              </a:rPr>
              <a:t>«</a:t>
            </a:r>
            <a:r>
              <a:rPr lang="ru-RU" sz="2000" b="1" dirty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ru-RU" dirty="0">
                <a:solidFill>
                  <a:srgbClr val="330066"/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1959654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solidFill>
                  <a:srgbClr val="330066"/>
                </a:solidFill>
              </a:rPr>
              <a:t>Оператор вывода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1107901"/>
            <a:ext cx="85329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330066"/>
                </a:solidFill>
              </a:rPr>
              <a:t>Вывод </a:t>
            </a:r>
            <a:r>
              <a:rPr lang="ru-RU" dirty="0">
                <a:solidFill>
                  <a:srgbClr val="330066"/>
                </a:solidFill>
              </a:rPr>
              <a:t>данных из оперативной памяти на экран </a:t>
            </a:r>
            <a:r>
              <a:rPr lang="ru-RU" dirty="0" smtClean="0">
                <a:solidFill>
                  <a:srgbClr val="330066"/>
                </a:solidFill>
              </a:rPr>
              <a:t>осуществляется </a:t>
            </a:r>
            <a:r>
              <a:rPr lang="ru-RU" dirty="0">
                <a:solidFill>
                  <a:srgbClr val="330066"/>
                </a:solidFill>
              </a:rPr>
              <a:t>с помощью </a:t>
            </a:r>
            <a:r>
              <a:rPr lang="ru-RU" dirty="0" smtClean="0">
                <a:solidFill>
                  <a:srgbClr val="330066"/>
                </a:solidFill>
              </a:rPr>
              <a:t>оператора (функции) вывода </a:t>
            </a:r>
            <a:r>
              <a:rPr lang="en-US" sz="2400" b="1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b="1" dirty="0" smtClean="0">
                <a:solidFill>
                  <a:srgbClr val="330066"/>
                </a:solidFill>
                <a:cs typeface="Arial" pitchFamily="34" charset="0"/>
              </a:rPr>
              <a:t> </a:t>
            </a:r>
            <a:r>
              <a:rPr lang="en-US" dirty="0">
                <a:solidFill>
                  <a:srgbClr val="330066"/>
                </a:solidFill>
              </a:rPr>
              <a:t>(</a:t>
            </a:r>
            <a:r>
              <a:rPr lang="ru-RU" dirty="0">
                <a:solidFill>
                  <a:srgbClr val="330066"/>
                </a:solidFill>
              </a:rPr>
              <a:t>«печатать»)</a:t>
            </a:r>
            <a:r>
              <a:rPr lang="en-US" dirty="0" smtClean="0">
                <a:solidFill>
                  <a:srgbClr val="330066"/>
                </a:solidFill>
              </a:rPr>
              <a:t>:</a:t>
            </a:r>
            <a:endParaRPr lang="ru-RU" dirty="0">
              <a:solidFill>
                <a:srgbClr val="3300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844" y="4376990"/>
            <a:ext cx="5181260" cy="40011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000" dirty="0" smtClean="0">
                <a:solidFill>
                  <a:srgbClr val="008000"/>
                </a:solidFill>
                <a:latin typeface="Courier New"/>
              </a:rPr>
              <a:t>Масса равна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m,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000" dirty="0" smtClean="0">
                <a:solidFill>
                  <a:srgbClr val="008000"/>
                </a:solidFill>
                <a:latin typeface="Courier New"/>
              </a:rPr>
              <a:t>кг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);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6844" y="5438218"/>
            <a:ext cx="3960440" cy="40011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lvl="0" algn="just">
              <a:spcBef>
                <a:spcPts val="1200"/>
              </a:spcBef>
              <a:spcAft>
                <a:spcPts val="1200"/>
              </a:spcAft>
            </a:pPr>
            <a:r>
              <a:rPr lang="ru-RU" sz="2000" dirty="0" smtClean="0">
                <a:solidFill>
                  <a:srgbClr val="0000FF"/>
                </a:solidFill>
                <a:latin typeface="Courier New"/>
              </a:rPr>
              <a:t>Масса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Courier New"/>
              </a:rPr>
              <a:t>□</a:t>
            </a:r>
            <a:r>
              <a:rPr lang="ru-RU" sz="2000" dirty="0" smtClean="0">
                <a:solidFill>
                  <a:srgbClr val="0000FF"/>
                </a:solidFill>
                <a:latin typeface="Courier New"/>
              </a:rPr>
              <a:t>равна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Courier New"/>
              </a:rPr>
              <a:t>□</a:t>
            </a:r>
            <a:r>
              <a:rPr lang="ru-RU" sz="2000" dirty="0" smtClean="0">
                <a:solidFill>
                  <a:srgbClr val="0000FF"/>
                </a:solidFill>
                <a:latin typeface="Courier New"/>
              </a:rPr>
              <a:t>15</a:t>
            </a:r>
            <a:r>
              <a:rPr lang="ru-RU" sz="2000" dirty="0" smtClean="0">
                <a:solidFill>
                  <a:schemeClr val="bg1">
                    <a:lumMod val="75000"/>
                  </a:schemeClr>
                </a:solidFill>
                <a:latin typeface="Courier New"/>
              </a:rPr>
              <a:t>□</a:t>
            </a:r>
            <a:r>
              <a:rPr lang="ru-RU" sz="2000" dirty="0" smtClean="0">
                <a:solidFill>
                  <a:srgbClr val="0000FF"/>
                </a:solidFill>
                <a:latin typeface="Courier New"/>
              </a:rPr>
              <a:t>кг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0904" y="4977172"/>
            <a:ext cx="3607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ru-RU" i="1" dirty="0">
                <a:solidFill>
                  <a:srgbClr val="330066"/>
                </a:solidFill>
              </a:rPr>
              <a:t>Для </a:t>
            </a:r>
            <a:r>
              <a:rPr lang="en-US" i="1" dirty="0">
                <a:solidFill>
                  <a:srgbClr val="330066"/>
                </a:solidFill>
              </a:rPr>
              <a:t>m</a:t>
            </a:r>
            <a:r>
              <a:rPr lang="ru-RU" i="1" dirty="0">
                <a:solidFill>
                  <a:srgbClr val="330066"/>
                </a:solidFill>
              </a:rPr>
              <a:t>=15 </a:t>
            </a:r>
            <a:r>
              <a:rPr lang="ru-RU" i="1" dirty="0" smtClean="0">
                <a:solidFill>
                  <a:srgbClr val="330066"/>
                </a:solidFill>
              </a:rPr>
              <a:t>на экране появится</a:t>
            </a:r>
            <a:r>
              <a:rPr lang="ru-RU" i="1" dirty="0">
                <a:solidFill>
                  <a:srgbClr val="330066"/>
                </a:solidFill>
              </a:rPr>
              <a:t>: </a:t>
            </a:r>
            <a:endParaRPr lang="en-US" i="1" dirty="0">
              <a:solidFill>
                <a:srgbClr val="330066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4007658"/>
            <a:ext cx="1339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rgbClr val="330066"/>
                </a:solidFill>
              </a:rPr>
              <a:t>Например: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2494637"/>
            <a:ext cx="86049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>
                <a:solidFill>
                  <a:srgbClr val="330066"/>
                </a:solidFill>
              </a:rPr>
              <a:t>На экран </a:t>
            </a:r>
            <a:r>
              <a:rPr lang="ru-RU" dirty="0" smtClean="0">
                <a:solidFill>
                  <a:srgbClr val="330066"/>
                </a:solidFill>
              </a:rPr>
              <a:t>выводятся </a:t>
            </a:r>
            <a:r>
              <a:rPr lang="ru-RU" dirty="0">
                <a:solidFill>
                  <a:srgbClr val="330066"/>
                </a:solidFill>
              </a:rPr>
              <a:t>значения переменных и выражений, строковые значения выводится на экран без </a:t>
            </a:r>
            <a:r>
              <a:rPr lang="ru-RU" dirty="0" smtClean="0">
                <a:solidFill>
                  <a:srgbClr val="330066"/>
                </a:solidFill>
              </a:rPr>
              <a:t>кавычек. 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>
                <a:solidFill>
                  <a:srgbClr val="330066"/>
                </a:solidFill>
              </a:rPr>
              <a:t>Выводимые значения разделяются пробелом (по умолчанию). </a:t>
            </a:r>
          </a:p>
          <a:p>
            <a:pPr marL="285750" lvl="0" indent="-285750" algn="just">
              <a:buFont typeface="Arial" pitchFamily="34" charset="0"/>
              <a:buChar char="•"/>
            </a:pPr>
            <a:r>
              <a:rPr lang="ru-RU" dirty="0" smtClean="0">
                <a:solidFill>
                  <a:srgbClr val="330066"/>
                </a:solidFill>
              </a:rPr>
              <a:t>После выполнения оператора происходит автоматический переход на новую строку.</a:t>
            </a:r>
            <a:r>
              <a:rPr lang="en-US" dirty="0" smtClean="0">
                <a:solidFill>
                  <a:srgbClr val="330066"/>
                </a:solidFill>
              </a:rPr>
              <a:t> </a:t>
            </a:r>
            <a:endParaRPr lang="ru-RU" dirty="0">
              <a:solidFill>
                <a:srgbClr val="330066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23528" y="1918573"/>
            <a:ext cx="8532948" cy="46166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выражение1&gt;, &lt;выражение2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&gt;,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...,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ru-RU" sz="2000" dirty="0" err="1">
                <a:solidFill>
                  <a:srgbClr val="000000"/>
                </a:solidFill>
                <a:latin typeface="Courier New"/>
              </a:rPr>
              <a:t>выражениеN</a:t>
            </a:r>
            <a:r>
              <a:rPr lang="ru-RU" sz="2000" dirty="0">
                <a:latin typeface="Courier New"/>
              </a:rPr>
              <a:t>&gt;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0243" y="5998489"/>
            <a:ext cx="5178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ru-RU" i="1" dirty="0" smtClean="0">
                <a:solidFill>
                  <a:srgbClr val="330066"/>
                </a:solidFill>
              </a:rPr>
              <a:t>Здесь и далее символом </a:t>
            </a:r>
            <a:r>
              <a:rPr lang="ru-RU" sz="2000" dirty="0">
                <a:solidFill>
                  <a:srgbClr val="FFFFFF">
                    <a:lumMod val="75000"/>
                  </a:srgbClr>
                </a:solidFill>
                <a:latin typeface="Courier New"/>
              </a:rPr>
              <a:t>□</a:t>
            </a:r>
            <a:r>
              <a:rPr lang="ru-RU" i="1" dirty="0" smtClean="0">
                <a:solidFill>
                  <a:srgbClr val="330066"/>
                </a:solidFill>
              </a:rPr>
              <a:t> обозначен пробел. </a:t>
            </a:r>
            <a:endParaRPr lang="en-US" i="1" dirty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187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/>
      <p:bldP spid="5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5918" y="1090481"/>
            <a:ext cx="86049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>
                <a:solidFill>
                  <a:srgbClr val="330066"/>
                </a:solidFill>
              </a:rPr>
              <a:t>Вместо пробела можно использовать другие символы в качестве разделителя, указав их после слова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 smtClean="0">
                <a:solidFill>
                  <a:srgbClr val="330066"/>
                </a:solidFill>
              </a:rPr>
              <a:t> (</a:t>
            </a:r>
            <a:r>
              <a:rPr lang="ru-RU" dirty="0" smtClean="0">
                <a:solidFill>
                  <a:srgbClr val="330066"/>
                </a:solidFill>
              </a:rPr>
              <a:t>«</a:t>
            </a:r>
            <a:r>
              <a:rPr lang="en-US" dirty="0" smtClean="0">
                <a:solidFill>
                  <a:srgbClr val="330066"/>
                </a:solidFill>
              </a:rPr>
              <a:t>separator</a:t>
            </a:r>
            <a:r>
              <a:rPr lang="ru-RU" dirty="0" smtClean="0">
                <a:solidFill>
                  <a:srgbClr val="330066"/>
                </a:solidFill>
              </a:rPr>
              <a:t>»</a:t>
            </a:r>
            <a:r>
              <a:rPr lang="en-US" dirty="0" smtClean="0">
                <a:solidFill>
                  <a:srgbClr val="330066"/>
                </a:solidFill>
              </a:rPr>
              <a:t>)</a:t>
            </a:r>
            <a:r>
              <a:rPr lang="ru-RU" dirty="0" smtClean="0">
                <a:solidFill>
                  <a:srgbClr val="330066"/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>
                <a:solidFill>
                  <a:srgbClr val="330066"/>
                </a:solidFill>
              </a:rPr>
              <a:t>Чтобы убрать переход на новую строку после выполнения оператора, используется параметр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ru-RU" dirty="0" smtClean="0">
                <a:solidFill>
                  <a:srgbClr val="330066"/>
                </a:solidFill>
              </a:rPr>
              <a:t>.</a:t>
            </a:r>
          </a:p>
        </p:txBody>
      </p:sp>
      <p:sp>
        <p:nvSpPr>
          <p:cNvPr id="14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solidFill>
                  <a:srgbClr val="330066"/>
                </a:solidFill>
              </a:rPr>
              <a:t>Оператор вывода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38968"/>
              </p:ext>
            </p:extLst>
          </p:nvPr>
        </p:nvGraphicFramePr>
        <p:xfrm>
          <a:off x="436348" y="2542421"/>
          <a:ext cx="8504526" cy="3766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3867"/>
                <a:gridCol w="4099798"/>
                <a:gridCol w="1840861"/>
              </a:tblGrid>
              <a:tr h="593948">
                <a:tc>
                  <a:txBody>
                    <a:bodyPr/>
                    <a:lstStyle/>
                    <a:p>
                      <a:pPr algn="ctr"/>
                      <a:r>
                        <a:rPr lang="ru-RU" b="1" kern="1200" dirty="0" smtClean="0">
                          <a:solidFill>
                            <a:srgbClr val="330066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Нужный вариант вывода</a:t>
                      </a:r>
                      <a:endParaRPr lang="ru-RU" b="1" kern="1200" dirty="0">
                        <a:solidFill>
                          <a:srgbClr val="330066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kern="1200" dirty="0" smtClean="0">
                          <a:solidFill>
                            <a:srgbClr val="330066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Оператор</a:t>
                      </a:r>
                      <a:endParaRPr lang="ru-RU" b="1" kern="1200" dirty="0">
                        <a:solidFill>
                          <a:srgbClr val="330066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kern="1200" dirty="0" smtClean="0">
                          <a:solidFill>
                            <a:srgbClr val="330066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На экране</a:t>
                      </a:r>
                      <a:endParaRPr lang="ru-RU" b="1" kern="1200" dirty="0">
                        <a:solidFill>
                          <a:srgbClr val="330066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1735">
                <a:tc>
                  <a:txBody>
                    <a:bodyPr/>
                    <a:lstStyle/>
                    <a:p>
                      <a:r>
                        <a:rPr lang="ru-RU" dirty="0" smtClean="0"/>
                        <a:t>По умолчанию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(1, 20, 300)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ru-RU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□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□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300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19">
                <a:tc>
                  <a:txBody>
                    <a:bodyPr/>
                    <a:lstStyle/>
                    <a:p>
                      <a:r>
                        <a:rPr lang="ru-RU" dirty="0" smtClean="0"/>
                        <a:t>Без разделителя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(1, 20, 300,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sep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""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120300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319">
                <a:tc>
                  <a:txBody>
                    <a:bodyPr/>
                    <a:lstStyle/>
                    <a:p>
                      <a:r>
                        <a:rPr lang="ru-RU" dirty="0" smtClean="0"/>
                        <a:t>Через запятую</a:t>
                      </a:r>
                      <a:r>
                        <a:rPr lang="ru-RU" baseline="0" dirty="0" smtClean="0"/>
                        <a:t> и пробел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(1, 20, 300,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sep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", "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1,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□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20,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□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300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046">
                <a:tc>
                  <a:txBody>
                    <a:bodyPr/>
                    <a:lstStyle/>
                    <a:p>
                      <a:r>
                        <a:rPr lang="ru-RU" dirty="0" smtClean="0"/>
                        <a:t>Каждое с новой строки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 (1, 20, 300, sep=</a:t>
                      </a:r>
                      <a:r>
                        <a:rPr lang="pt-BR" dirty="0" smtClean="0">
                          <a:solidFill>
                            <a:srgbClr val="008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"\n"</a:t>
                      </a:r>
                      <a:r>
                        <a:rPr lang="pt-BR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300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046">
                <a:tc>
                  <a:txBody>
                    <a:bodyPr/>
                    <a:lstStyle/>
                    <a:p>
                      <a:r>
                        <a:rPr lang="ru-RU" dirty="0" smtClean="0"/>
                        <a:t>Без перехода на новую строку</a:t>
                      </a:r>
                      <a:endParaRPr lang="ru-RU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, end=</a:t>
                      </a:r>
                      <a:r>
                        <a:rPr lang="en-US" sz="1800" kern="1200" dirty="0" smtClean="0">
                          <a:solidFill>
                            <a:srgbClr val="008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""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ru-RU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20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120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119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5918" y="1090481"/>
            <a:ext cx="860495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solidFill>
                  <a:srgbClr val="330066"/>
                </a:solidFill>
              </a:rPr>
              <a:t>Форматный вывод </a:t>
            </a:r>
            <a:r>
              <a:rPr lang="ru-RU" dirty="0" smtClean="0">
                <a:solidFill>
                  <a:srgbClr val="330066"/>
                </a:solidFill>
              </a:rPr>
              <a:t>с помощью символьной строки позволяет </a:t>
            </a:r>
            <a:r>
              <a:rPr lang="ru-RU" dirty="0">
                <a:solidFill>
                  <a:srgbClr val="330066"/>
                </a:solidFill>
              </a:rPr>
              <a:t>задать количество позиций на экране, занимаемых выводимой величиной</a:t>
            </a:r>
            <a:r>
              <a:rPr lang="ru-RU" dirty="0" smtClean="0">
                <a:solidFill>
                  <a:srgbClr val="330066"/>
                </a:solidFill>
              </a:rPr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>
                <a:solidFill>
                  <a:srgbClr val="330066"/>
                </a:solidFill>
              </a:rPr>
              <a:t>В фигурных скобках задается формат вывода очередного элемента.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>
                <a:solidFill>
                  <a:srgbClr val="330066"/>
                </a:solidFill>
              </a:rPr>
              <a:t>Для целых чисел указывается количество позиций, отводимых на число.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>
                <a:solidFill>
                  <a:srgbClr val="330066"/>
                </a:solidFill>
              </a:rPr>
              <a:t>Если цифр в числе меньше, слева от числа выводятся пробелы.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ru-RU" dirty="0" smtClean="0">
                <a:solidFill>
                  <a:srgbClr val="330066"/>
                </a:solidFill>
              </a:rPr>
              <a:t>Для вещественного числа указывается общее количество позиций, через точку количество позиций в дробной части и буквы: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 smtClean="0">
                <a:solidFill>
                  <a:srgbClr val="330066"/>
                </a:solidFill>
              </a:rPr>
              <a:t> </a:t>
            </a:r>
            <a:r>
              <a:rPr lang="ru-RU" dirty="0" smtClean="0">
                <a:solidFill>
                  <a:srgbClr val="330066"/>
                </a:solidFill>
              </a:rPr>
              <a:t>(целое число), </a:t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 smtClean="0">
                <a:solidFill>
                  <a:srgbClr val="330066"/>
                </a:solidFill>
              </a:rPr>
              <a:t> </a:t>
            </a:r>
            <a:r>
              <a:rPr lang="ru-RU" dirty="0" smtClean="0">
                <a:solidFill>
                  <a:srgbClr val="330066"/>
                </a:solidFill>
              </a:rPr>
              <a:t>(вещественное) или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>
                <a:solidFill>
                  <a:srgbClr val="330066"/>
                </a:solidFill>
              </a:rPr>
              <a:t> </a:t>
            </a:r>
            <a:r>
              <a:rPr lang="ru-RU" dirty="0" smtClean="0">
                <a:solidFill>
                  <a:srgbClr val="330066"/>
                </a:solidFill>
              </a:rPr>
              <a:t>(экспоненциальный формат).</a:t>
            </a:r>
          </a:p>
        </p:txBody>
      </p:sp>
      <p:sp>
        <p:nvSpPr>
          <p:cNvPr id="14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solidFill>
                  <a:srgbClr val="330066"/>
                </a:solidFill>
              </a:rPr>
              <a:t>Оператор вывода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256"/>
              </p:ext>
            </p:extLst>
          </p:nvPr>
        </p:nvGraphicFramePr>
        <p:xfrm>
          <a:off x="446334" y="3598220"/>
          <a:ext cx="8384124" cy="2919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6095"/>
                <a:gridCol w="25980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kern="1200" dirty="0" smtClean="0">
                          <a:solidFill>
                            <a:srgbClr val="330066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Фрагмент</a:t>
                      </a:r>
                      <a:r>
                        <a:rPr lang="ru-RU" b="1" kern="1200" baseline="0" dirty="0" smtClean="0">
                          <a:solidFill>
                            <a:srgbClr val="330066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 программы</a:t>
                      </a:r>
                      <a:endParaRPr lang="ru-RU" b="1" kern="1200" dirty="0">
                        <a:solidFill>
                          <a:srgbClr val="330066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kern="1200" dirty="0" smtClean="0">
                          <a:solidFill>
                            <a:srgbClr val="330066"/>
                          </a:solidFill>
                          <a:latin typeface="Arial" pitchFamily="34" charset="0"/>
                          <a:ea typeface="+mn-ea"/>
                          <a:cs typeface="+mn-cs"/>
                        </a:rPr>
                        <a:t>На экране</a:t>
                      </a:r>
                      <a:endParaRPr lang="ru-RU" b="1" kern="1200" dirty="0">
                        <a:solidFill>
                          <a:srgbClr val="330066"/>
                        </a:solidFill>
                        <a:latin typeface="Arial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print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"{:3}{:3}{:3}"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.format(1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22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))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□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□□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□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22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 = 7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"{:4d}{:4d}"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.format(a, a*a))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□□□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□□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49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 = 1/3; b = 1/9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"{:7.3f}{:7.4f}"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.format(a, b))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□□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0.333</a:t>
                      </a:r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□</a:t>
                      </a:r>
                      <a:r>
                        <a:rPr lang="ru-RU" dirty="0" smtClean="0">
                          <a:latin typeface="Courier New" pitchFamily="49" charset="0"/>
                          <a:cs typeface="Courier New" pitchFamily="49" charset="0"/>
                        </a:rPr>
                        <a:t>0.1111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068"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 = 1/3</a:t>
                      </a:r>
                      <a:endParaRPr kumimoji="0" lang="ru-RU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print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 (</a:t>
                      </a:r>
                      <a:r>
                        <a:rPr lang="en-US" dirty="0" smtClean="0">
                          <a:solidFill>
                            <a:srgbClr val="008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"{:10.3e}"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.format(a))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ru-RU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FFFF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□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3.333e-01</a:t>
                      </a:r>
                      <a:endParaRPr lang="ru-RU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7094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solidFill>
                  <a:srgbClr val="330066"/>
                </a:solidFill>
              </a:rPr>
              <a:t>Оператор ввода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034152"/>
            <a:ext cx="85329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330066"/>
                </a:solidFill>
              </a:rPr>
              <a:t>Для </a:t>
            </a:r>
            <a:r>
              <a:rPr lang="ru-RU" dirty="0">
                <a:solidFill>
                  <a:srgbClr val="330066"/>
                </a:solidFill>
              </a:rPr>
              <a:t>ввода значений переменных с клавиатуры в процессе выполнения программы </a:t>
            </a:r>
            <a:r>
              <a:rPr lang="ru-RU" dirty="0" smtClean="0">
                <a:solidFill>
                  <a:srgbClr val="330066"/>
                </a:solidFill>
              </a:rPr>
              <a:t>используется оператор (функция) ввода </a:t>
            </a:r>
            <a:r>
              <a:rPr lang="en-US" sz="2400" b="1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2400" b="1" dirty="0" smtClean="0">
                <a:solidFill>
                  <a:srgbClr val="330066"/>
                </a:solidFill>
                <a:cs typeface="Arial" pitchFamily="34" charset="0"/>
              </a:rPr>
              <a:t> </a:t>
            </a:r>
            <a:r>
              <a:rPr lang="ru-RU" dirty="0">
                <a:solidFill>
                  <a:srgbClr val="330066"/>
                </a:solidFill>
              </a:rPr>
              <a:t>(«ввод»):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2312876"/>
            <a:ext cx="85329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ru-RU" dirty="0">
                <a:solidFill>
                  <a:srgbClr val="330066"/>
                </a:solidFill>
              </a:rPr>
              <a:t>При выполнении оператора: </a:t>
            </a:r>
          </a:p>
          <a:p>
            <a:pPr marL="285750" lvl="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>
                <a:solidFill>
                  <a:srgbClr val="330066"/>
                </a:solidFill>
              </a:rPr>
              <a:t>компьютер переходит в режим ожидания </a:t>
            </a:r>
            <a:r>
              <a:rPr lang="ru-RU" dirty="0" smtClean="0">
                <a:solidFill>
                  <a:srgbClr val="330066"/>
                </a:solidFill>
              </a:rPr>
              <a:t>данных; </a:t>
            </a:r>
            <a:endParaRPr lang="ru-RU" dirty="0">
              <a:solidFill>
                <a:srgbClr val="330066"/>
              </a:solidFill>
            </a:endParaRPr>
          </a:p>
          <a:p>
            <a:pPr marL="285750" lvl="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>
                <a:solidFill>
                  <a:srgbClr val="330066"/>
                </a:solidFill>
              </a:rPr>
              <a:t>пользователь вводит </a:t>
            </a:r>
            <a:r>
              <a:rPr lang="ru-RU" dirty="0" smtClean="0">
                <a:solidFill>
                  <a:srgbClr val="330066"/>
                </a:solidFill>
              </a:rPr>
              <a:t>с </a:t>
            </a:r>
            <a:r>
              <a:rPr lang="ru-RU" dirty="0">
                <a:solidFill>
                  <a:srgbClr val="330066"/>
                </a:solidFill>
              </a:rPr>
              <a:t>клавиатуры </a:t>
            </a:r>
            <a:r>
              <a:rPr lang="ru-RU" dirty="0" smtClean="0">
                <a:solidFill>
                  <a:srgbClr val="330066"/>
                </a:solidFill>
              </a:rPr>
              <a:t>данные в виде строки символов; </a:t>
            </a:r>
            <a:endParaRPr lang="ru-RU" dirty="0">
              <a:solidFill>
                <a:srgbClr val="330066"/>
              </a:solidFill>
            </a:endParaRPr>
          </a:p>
          <a:p>
            <a:pPr marL="285750" lvl="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>
                <a:solidFill>
                  <a:srgbClr val="330066"/>
                </a:solidFill>
              </a:rPr>
              <a:t>для завершения ввода пользователь нажимает клавишу </a:t>
            </a:r>
            <a:r>
              <a:rPr lang="ru-RU" dirty="0" err="1">
                <a:solidFill>
                  <a:srgbClr val="330066"/>
                </a:solidFill>
              </a:rPr>
              <a:t>Enter</a:t>
            </a:r>
            <a:r>
              <a:rPr lang="ru-RU" dirty="0">
                <a:solidFill>
                  <a:srgbClr val="330066"/>
                </a:solidFill>
              </a:rPr>
              <a:t>; </a:t>
            </a:r>
          </a:p>
          <a:p>
            <a:pPr marL="285750" lvl="0" indent="-285750" algn="just">
              <a:spcAft>
                <a:spcPts val="600"/>
              </a:spcAft>
              <a:buFont typeface="Arial" pitchFamily="34" charset="0"/>
              <a:buChar char="•"/>
            </a:pPr>
            <a:r>
              <a:rPr lang="ru-RU" dirty="0" smtClean="0">
                <a:solidFill>
                  <a:srgbClr val="330066"/>
                </a:solidFill>
              </a:rPr>
              <a:t>введенная строка записывается в указанную переменную. </a:t>
            </a:r>
            <a:endParaRPr lang="ru-RU" dirty="0">
              <a:solidFill>
                <a:srgbClr val="330066"/>
              </a:solidFill>
            </a:endParaRPr>
          </a:p>
          <a:p>
            <a:pPr lvl="0" algn="just"/>
            <a:r>
              <a:rPr lang="ru-RU" dirty="0" smtClean="0">
                <a:solidFill>
                  <a:srgbClr val="330066"/>
                </a:solidFill>
              </a:rPr>
              <a:t>Если вводится не строка, а число, необходимо выполнить преобразование  типов с помощью функций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solidFill>
                  <a:srgbClr val="330066"/>
                </a:solidFill>
              </a:rPr>
              <a:t> </a:t>
            </a:r>
            <a:r>
              <a:rPr lang="ru-RU" dirty="0" smtClean="0">
                <a:solidFill>
                  <a:srgbClr val="330066"/>
                </a:solidFill>
              </a:rPr>
              <a:t>(для целых) и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>
                <a:solidFill>
                  <a:srgbClr val="330066"/>
                </a:solidFill>
              </a:rPr>
              <a:t> (</a:t>
            </a:r>
            <a:r>
              <a:rPr lang="ru-RU" dirty="0" smtClean="0">
                <a:solidFill>
                  <a:srgbClr val="330066"/>
                </a:solidFill>
              </a:rPr>
              <a:t>для вещественных).</a:t>
            </a:r>
          </a:p>
          <a:p>
            <a:pPr lvl="0" algn="just">
              <a:spcBef>
                <a:spcPts val="600"/>
              </a:spcBef>
            </a:pPr>
            <a:r>
              <a:rPr lang="ru-RU" i="1" dirty="0" smtClean="0">
                <a:solidFill>
                  <a:srgbClr val="330066"/>
                </a:solidFill>
              </a:rPr>
              <a:t>Например:				        На экране: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536" y="1772816"/>
            <a:ext cx="8532948" cy="46166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&lt;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имя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_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переменной&gt; =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()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5180999"/>
            <a:ext cx="4788532" cy="140038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Введите </a:t>
            </a:r>
            <a:r>
              <a:rPr lang="ru-RU" sz="17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слово и два числа:"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17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ru-RU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ru-RU" sz="17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, y, z)</a:t>
            </a:r>
            <a:endParaRPr lang="ru-RU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92081" y="5196969"/>
            <a:ext cx="3636404" cy="140038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слово и два </a:t>
            </a:r>
            <a:r>
              <a:rPr lang="ru-RU" sz="17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числа:</a:t>
            </a:r>
            <a:endParaRPr lang="ru-RU" sz="17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700" dirty="0">
                <a:latin typeface="Courier New" pitchFamily="49" charset="0"/>
                <a:cs typeface="Courier New" pitchFamily="49" charset="0"/>
              </a:rPr>
              <a:t>ноль</a:t>
            </a:r>
          </a:p>
          <a:p>
            <a:r>
              <a:rPr lang="ru-RU" sz="17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ru-RU" sz="17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ru-RU" sz="17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ноль 1 2.0</a:t>
            </a:r>
          </a:p>
        </p:txBody>
      </p:sp>
    </p:spTree>
    <p:extLst>
      <p:ext uri="{BB962C8B-B14F-4D97-AF65-F5344CB8AC3E}">
        <p14:creationId xmlns:p14="http://schemas.microsoft.com/office/powerpoint/2010/main" val="25818392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166549"/>
            <a:ext cx="8532948" cy="7232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ru-RU" dirty="0">
                <a:solidFill>
                  <a:srgbClr val="330066"/>
                </a:solidFill>
              </a:rPr>
              <a:t>Можно в скобках указать текст подсказки для пользователя. </a:t>
            </a:r>
          </a:p>
          <a:p>
            <a:pPr lvl="0" algn="just">
              <a:spcAft>
                <a:spcPts val="600"/>
              </a:spcAft>
            </a:pPr>
            <a:r>
              <a:rPr lang="ru-RU" i="1" dirty="0" smtClean="0">
                <a:solidFill>
                  <a:srgbClr val="330066"/>
                </a:solidFill>
              </a:rPr>
              <a:t>Например</a:t>
            </a:r>
            <a:r>
              <a:rPr lang="ru-RU" i="1" dirty="0">
                <a:solidFill>
                  <a:srgbClr val="330066"/>
                </a:solidFill>
              </a:rPr>
              <a:t>:  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99058" y="1870222"/>
            <a:ext cx="7773342" cy="132343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Введите слово: </a:t>
            </a:r>
            <a:r>
              <a:rPr lang="ru-RU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Введите </a:t>
            </a:r>
            <a:r>
              <a:rPr lang="ru-RU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целое число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Введите </a:t>
            </a:r>
            <a:r>
              <a:rPr lang="ru-RU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вещественное число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ru-RU" sz="20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(x, y, z)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solidFill>
                  <a:srgbClr val="330066"/>
                </a:solidFill>
              </a:rPr>
              <a:t>Оператор ввода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395536" y="3425670"/>
            <a:ext cx="7776864" cy="1710616"/>
            <a:chOff x="395536" y="3425670"/>
            <a:chExt cx="7776864" cy="1710616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395536" y="3812847"/>
              <a:ext cx="7776864" cy="1323439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ru-RU" sz="20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Введите слово: </a:t>
              </a:r>
              <a:r>
                <a:rPr lang="ru-RU" sz="2000" dirty="0">
                  <a:latin typeface="Courier New" pitchFamily="49" charset="0"/>
                  <a:cs typeface="Courier New" pitchFamily="49" charset="0"/>
                </a:rPr>
                <a:t>ноль</a:t>
              </a:r>
            </a:p>
            <a:p>
              <a:r>
                <a:rPr lang="ru-RU" sz="20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Введите целое число: </a:t>
              </a:r>
              <a:r>
                <a:rPr lang="ru-RU" sz="2000" dirty="0">
                  <a:latin typeface="Courier New" pitchFamily="49" charset="0"/>
                  <a:cs typeface="Courier New" pitchFamily="49" charset="0"/>
                </a:rPr>
                <a:t>1</a:t>
              </a:r>
            </a:p>
            <a:p>
              <a:r>
                <a:rPr lang="ru-RU" sz="20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Введите вещественное число: </a:t>
              </a:r>
              <a:r>
                <a:rPr lang="ru-RU" sz="2000" dirty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ru-RU" sz="20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ноль 1 2.0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1387" y="3425670"/>
              <a:ext cx="147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solidFill>
                    <a:srgbClr val="330066"/>
                  </a:solidFill>
                </a:rPr>
                <a:t>На экране: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0476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1166549"/>
            <a:ext cx="8532948" cy="13696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dirty="0">
                <a:solidFill>
                  <a:srgbClr val="330066"/>
                </a:solidFill>
              </a:rPr>
              <a:t>Можно в </a:t>
            </a:r>
            <a:r>
              <a:rPr lang="ru-RU" dirty="0" smtClean="0">
                <a:solidFill>
                  <a:srgbClr val="330066"/>
                </a:solidFill>
              </a:rPr>
              <a:t>одной строке ввести несколько значений через пробел. Для этого используется функция </a:t>
            </a:r>
            <a:r>
              <a:rPr lang="en-US" sz="2400" b="1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split</a:t>
            </a:r>
            <a:r>
              <a:rPr lang="en-US" dirty="0" smtClean="0">
                <a:solidFill>
                  <a:srgbClr val="330066"/>
                </a:solidFill>
              </a:rPr>
              <a:t> (</a:t>
            </a:r>
            <a:r>
              <a:rPr lang="ru-RU" dirty="0" smtClean="0">
                <a:solidFill>
                  <a:srgbClr val="330066"/>
                </a:solidFill>
              </a:rPr>
              <a:t>«расщепить»). Затем данные необходимо преобразовать к нужному типу по отдельности.</a:t>
            </a:r>
            <a:endParaRPr lang="ru-RU" dirty="0">
              <a:solidFill>
                <a:srgbClr val="330066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ru-RU" i="1" dirty="0" smtClean="0">
                <a:solidFill>
                  <a:srgbClr val="330066"/>
                </a:solidFill>
              </a:rPr>
              <a:t>Например</a:t>
            </a:r>
            <a:r>
              <a:rPr lang="ru-RU" i="1" dirty="0">
                <a:solidFill>
                  <a:srgbClr val="330066"/>
                </a:solidFill>
              </a:rPr>
              <a:t>:  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23528" y="2596995"/>
            <a:ext cx="8604956" cy="101566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a, b, c = </a:t>
            </a:r>
            <a:r>
              <a:rPr lang="en-US" sz="20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Введите </a:t>
            </a:r>
            <a:r>
              <a:rPr lang="en-US" sz="2000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a,b,c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через пробел: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split()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b, c = </a:t>
            </a:r>
            <a:r>
              <a:rPr lang="en-US" sz="20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(a), </a:t>
            </a:r>
            <a:r>
              <a:rPr lang="en-US" sz="20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(b), </a:t>
            </a:r>
            <a:r>
              <a:rPr lang="en-US" sz="20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(c)</a:t>
            </a:r>
          </a:p>
          <a:p>
            <a:r>
              <a:rPr lang="en-US" sz="20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(a, b, c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ru-RU" sz="2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solidFill>
                  <a:srgbClr val="330066"/>
                </a:solidFill>
              </a:rPr>
              <a:t>Оператор ввода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395536" y="3717032"/>
            <a:ext cx="8532948" cy="1095063"/>
            <a:chOff x="395536" y="3717032"/>
            <a:chExt cx="8532948" cy="1095063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395536" y="4104209"/>
              <a:ext cx="8532948" cy="70788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ru-RU" sz="20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Введите </a:t>
              </a:r>
              <a:r>
                <a:rPr lang="ru-RU" sz="2000" dirty="0" err="1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a,b,c</a:t>
              </a:r>
              <a:r>
                <a:rPr lang="ru-RU" sz="20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через пробел: </a:t>
              </a:r>
              <a:r>
                <a:rPr lang="ru-RU" sz="2000" dirty="0" smtClean="0">
                  <a:latin typeface="Courier New" pitchFamily="49" charset="0"/>
                  <a:cs typeface="Courier New" pitchFamily="49" charset="0"/>
                </a:rPr>
                <a:t>1 2 3</a:t>
              </a:r>
            </a:p>
            <a:p>
              <a:r>
                <a:rPr lang="ru-RU" sz="2000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1 2 3</a:t>
              </a:r>
              <a:endPara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1387" y="3717032"/>
              <a:ext cx="147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solidFill>
                    <a:srgbClr val="330066"/>
                  </a:solidFill>
                </a:rPr>
                <a:t>На экране: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66339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solidFill>
                  <a:srgbClr val="330066"/>
                </a:solidFill>
              </a:rPr>
              <a:t>Оператор комментария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1016732"/>
            <a:ext cx="853294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330066"/>
                </a:solidFill>
              </a:rPr>
              <a:t>Используется </a:t>
            </a:r>
            <a:r>
              <a:rPr lang="ru-RU" dirty="0">
                <a:solidFill>
                  <a:srgbClr val="330066"/>
                </a:solidFill>
              </a:rPr>
              <a:t>для включения в программу любых пояснений, предназначенных человеку. </a:t>
            </a:r>
          </a:p>
          <a:p>
            <a:pPr algn="just"/>
            <a:r>
              <a:rPr lang="ru-RU" dirty="0">
                <a:solidFill>
                  <a:srgbClr val="330066"/>
                </a:solidFill>
              </a:rPr>
              <a:t>Комментариями считается любой текст после </a:t>
            </a:r>
            <a:r>
              <a:rPr lang="ru-RU" dirty="0" smtClean="0">
                <a:solidFill>
                  <a:srgbClr val="330066"/>
                </a:solidFill>
              </a:rPr>
              <a:t>символа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ru-RU" dirty="0" smtClean="0">
                <a:solidFill>
                  <a:srgbClr val="330066"/>
                </a:solidFill>
              </a:rPr>
              <a:t> </a:t>
            </a:r>
            <a:r>
              <a:rPr lang="ru-RU" dirty="0">
                <a:solidFill>
                  <a:srgbClr val="330066"/>
                </a:solidFill>
              </a:rPr>
              <a:t>до конца </a:t>
            </a:r>
            <a:r>
              <a:rPr lang="ru-RU" dirty="0" smtClean="0">
                <a:solidFill>
                  <a:srgbClr val="330066"/>
                </a:solidFill>
              </a:rPr>
              <a:t>строки. При </a:t>
            </a:r>
            <a:r>
              <a:rPr lang="ru-RU" dirty="0">
                <a:solidFill>
                  <a:srgbClr val="330066"/>
                </a:solidFill>
              </a:rPr>
              <a:t>выполнении программы комментарии игнорируются. 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03546" y="5013176"/>
            <a:ext cx="8208914" cy="1402840"/>
            <a:chOff x="503546" y="5013176"/>
            <a:chExt cx="8208914" cy="140284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503546" y="5400353"/>
              <a:ext cx="8208914" cy="1015663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ru-RU" sz="20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Введите радиус: </a:t>
              </a:r>
              <a:r>
                <a:rPr lang="ru-RU" sz="2000" dirty="0"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r>
                <a:rPr lang="ru-RU" sz="20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c=   62.80</a:t>
              </a:r>
            </a:p>
            <a:p>
              <a:r>
                <a:rPr lang="ru-RU" sz="2000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s=  314.00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9397" y="5013176"/>
              <a:ext cx="1470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solidFill>
                    <a:srgbClr val="330066"/>
                  </a:solidFill>
                </a:rPr>
                <a:t>На экране: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499948" y="2375592"/>
            <a:ext cx="8212512" cy="2304256"/>
            <a:chOff x="499948" y="2375592"/>
            <a:chExt cx="8212512" cy="2304256"/>
          </a:xfrm>
        </p:grpSpPr>
        <p:sp>
          <p:nvSpPr>
            <p:cNvPr id="7" name="TextBox 6"/>
            <p:cNvSpPr txBox="1"/>
            <p:nvPr/>
          </p:nvSpPr>
          <p:spPr>
            <a:xfrm>
              <a:off x="502844" y="2740856"/>
              <a:ext cx="8209616" cy="1938992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Courier New"/>
                </a:rPr>
                <a:t># </a:t>
              </a:r>
              <a:r>
                <a:rPr lang="ru-RU" sz="2000" dirty="0" smtClean="0">
                  <a:solidFill>
                    <a:srgbClr val="FF0000"/>
                  </a:solidFill>
                  <a:latin typeface="Courier New"/>
                </a:rPr>
                <a:t>Длина окружности и площадь круга</a:t>
              </a:r>
              <a:endParaRPr lang="ru-RU" sz="2000" dirty="0">
                <a:solidFill>
                  <a:srgbClr val="FF0000"/>
                </a:solidFill>
                <a:latin typeface="Courier New"/>
              </a:endParaRPr>
            </a:p>
            <a:p>
              <a:r>
                <a:rPr lang="en-US" sz="2000" dirty="0">
                  <a:solidFill>
                    <a:srgbClr val="000000"/>
                  </a:solidFill>
                  <a:latin typeface="Courier New"/>
                </a:rPr>
                <a:t>r = </a:t>
              </a:r>
              <a:r>
                <a: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/>
                </a:rPr>
                <a:t>input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</a:rPr>
                <a:t>(</a:t>
              </a:r>
              <a:r>
                <a:rPr lang="en-US" sz="2000" dirty="0">
                  <a:solidFill>
                    <a:srgbClr val="008000"/>
                  </a:solidFill>
                  <a:latin typeface="Courier New"/>
                </a:rPr>
                <a:t>"</a:t>
              </a:r>
              <a:r>
                <a:rPr lang="ru-RU" sz="2000" dirty="0">
                  <a:solidFill>
                    <a:srgbClr val="008000"/>
                  </a:solidFill>
                  <a:latin typeface="Courier New"/>
                </a:rPr>
                <a:t>Введите радиус: "</a:t>
              </a:r>
              <a:r>
                <a:rPr lang="ru-RU" sz="2000" dirty="0">
                  <a:solidFill>
                    <a:srgbClr val="000000"/>
                  </a:solidFill>
                  <a:latin typeface="Courier New"/>
                </a:rPr>
                <a:t>))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Courier New"/>
                </a:rPr>
                <a:t>c = 2*3.14*r	</a:t>
              </a:r>
              <a:r>
                <a:rPr lang="ru-RU" sz="2000" dirty="0" smtClean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US" sz="2000" dirty="0" smtClean="0">
                  <a:solidFill>
                    <a:srgbClr val="FF0000"/>
                  </a:solidFill>
                  <a:latin typeface="Courier New"/>
                </a:rPr>
                <a:t># </a:t>
              </a:r>
              <a:r>
                <a:rPr lang="ru-RU" sz="2000" dirty="0">
                  <a:solidFill>
                    <a:srgbClr val="FF0000"/>
                  </a:solidFill>
                  <a:latin typeface="Courier New"/>
                </a:rPr>
                <a:t>длина окружности</a:t>
              </a:r>
            </a:p>
            <a:p>
              <a:r>
                <a:rPr lang="en-US" sz="2000" dirty="0">
                  <a:solidFill>
                    <a:srgbClr val="000000"/>
                  </a:solidFill>
                  <a:latin typeface="Courier New"/>
                </a:rPr>
                <a:t>s = 3.14*r**2	</a:t>
              </a:r>
              <a:r>
                <a:rPr lang="ru-RU" sz="2000" dirty="0" smtClean="0">
                  <a:solidFill>
                    <a:srgbClr val="000000"/>
                  </a:solidFill>
                  <a:latin typeface="Courier New"/>
                </a:rPr>
                <a:t>	</a:t>
              </a:r>
              <a:r>
                <a:rPr lang="en-US" sz="2000" dirty="0" smtClean="0">
                  <a:solidFill>
                    <a:srgbClr val="FF0000"/>
                  </a:solidFill>
                  <a:latin typeface="Courier New"/>
                </a:rPr>
                <a:t># </a:t>
              </a:r>
              <a:r>
                <a:rPr lang="ru-RU" sz="2000" dirty="0">
                  <a:solidFill>
                    <a:srgbClr val="FF0000"/>
                  </a:solidFill>
                  <a:latin typeface="Courier New"/>
                </a:rPr>
                <a:t>площадь круга</a:t>
              </a:r>
            </a:p>
            <a:p>
              <a:r>
                <a: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/>
                </a:rPr>
                <a:t>print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en-US" sz="2000" dirty="0">
                  <a:solidFill>
                    <a:srgbClr val="008000"/>
                  </a:solidFill>
                  <a:latin typeface="Courier New"/>
                </a:rPr>
                <a:t>"c="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en-US" sz="2000" dirty="0">
                  <a:solidFill>
                    <a:srgbClr val="008000"/>
                  </a:solidFill>
                  <a:latin typeface="Courier New"/>
                </a:rPr>
                <a:t>"{:7.3f}"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</a:rPr>
                <a:t>.format (c))</a:t>
              </a:r>
            </a:p>
            <a:p>
              <a:r>
                <a: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/>
                </a:rPr>
                <a:t>print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</a:rPr>
                <a:t> (</a:t>
              </a:r>
              <a:r>
                <a:rPr lang="en-US" sz="2000" dirty="0">
                  <a:solidFill>
                    <a:srgbClr val="008000"/>
                  </a:solidFill>
                  <a:latin typeface="Courier New"/>
                </a:rPr>
                <a:t>"s="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</a:rPr>
                <a:t>, </a:t>
              </a:r>
              <a:r>
                <a:rPr lang="en-US" sz="2000" dirty="0">
                  <a:solidFill>
                    <a:srgbClr val="008000"/>
                  </a:solidFill>
                  <a:latin typeface="Courier New"/>
                </a:rPr>
                <a:t>"{:7.3f}"</a:t>
              </a:r>
              <a:r>
                <a:rPr lang="en-US" sz="2000" dirty="0">
                  <a:solidFill>
                    <a:srgbClr val="000000"/>
                  </a:solidFill>
                  <a:latin typeface="Courier New"/>
                </a:rPr>
                <a:t>.format (s))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9948" y="2375592"/>
              <a:ext cx="245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 smtClean="0">
                  <a:solidFill>
                    <a:srgbClr val="330066"/>
                  </a:solidFill>
                </a:rPr>
                <a:t>Пример программы:</a:t>
              </a:r>
              <a:endParaRPr lang="ru-RU" i="1" dirty="0">
                <a:solidFill>
                  <a:srgbClr val="33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81652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7523" y="1065510"/>
            <a:ext cx="8568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330066"/>
                </a:solidFill>
              </a:rPr>
              <a:t>Функции</a:t>
            </a:r>
            <a:r>
              <a:rPr lang="ru-RU" dirty="0">
                <a:solidFill>
                  <a:srgbClr val="330066"/>
                </a:solidFill>
              </a:rPr>
              <a:t> имеют определенное </a:t>
            </a:r>
            <a:r>
              <a:rPr lang="ru-RU" i="1" dirty="0">
                <a:solidFill>
                  <a:srgbClr val="330066"/>
                </a:solidFill>
              </a:rPr>
              <a:t>имя</a:t>
            </a:r>
            <a:r>
              <a:rPr lang="ru-RU" dirty="0">
                <a:solidFill>
                  <a:srgbClr val="330066"/>
                </a:solidFill>
              </a:rPr>
              <a:t> и один или несколько </a:t>
            </a:r>
            <a:r>
              <a:rPr lang="ru-RU" i="1" dirty="0">
                <a:solidFill>
                  <a:srgbClr val="330066"/>
                </a:solidFill>
              </a:rPr>
              <a:t>аргументов</a:t>
            </a:r>
            <a:r>
              <a:rPr lang="ru-RU" dirty="0">
                <a:solidFill>
                  <a:srgbClr val="330066"/>
                </a:solidFill>
              </a:rPr>
              <a:t> в скобках. Функция возвращает свое значение в то место программы, из которого она вызывается. </a:t>
            </a:r>
          </a:p>
        </p:txBody>
      </p:sp>
      <p:sp>
        <p:nvSpPr>
          <p:cNvPr id="4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>
                <a:solidFill>
                  <a:srgbClr val="330066"/>
                </a:solidFill>
              </a:rPr>
              <a:t>Стандартные </a:t>
            </a:r>
            <a:r>
              <a:rPr lang="ru-RU" sz="3200" dirty="0">
                <a:solidFill>
                  <a:srgbClr val="330066"/>
                </a:solidFill>
              </a:rPr>
              <a:t>функции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2080664"/>
            <a:ext cx="83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330066"/>
                </a:solidFill>
              </a:rPr>
              <a:t>Некоторые стандартные </a:t>
            </a:r>
            <a:r>
              <a:rPr lang="ru-RU" b="1" dirty="0" smtClean="0">
                <a:solidFill>
                  <a:srgbClr val="330066"/>
                </a:solidFill>
              </a:rPr>
              <a:t>функции, встроенные в ядро </a:t>
            </a:r>
            <a:r>
              <a:rPr lang="ru-RU" b="1" dirty="0">
                <a:solidFill>
                  <a:srgbClr val="330066"/>
                </a:solidFill>
              </a:rPr>
              <a:t>языка </a:t>
            </a:r>
            <a:r>
              <a:rPr lang="en-US" b="1" dirty="0" smtClean="0">
                <a:solidFill>
                  <a:srgbClr val="330066"/>
                </a:solidFill>
              </a:rPr>
              <a:t>Python</a:t>
            </a:r>
            <a:endParaRPr lang="ru-RU" b="1" dirty="0">
              <a:solidFill>
                <a:srgbClr val="330066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12330"/>
              </p:ext>
            </p:extLst>
          </p:nvPr>
        </p:nvGraphicFramePr>
        <p:xfrm>
          <a:off x="395535" y="2449996"/>
          <a:ext cx="8388933" cy="2743200"/>
        </p:xfrm>
        <a:graphic>
          <a:graphicData uri="http://schemas.openxmlformats.org/drawingml/2006/table">
            <a:tbl>
              <a:tblPr/>
              <a:tblGrid>
                <a:gridCol w="1727488"/>
                <a:gridCol w="3852428"/>
                <a:gridCol w="1368152"/>
                <a:gridCol w="1440865"/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Функция </a:t>
                      </a: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Назначение </a:t>
                      </a: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Тип </a:t>
                      </a:r>
                      <a: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lang="ru-RU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аргумента</a:t>
                      </a:r>
                      <a:endParaRPr lang="ru-RU" b="1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Тип </a:t>
                      </a:r>
                      <a: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lang="ru-RU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результата</a:t>
                      </a:r>
                      <a:endParaRPr lang="ru-RU" b="1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45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abs(x)</a:t>
                      </a:r>
                      <a:endParaRPr lang="ru-RU" sz="20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абсолютная величина </a:t>
                      </a:r>
                      <a:b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(модуль числа </a:t>
                      </a:r>
                      <a:r>
                        <a:rPr lang="en-US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)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200" dirty="0" err="1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sz="1600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float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как у аргумента </a:t>
                      </a: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200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(x)</a:t>
                      </a:r>
                      <a:endParaRPr lang="ru-RU" sz="20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преобразование вещественного числа к целому значению (отбрасывание дробной части)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float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200" dirty="0" err="1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round(x)</a:t>
                      </a:r>
                      <a:endParaRPr lang="ru-RU" sz="20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округление </a:t>
                      </a: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вещественного числа до заданного количества знаков после точки (по умолчанию –  </a:t>
                      </a:r>
                      <a:r>
                        <a:rPr lang="ru-RU" sz="16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до ближайшего </a:t>
                      </a: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целого)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float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200" dirty="0" err="1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US" sz="1600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</a:t>
                      </a:r>
                      <a:r>
                        <a:rPr lang="en-US" sz="1600" kern="1200" baseline="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float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99957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6"/>
          <p:cNvSpPr>
            <a:spLocks noGrp="1" noChangeArrowheads="1"/>
          </p:cNvSpPr>
          <p:nvPr>
            <p:ph type="title"/>
          </p:nvPr>
        </p:nvSpPr>
        <p:spPr>
          <a:xfrm>
            <a:off x="503548" y="224644"/>
            <a:ext cx="7543800" cy="612068"/>
          </a:xfrm>
        </p:spPr>
        <p:txBody>
          <a:bodyPr/>
          <a:lstStyle/>
          <a:p>
            <a:pPr algn="ctr"/>
            <a:r>
              <a:rPr lang="ru-RU" sz="3600" dirty="0">
                <a:solidFill>
                  <a:srgbClr val="330066"/>
                </a:solidFill>
              </a:rPr>
              <a:t>Язык </a:t>
            </a:r>
            <a:r>
              <a:rPr lang="en-US" sz="3600" dirty="0" smtClean="0">
                <a:solidFill>
                  <a:srgbClr val="330066"/>
                </a:solidFill>
              </a:rPr>
              <a:t>Python</a:t>
            </a:r>
            <a:endParaRPr lang="ru-RU" sz="3600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74578" y="826136"/>
            <a:ext cx="76898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indent="360000" algn="just"/>
            <a:r>
              <a:rPr lang="ru-RU" b="1" dirty="0" smtClean="0">
                <a:solidFill>
                  <a:srgbClr val="330066"/>
                </a:solidFill>
              </a:rPr>
              <a:t>Языки программирования</a:t>
            </a:r>
            <a:r>
              <a:rPr lang="ru-RU" dirty="0" smtClean="0">
                <a:solidFill>
                  <a:srgbClr val="330066"/>
                </a:solidFill>
              </a:rPr>
              <a:t> – это формальные языки, предназначенные для записи алгоритмов, исполнителем которых является компьютер. Алгоритмы, записанные на этих языках, называют </a:t>
            </a:r>
            <a:r>
              <a:rPr lang="ru-RU" b="1" dirty="0" smtClean="0">
                <a:solidFill>
                  <a:srgbClr val="330066"/>
                </a:solidFill>
              </a:rPr>
              <a:t>программами</a:t>
            </a:r>
            <a:r>
              <a:rPr lang="ru-RU" dirty="0" smtClean="0">
                <a:solidFill>
                  <a:srgbClr val="330066"/>
                </a:solidFill>
              </a:rPr>
              <a:t>.</a:t>
            </a:r>
            <a:endParaRPr lang="ru-RU" dirty="0">
              <a:solidFill>
                <a:srgbClr val="330066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321350" y="2065180"/>
            <a:ext cx="1796265" cy="2515948"/>
            <a:chOff x="3274866" y="2065180"/>
            <a:chExt cx="1796265" cy="2515948"/>
          </a:xfrm>
        </p:grpSpPr>
        <p:pic>
          <p:nvPicPr>
            <p:cNvPr id="5" name="Picture 2" descr="E:\_Папа-админ\Desktop\af4d1e2a98509f169c09dedb6309853d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436466" y="2065180"/>
              <a:ext cx="1473067" cy="2209602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274866" y="4273351"/>
              <a:ext cx="17962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i="1" dirty="0" smtClean="0"/>
                <a:t>Гвидо </a:t>
              </a:r>
              <a:r>
                <a:rPr lang="ru-RU" sz="1400" i="1" dirty="0" err="1" smtClean="0"/>
                <a:t>ван</a:t>
              </a:r>
              <a:r>
                <a:rPr lang="ru-RU" sz="1400" i="1" dirty="0" smtClean="0"/>
                <a:t> </a:t>
              </a:r>
              <a:r>
                <a:rPr lang="ru-RU" sz="1400" i="1" dirty="0" err="1" smtClean="0"/>
                <a:t>Россум</a:t>
              </a:r>
              <a:endParaRPr lang="ru-RU" sz="1400" i="1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8489" y="4653136"/>
            <a:ext cx="8528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0000" algn="just"/>
            <a:r>
              <a:rPr lang="ru-RU" dirty="0" smtClean="0">
                <a:solidFill>
                  <a:srgbClr val="330066"/>
                </a:solidFill>
              </a:rPr>
              <a:t>Одним из самых популярных современных языков программирования является </a:t>
            </a:r>
            <a:r>
              <a:rPr lang="en-US" dirty="0" smtClean="0">
                <a:solidFill>
                  <a:srgbClr val="330066"/>
                </a:solidFill>
              </a:rPr>
              <a:t>Python</a:t>
            </a:r>
            <a:r>
              <a:rPr lang="ru-RU" dirty="0" smtClean="0">
                <a:solidFill>
                  <a:srgbClr val="330066"/>
                </a:solidFill>
              </a:rPr>
              <a:t> (произносится «п</a:t>
            </a:r>
            <a:r>
              <a:rPr lang="en-US" dirty="0" smtClean="0">
                <a:solidFill>
                  <a:srgbClr val="330066"/>
                </a:solidFill>
              </a:rPr>
              <a:t>á</a:t>
            </a:r>
            <a:r>
              <a:rPr lang="ru-RU" dirty="0" err="1" smtClean="0">
                <a:solidFill>
                  <a:srgbClr val="330066"/>
                </a:solidFill>
              </a:rPr>
              <a:t>йтон</a:t>
            </a:r>
            <a:r>
              <a:rPr lang="ru-RU" dirty="0" smtClean="0">
                <a:solidFill>
                  <a:srgbClr val="330066"/>
                </a:solidFill>
              </a:rPr>
              <a:t>» или просто «питон»). Его разработал в 1991 году нидерландский программист Гвидо </a:t>
            </a:r>
            <a:r>
              <a:rPr lang="ru-RU" dirty="0" err="1" smtClean="0">
                <a:solidFill>
                  <a:srgbClr val="330066"/>
                </a:solidFill>
              </a:rPr>
              <a:t>ван</a:t>
            </a:r>
            <a:r>
              <a:rPr lang="ru-RU" dirty="0" smtClean="0">
                <a:solidFill>
                  <a:srgbClr val="330066"/>
                </a:solidFill>
              </a:rPr>
              <a:t> </a:t>
            </a:r>
            <a:r>
              <a:rPr lang="ru-RU" dirty="0" err="1" smtClean="0">
                <a:solidFill>
                  <a:srgbClr val="330066"/>
                </a:solidFill>
              </a:rPr>
              <a:t>Россум</a:t>
            </a:r>
            <a:r>
              <a:rPr lang="ru-RU" dirty="0" smtClean="0">
                <a:solidFill>
                  <a:srgbClr val="330066"/>
                </a:solidFill>
              </a:rPr>
              <a:t>. Этот язык непрерывно совершенствуется, сейчас используется версия </a:t>
            </a:r>
            <a:r>
              <a:rPr lang="en-US" dirty="0" smtClean="0">
                <a:solidFill>
                  <a:srgbClr val="330066"/>
                </a:solidFill>
              </a:rPr>
              <a:t>Python 3</a:t>
            </a:r>
            <a:r>
              <a:rPr lang="ru-RU" dirty="0" smtClean="0">
                <a:solidFill>
                  <a:srgbClr val="330066"/>
                </a:solidFill>
              </a:rPr>
              <a:t>. </a:t>
            </a:r>
          </a:p>
          <a:p>
            <a:pPr indent="360000" algn="just"/>
            <a:r>
              <a:rPr lang="ru-RU" dirty="0" smtClean="0">
                <a:solidFill>
                  <a:srgbClr val="330066"/>
                </a:solidFill>
              </a:rPr>
              <a:t>Язык </a:t>
            </a:r>
            <a:r>
              <a:rPr lang="en-US" dirty="0" smtClean="0">
                <a:solidFill>
                  <a:srgbClr val="330066"/>
                </a:solidFill>
              </a:rPr>
              <a:t>Python </a:t>
            </a:r>
            <a:r>
              <a:rPr lang="ru-RU" dirty="0" smtClean="0">
                <a:solidFill>
                  <a:srgbClr val="330066"/>
                </a:solidFill>
              </a:rPr>
              <a:t>применяется для обработки различных данных, математических вычислений, создания изображений, работы с базами данных, разработки веб-сайтов</a:t>
            </a:r>
            <a:r>
              <a:rPr lang="ru-RU" dirty="0">
                <a:solidFill>
                  <a:srgbClr val="3300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3364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3572046"/>
            <a:ext cx="838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330066"/>
                </a:solidFill>
              </a:rPr>
              <a:t>Стандартные функции</a:t>
            </a:r>
            <a:r>
              <a:rPr lang="en-US" b="1" dirty="0" smtClean="0">
                <a:solidFill>
                  <a:srgbClr val="330066"/>
                </a:solidFill>
              </a:rPr>
              <a:t> </a:t>
            </a:r>
            <a:r>
              <a:rPr lang="ru-RU" b="1" dirty="0" smtClean="0">
                <a:solidFill>
                  <a:srgbClr val="330066"/>
                </a:solidFill>
              </a:rPr>
              <a:t>модуля</a:t>
            </a:r>
            <a:r>
              <a:rPr lang="en-US" b="1" dirty="0" smtClean="0">
                <a:solidFill>
                  <a:srgbClr val="330066"/>
                </a:solidFill>
              </a:rPr>
              <a:t> </a:t>
            </a:r>
            <a:r>
              <a:rPr lang="ru-RU" b="1" dirty="0" smtClean="0">
                <a:solidFill>
                  <a:srgbClr val="330066"/>
                </a:solidFill>
              </a:rPr>
              <a:t> </a:t>
            </a:r>
            <a:r>
              <a:rPr lang="en-US" sz="2400" b="1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math</a:t>
            </a:r>
            <a:endParaRPr lang="ru-RU" sz="2400" b="1" dirty="0">
              <a:solidFill>
                <a:srgbClr val="330066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24996"/>
              </p:ext>
            </p:extLst>
          </p:nvPr>
        </p:nvGraphicFramePr>
        <p:xfrm>
          <a:off x="411627" y="4017612"/>
          <a:ext cx="8388933" cy="1643636"/>
        </p:xfrm>
        <a:graphic>
          <a:graphicData uri="http://schemas.openxmlformats.org/drawingml/2006/table">
            <a:tbl>
              <a:tblPr/>
              <a:tblGrid>
                <a:gridCol w="2123532"/>
                <a:gridCol w="3456384"/>
                <a:gridCol w="1368152"/>
                <a:gridCol w="1440865"/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Функция </a:t>
                      </a: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Назначение </a:t>
                      </a: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Тип </a:t>
                      </a:r>
                      <a: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lang="ru-RU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аргумента</a:t>
                      </a:r>
                      <a:endParaRPr lang="ru-RU" b="1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Тип </a:t>
                      </a:r>
                      <a: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lang="ru-RU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результата</a:t>
                      </a:r>
                      <a:endParaRPr lang="ru-RU" b="1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0342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sqrt</a:t>
                      </a:r>
                      <a:r>
                        <a:rPr lang="en-US" sz="200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(x)</a:t>
                      </a:r>
                      <a:endParaRPr lang="ru-RU" sz="20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квадратный корень из </a:t>
                      </a:r>
                      <a:r>
                        <a:rPr lang="en-US" sz="16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x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3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float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0066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float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0066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sin(x)</a:t>
                      </a:r>
                      <a:endParaRPr lang="ru-RU" sz="20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синус угла </a:t>
                      </a:r>
                      <a:r>
                        <a:rPr lang="en-US" sz="16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ru-RU" sz="16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 в радианах</a:t>
                      </a: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3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float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0066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float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0066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57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cos</a:t>
                      </a:r>
                      <a:r>
                        <a:rPr lang="en-US" sz="200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(x)</a:t>
                      </a:r>
                      <a:endParaRPr lang="ru-RU" sz="20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косинус угла </a:t>
                      </a:r>
                      <a:r>
                        <a:rPr lang="en-US" sz="1600" kern="120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ru-RU" sz="1600" kern="120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 в радианах</a:t>
                      </a: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3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 float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0066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float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0066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>
                <a:solidFill>
                  <a:srgbClr val="330066"/>
                </a:solidFill>
              </a:rPr>
              <a:t>Стандартные </a:t>
            </a:r>
            <a:r>
              <a:rPr lang="ru-RU" sz="3200" dirty="0">
                <a:solidFill>
                  <a:srgbClr val="330066"/>
                </a:solidFill>
              </a:rPr>
              <a:t>функции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287523" y="2252672"/>
            <a:ext cx="8568954" cy="1077218"/>
            <a:chOff x="287523" y="2252672"/>
            <a:chExt cx="8568954" cy="1077218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287523" y="2252672"/>
              <a:ext cx="85689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ru-RU" i="1" dirty="0" smtClean="0">
                  <a:solidFill>
                    <a:srgbClr val="330066"/>
                  </a:solidFill>
                </a:rPr>
                <a:t>Например:</a:t>
              </a:r>
              <a:endParaRPr lang="ru-RU" i="1" dirty="0">
                <a:solidFill>
                  <a:srgbClr val="330066"/>
                </a:solidFill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379561" y="2622004"/>
              <a:ext cx="7745129" cy="70788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# подключаем </a:t>
              </a:r>
              <a:r>
                <a:rPr lang="ru-RU" sz="20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все функции из модуля </a:t>
              </a:r>
              <a:r>
                <a:rPr lang="en-US" sz="20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math</a:t>
              </a:r>
            </a:p>
            <a:p>
              <a:r>
                <a:rPr lang="en-US" sz="2000" dirty="0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from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math </a:t>
              </a:r>
              <a:r>
                <a:rPr lang="en-US" sz="2000" dirty="0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*</a:t>
              </a:r>
              <a:endParaRPr lang="ru-RU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305525" y="1020214"/>
            <a:ext cx="856895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330066"/>
                </a:solidFill>
              </a:rPr>
              <a:t>Большинство стандартных функций языка </a:t>
            </a:r>
            <a:r>
              <a:rPr lang="en-US" dirty="0" smtClean="0">
                <a:solidFill>
                  <a:srgbClr val="330066"/>
                </a:solidFill>
              </a:rPr>
              <a:t>Python</a:t>
            </a:r>
            <a:r>
              <a:rPr lang="ru-RU" dirty="0" smtClean="0">
                <a:solidFill>
                  <a:srgbClr val="330066"/>
                </a:solidFill>
              </a:rPr>
              <a:t> разбиты на группы по назначению, каждая группа записана в отдельном файле, который называется </a:t>
            </a:r>
            <a:r>
              <a:rPr lang="ru-RU" b="1" dirty="0" smtClean="0">
                <a:solidFill>
                  <a:srgbClr val="330066"/>
                </a:solidFill>
              </a:rPr>
              <a:t>модулем</a:t>
            </a:r>
            <a:r>
              <a:rPr lang="ru-RU" dirty="0" smtClean="0">
                <a:solidFill>
                  <a:srgbClr val="330066"/>
                </a:solidFill>
              </a:rPr>
              <a:t>.  Подключение модуля осуществляется командой </a:t>
            </a:r>
            <a:r>
              <a:rPr lang="en-US" sz="2400" b="1" dirty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ru-RU" dirty="0" smtClean="0">
                <a:solidFill>
                  <a:srgbClr val="330066"/>
                </a:solidFill>
              </a:rPr>
              <a:t>. </a:t>
            </a:r>
            <a:endParaRPr lang="ru-RU" dirty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33908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17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>
                <a:solidFill>
                  <a:srgbClr val="330066"/>
                </a:solidFill>
              </a:rPr>
              <a:t>Стандартные </a:t>
            </a:r>
            <a:r>
              <a:rPr lang="ru-RU" sz="3200" dirty="0">
                <a:solidFill>
                  <a:srgbClr val="330066"/>
                </a:solidFill>
              </a:rPr>
              <a:t>функции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7936" y="3960440"/>
            <a:ext cx="8388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330066"/>
                </a:solidFill>
              </a:rPr>
              <a:t>Стандартные функции</a:t>
            </a:r>
            <a:r>
              <a:rPr lang="en-US" b="1" dirty="0" smtClean="0">
                <a:solidFill>
                  <a:srgbClr val="330066"/>
                </a:solidFill>
              </a:rPr>
              <a:t> </a:t>
            </a:r>
            <a:r>
              <a:rPr lang="ru-RU" b="1" dirty="0" smtClean="0">
                <a:solidFill>
                  <a:srgbClr val="330066"/>
                </a:solidFill>
              </a:rPr>
              <a:t>модуля</a:t>
            </a:r>
            <a:r>
              <a:rPr lang="en-US" b="1" dirty="0" smtClean="0">
                <a:solidFill>
                  <a:srgbClr val="330066"/>
                </a:solidFill>
              </a:rPr>
              <a:t> </a:t>
            </a:r>
            <a:r>
              <a:rPr lang="ru-RU" b="1" dirty="0" smtClean="0">
                <a:solidFill>
                  <a:srgbClr val="330066"/>
                </a:solidFill>
              </a:rPr>
              <a:t> </a:t>
            </a:r>
            <a:r>
              <a:rPr lang="en-US" sz="2400" b="1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random</a:t>
            </a:r>
            <a:endParaRPr lang="ru-RU" sz="2400" b="1" dirty="0">
              <a:solidFill>
                <a:srgbClr val="330066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77870"/>
              </p:ext>
            </p:extLst>
          </p:nvPr>
        </p:nvGraphicFramePr>
        <p:xfrm>
          <a:off x="411567" y="4422105"/>
          <a:ext cx="8388933" cy="1643760"/>
        </p:xfrm>
        <a:graphic>
          <a:graphicData uri="http://schemas.openxmlformats.org/drawingml/2006/table">
            <a:tbl>
              <a:tblPr/>
              <a:tblGrid>
                <a:gridCol w="2123532"/>
                <a:gridCol w="3456384"/>
                <a:gridCol w="1368152"/>
                <a:gridCol w="1440865"/>
              </a:tblGrid>
              <a:tr h="3600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Функция </a:t>
                      </a: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Назначение </a:t>
                      </a: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Тип </a:t>
                      </a:r>
                      <a: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lang="ru-RU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аргумента</a:t>
                      </a:r>
                      <a:endParaRPr lang="ru-RU" b="1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Тип </a:t>
                      </a:r>
                      <a: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/>
                      </a:r>
                      <a:br>
                        <a:rPr lang="en-US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lang="ru-RU" b="1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результата</a:t>
                      </a:r>
                      <a:endParaRPr lang="ru-RU" b="1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643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random()</a:t>
                      </a:r>
                      <a:endParaRPr lang="ru-RU" sz="20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случайное число </a:t>
                      </a: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/>
                      </a:r>
                      <a:b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из полуинтервала </a:t>
                      </a:r>
                      <a:r>
                        <a:rPr lang="en-US" sz="16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[0, 1)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―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float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0066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6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200" dirty="0" err="1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randint</a:t>
                      </a:r>
                      <a:r>
                        <a:rPr lang="en-US" sz="2000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(a, b)</a:t>
                      </a:r>
                      <a:endParaRPr lang="ru-RU" sz="20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случайное число </a:t>
                      </a: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из отрезка [</a:t>
                      </a:r>
                      <a:r>
                        <a:rPr lang="en-US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ru-RU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b]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200" dirty="0" err="1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kern="1200" dirty="0" err="1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endParaRPr lang="ru-RU" sz="160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30542" marR="3054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" name="Группа 1"/>
          <p:cNvGrpSpPr/>
          <p:nvPr/>
        </p:nvGrpSpPr>
        <p:grpSpPr>
          <a:xfrm>
            <a:off x="395536" y="2816932"/>
            <a:ext cx="8424936" cy="1070137"/>
            <a:chOff x="395536" y="2816932"/>
            <a:chExt cx="8424936" cy="1070137"/>
          </a:xfrm>
        </p:grpSpPr>
        <p:sp>
          <p:nvSpPr>
            <p:cNvPr id="4" name="TextBox 3"/>
            <p:cNvSpPr txBox="1"/>
            <p:nvPr/>
          </p:nvSpPr>
          <p:spPr>
            <a:xfrm>
              <a:off x="395536" y="2816932"/>
              <a:ext cx="842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rgbClr val="330066"/>
                  </a:solidFill>
                </a:rPr>
                <a:t>Можно подключать не все функции, а только необходимую. </a:t>
              </a:r>
              <a:r>
                <a:rPr lang="ru-RU" i="1" dirty="0">
                  <a:solidFill>
                    <a:srgbClr val="330066"/>
                  </a:solidFill>
                </a:rPr>
                <a:t>Например:</a:t>
              </a: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395536" y="3179183"/>
              <a:ext cx="8200438" cy="70788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ru-RU" sz="20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# подключаем функцию </a:t>
              </a:r>
              <a:r>
                <a:rPr lang="ru-RU" sz="200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randint</a:t>
              </a:r>
              <a:r>
                <a:rPr lang="ru-RU" sz="20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() из модуля </a:t>
              </a:r>
              <a:r>
                <a:rPr lang="ru-RU" sz="2000" dirty="0" err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random</a:t>
              </a:r>
              <a:endParaRPr lang="ru-RU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dirty="0" smtClean="0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from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random </a:t>
              </a:r>
              <a:r>
                <a:rPr lang="en-US" sz="2000" dirty="0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randint</a:t>
              </a:r>
              <a:endParaRPr lang="ru-RU" sz="20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aphicFrame>
        <p:nvGraphicFramePr>
          <p:cNvPr id="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788898"/>
              </p:ext>
            </p:extLst>
          </p:nvPr>
        </p:nvGraphicFramePr>
        <p:xfrm>
          <a:off x="334552" y="1575449"/>
          <a:ext cx="1970601" cy="86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Формула" r:id="rId3" imgW="1015920" imgH="444240" progId="Equation.3">
                  <p:embed/>
                </p:oleObj>
              </mc:Choice>
              <mc:Fallback>
                <p:oleObj name="Формула" r:id="rId3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52" y="1575449"/>
                        <a:ext cx="1970601" cy="8661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Группа 23"/>
          <p:cNvGrpSpPr/>
          <p:nvPr/>
        </p:nvGrpSpPr>
        <p:grpSpPr>
          <a:xfrm>
            <a:off x="3131840" y="1592796"/>
            <a:ext cx="5940660" cy="713185"/>
            <a:chOff x="323528" y="3140968"/>
            <a:chExt cx="8532948" cy="713185"/>
          </a:xfrm>
        </p:grpSpPr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323528" y="3392488"/>
              <a:ext cx="85329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 smtClean="0">
                  <a:solidFill>
                    <a:srgbClr val="000000"/>
                  </a:solidFill>
                  <a:latin typeface="Courier New" pitchFamily="49" charset="0"/>
                </a:rPr>
                <a:t>(-</a:t>
              </a:r>
              <a:r>
                <a:rPr lang="en-US" sz="2400" dirty="0">
                  <a:solidFill>
                    <a:srgbClr val="000000"/>
                  </a:solidFill>
                  <a:latin typeface="Courier New" pitchFamily="49" charset="0"/>
                </a:rPr>
                <a:t>b + </a:t>
              </a:r>
              <a:r>
                <a:rPr lang="en-US" sz="2400" dirty="0" err="1" smtClean="0">
                  <a:solidFill>
                    <a:srgbClr val="000000"/>
                  </a:solidFill>
                  <a:latin typeface="Courier New" pitchFamily="49" charset="0"/>
                </a:rPr>
                <a:t>sqrt</a:t>
              </a:r>
              <a:r>
                <a:rPr lang="en-US" sz="2400" dirty="0" smtClean="0">
                  <a:solidFill>
                    <a:srgbClr val="000000"/>
                  </a:solidFill>
                  <a:latin typeface="Courier New" pitchFamily="49" charset="0"/>
                </a:rPr>
                <a:t>(b**2 </a:t>
              </a:r>
              <a:r>
                <a:rPr lang="en-US" sz="2400" dirty="0">
                  <a:solidFill>
                    <a:srgbClr val="000000"/>
                  </a:solidFill>
                  <a:latin typeface="Courier New" pitchFamily="49" charset="0"/>
                </a:rPr>
                <a:t>– 4*a*c)</a:t>
              </a:r>
              <a:r>
                <a:rPr lang="ru-RU" sz="2400" dirty="0">
                  <a:solidFill>
                    <a:srgbClr val="000000"/>
                  </a:solidFill>
                  <a:latin typeface="Courier New" pitchFamily="49" charset="0"/>
                </a:rPr>
                <a:t>)</a:t>
              </a:r>
              <a:r>
                <a:rPr lang="en-US" sz="2400" dirty="0">
                  <a:solidFill>
                    <a:srgbClr val="000000"/>
                  </a:solidFill>
                  <a:latin typeface="Courier New" pitchFamily="49" charset="0"/>
                </a:rPr>
                <a:t>/(2*a)</a:t>
              </a:r>
              <a:endParaRPr lang="ru-RU" sz="2400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12971" y="3140968"/>
              <a:ext cx="2340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1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19561" y="3157227"/>
              <a:ext cx="2340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2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36709" y="3157227"/>
              <a:ext cx="2340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3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19289" y="3157227"/>
              <a:ext cx="2340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4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95551" y="3157227"/>
              <a:ext cx="2340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5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4684" y="3157227"/>
              <a:ext cx="2340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873894" y="3157227"/>
              <a:ext cx="2340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7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071006" y="3140968"/>
              <a:ext cx="2340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ru-RU" sz="1400" b="1" dirty="0" smtClean="0">
                  <a:solidFill>
                    <a:srgbClr val="FF0000"/>
                  </a:solidFill>
                </a:rPr>
                <a:t>8</a:t>
              </a:r>
              <a:endParaRPr lang="ru-RU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34552" y="937655"/>
            <a:ext cx="782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30066"/>
                </a:solidFill>
              </a:rPr>
              <a:t>После подключения модуля к его функциям можно обращаться так же, </a:t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ru-RU" dirty="0" smtClean="0">
                <a:solidFill>
                  <a:srgbClr val="330066"/>
                </a:solidFill>
              </a:rPr>
              <a:t>как к встроенным. Например: </a:t>
            </a:r>
          </a:p>
        </p:txBody>
      </p:sp>
      <p:sp>
        <p:nvSpPr>
          <p:cNvPr id="35" name="Стрелка вправо 34"/>
          <p:cNvSpPr/>
          <p:nvPr/>
        </p:nvSpPr>
        <p:spPr>
          <a:xfrm>
            <a:off x="2537423" y="1939123"/>
            <a:ext cx="594417" cy="292388"/>
          </a:xfrm>
          <a:prstGeom prst="right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74414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>
                <a:solidFill>
                  <a:srgbClr val="330066"/>
                </a:solidFill>
              </a:rPr>
              <a:t>Стандартные </a:t>
            </a:r>
            <a:r>
              <a:rPr lang="ru-RU" sz="3200" dirty="0">
                <a:solidFill>
                  <a:srgbClr val="330066"/>
                </a:solidFill>
              </a:rPr>
              <a:t>функции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334553" y="937655"/>
            <a:ext cx="4345460" cy="4409435"/>
            <a:chOff x="334553" y="937655"/>
            <a:chExt cx="4345460" cy="4409435"/>
          </a:xfrm>
        </p:grpSpPr>
        <p:sp>
          <p:nvSpPr>
            <p:cNvPr id="3" name="TextBox 2"/>
            <p:cNvSpPr txBox="1"/>
            <p:nvPr/>
          </p:nvSpPr>
          <p:spPr>
            <a:xfrm>
              <a:off x="334553" y="937655"/>
              <a:ext cx="4345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330066"/>
                  </a:solidFill>
                </a:rPr>
                <a:t>Пример со стандартными функциями: </a:t>
              </a: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397238" y="1376772"/>
              <a:ext cx="4068452" cy="397031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# Стандартные функции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3.5</a:t>
              </a:r>
              <a:r>
                <a:rPr lang="ru-RU" dirty="0" smtClean="0">
                  <a:latin typeface="Courier New" pitchFamily="49" charset="0"/>
                  <a:cs typeface="Courier New" pitchFamily="49" charset="0"/>
                </a:rPr>
                <a:t>6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/>
              <a:r>
                <a:rPr lang="en-US" dirty="0">
                  <a:solidFill>
                    <a:srgbClr val="330066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(a)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round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(a))</a:t>
              </a:r>
            </a:p>
            <a:p>
              <a:pPr lvl="0"/>
              <a:r>
                <a:rPr lang="en-US" dirty="0">
                  <a:solidFill>
                    <a:srgbClr val="330066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US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dirty="0" smtClean="0">
                  <a:solidFill>
                    <a:srgbClr val="330066">
                      <a:lumMod val="60000"/>
                      <a:lumOff val="40000"/>
                    </a:srgbClr>
                  </a:solidFill>
                  <a:latin typeface="Courier New" pitchFamily="49" charset="0"/>
                  <a:cs typeface="Courier New" pitchFamily="49" charset="0"/>
                </a:rPr>
                <a:t>round</a:t>
              </a:r>
              <a:r>
                <a:rPr lang="en-US" dirty="0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(a, 1))</a:t>
              </a:r>
              <a:endPara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(a))</a:t>
              </a:r>
            </a:p>
            <a:p>
              <a:r>
                <a:rPr lang="en-US" dirty="0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from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math </a:t>
              </a:r>
              <a:r>
                <a:rPr lang="en-US" dirty="0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16</a:t>
              </a:r>
            </a:p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(b))</a:t>
              </a:r>
            </a:p>
            <a:p>
              <a:r>
                <a:rPr lang="en-US" dirty="0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from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random </a:t>
              </a:r>
              <a:r>
                <a:rPr lang="en-US" dirty="0">
                  <a:solidFill>
                    <a:srgbClr val="CC6600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randint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(1, 10)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y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(1, 10)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z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(1, 10)</a:t>
              </a:r>
            </a:p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print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(x, y, z)</a:t>
              </a:r>
              <a:endParaRPr lang="ru-RU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544108" y="966751"/>
            <a:ext cx="2520280" cy="2193443"/>
            <a:chOff x="5544108" y="937655"/>
            <a:chExt cx="2520280" cy="2193443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5544108" y="1376772"/>
              <a:ext cx="2520280" cy="175432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3.56</a:t>
              </a:r>
            </a:p>
            <a:p>
              <a:r>
                <a:rPr lang="ru-RU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  <a:p>
              <a:r>
                <a:rPr lang="ru-RU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3.6</a:t>
              </a:r>
            </a:p>
            <a:p>
              <a:r>
                <a:rPr lang="ru-RU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  <a:p>
              <a:r>
                <a:rPr lang="ru-RU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4.0</a:t>
              </a:r>
              <a:endPara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ru-RU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2 10 8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44108" y="937655"/>
              <a:ext cx="1357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330066"/>
                  </a:solidFill>
                </a:rPr>
                <a:t>На экране: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808902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60432" y="539388"/>
            <a:ext cx="7795944" cy="369332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1800" dirty="0">
                <a:solidFill>
                  <a:schemeClr val="tx2"/>
                </a:solidFill>
                <a:latin typeface="Arial" charset="0"/>
              </a:rPr>
              <a:t>Составить программу, меняющую местами значения двух </a:t>
            </a:r>
            <a:r>
              <a:rPr lang="ru-RU" sz="1800" dirty="0" smtClean="0">
                <a:solidFill>
                  <a:schemeClr val="tx2"/>
                </a:solidFill>
                <a:latin typeface="Arial" charset="0"/>
              </a:rPr>
              <a:t>переменных</a:t>
            </a:r>
            <a:endParaRPr lang="ru-RU" sz="1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7207" y="1635765"/>
            <a:ext cx="4304793" cy="258532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Обмен значений переменных</a:t>
            </a:r>
          </a:p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Классическое решение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"a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=</a:t>
            </a:r>
            <a:r>
              <a:rPr lang="ru-RU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"b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=</a:t>
            </a:r>
            <a:r>
              <a:rPr lang="ru-RU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t = a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временная переменная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 = b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b = t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"a="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a)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"b="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b)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900" y="116632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1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47447" y="1635764"/>
            <a:ext cx="3980757" cy="258532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Обмен значений переменных</a:t>
            </a:r>
          </a:p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Возможности языка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Python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"a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=</a:t>
            </a:r>
            <a:r>
              <a:rPr lang="ru-RU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"b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=</a:t>
            </a:r>
            <a:r>
              <a:rPr lang="ru-RU" dirty="0" smtClean="0">
                <a:solidFill>
                  <a:srgbClr val="008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))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a, b = b, a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"a="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a)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"b="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b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)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endParaRPr lang="ru-RU" dirty="0">
              <a:solidFill>
                <a:srgbClr val="000000"/>
              </a:solidFill>
              <a:latin typeface="Courier New"/>
            </a:endParaRPr>
          </a:p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563888" y="4351798"/>
            <a:ext cx="2420404" cy="1584206"/>
            <a:chOff x="3563888" y="4351798"/>
            <a:chExt cx="2420404" cy="1584206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3563888" y="4735675"/>
              <a:ext cx="2420404" cy="1200329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pt-BR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ru-RU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dirty="0" smtClean="0">
                  <a:latin typeface="Courier New" pitchFamily="49" charset="0"/>
                  <a:cs typeface="Courier New" pitchFamily="49" charset="0"/>
                </a:rPr>
                <a:t>2</a:t>
              </a:r>
              <a:endParaRPr lang="pt-B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pt-BR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  <a:r>
                <a:rPr lang="pt-BR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ru-RU" dirty="0" smtClean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pt-BR" dirty="0" smtClean="0">
                  <a:latin typeface="Courier New" pitchFamily="49" charset="0"/>
                  <a:cs typeface="Courier New" pitchFamily="49" charset="0"/>
                </a:rPr>
                <a:t>5</a:t>
              </a:r>
              <a:endParaRPr lang="pt-B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pt-BR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a= 5</a:t>
              </a:r>
            </a:p>
            <a:p>
              <a:r>
                <a:rPr lang="pt-BR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b= 2</a:t>
              </a:r>
              <a:endPara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95272" y="4351798"/>
              <a:ext cx="1357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330066"/>
                  </a:solidFill>
                </a:rPr>
                <a:t>На экране: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90356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516" y="1923797"/>
            <a:ext cx="8028892" cy="2585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Площадь треугольника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Введите длины сторон треугольника: 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"a="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"b="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c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"c="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p = (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a+b+c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)/2                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полупериметр</a:t>
            </a:r>
          </a:p>
          <a:p>
            <a:r>
              <a:rPr lang="en-US" dirty="0">
                <a:solidFill>
                  <a:srgbClr val="CC6600"/>
                </a:solidFill>
                <a:latin typeface="Courier New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math </a:t>
            </a:r>
            <a:r>
              <a:rPr lang="en-US" dirty="0">
                <a:solidFill>
                  <a:srgbClr val="CC6600"/>
                </a:solidFill>
                <a:latin typeface="Courier New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       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подключаем модуль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math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s =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(p*(p-a)*(p-b)*(p-c))   </a:t>
            </a:r>
            <a:r>
              <a:rPr lang="en-US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формула Герона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Площадь треугольника"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"{:7.2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f}"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.format(s))</a:t>
            </a:r>
            <a:endParaRPr lang="ru-RU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15516" y="555402"/>
            <a:ext cx="7741034" cy="677108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  <a:latin typeface="Arial" charset="0"/>
              </a:rPr>
              <a:t>Составить программу для вычисления площади треугольника по известным длинам его сторон.</a:t>
            </a:r>
            <a:endParaRPr lang="ru-RU" sz="20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5900" y="116632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2</a:t>
            </a:r>
            <a:endParaRPr lang="ru-RU" sz="2400" b="1" dirty="0">
              <a:solidFill>
                <a:schemeClr val="tx2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238589" y="1313096"/>
            <a:ext cx="5593551" cy="423716"/>
            <a:chOff x="238589" y="1313096"/>
            <a:chExt cx="5593551" cy="423716"/>
          </a:xfrm>
        </p:grpSpPr>
        <p:pic>
          <p:nvPicPr>
            <p:cNvPr id="7170" name="Picture 2" descr="E:\_Папа-админ\Desktop\2_3_form_ger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313096"/>
              <a:ext cx="3780420" cy="423716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38589" y="1379157"/>
              <a:ext cx="18982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 smtClean="0"/>
                <a:t>Формула Герона:</a:t>
              </a:r>
              <a:endParaRPr lang="ru-RU" sz="160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230588" y="4671616"/>
            <a:ext cx="4887054" cy="1846660"/>
            <a:chOff x="230588" y="4671616"/>
            <a:chExt cx="4887054" cy="1846660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30588" y="5040948"/>
              <a:ext cx="4887054" cy="1477328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Введите длины сторон треугольника: </a:t>
              </a:r>
            </a:p>
            <a:p>
              <a:r>
                <a:rPr lang="ru-RU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a=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r>
                <a:rPr lang="ru-RU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b=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6</a:t>
              </a:r>
            </a:p>
            <a:p>
              <a:r>
                <a:rPr lang="ru-RU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c=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r>
                <a:rPr lang="ru-RU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Площадь треугольника   14.70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588" y="4671616"/>
              <a:ext cx="1357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330066"/>
                  </a:solidFill>
                </a:rPr>
                <a:t>На экране: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15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205976" y="512676"/>
            <a:ext cx="7750400" cy="646331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1800" dirty="0">
                <a:solidFill>
                  <a:schemeClr val="tx2"/>
                </a:solidFill>
                <a:latin typeface="Arial" charset="0"/>
              </a:rPr>
              <a:t>Составить программу, </a:t>
            </a:r>
            <a:r>
              <a:rPr lang="ru-RU" dirty="0" smtClean="0">
                <a:solidFill>
                  <a:schemeClr val="tx2"/>
                </a:solidFill>
              </a:rPr>
              <a:t>вычисляющую сумму </a:t>
            </a:r>
            <a:r>
              <a:rPr lang="ru-RU" dirty="0">
                <a:solidFill>
                  <a:schemeClr val="tx2"/>
                </a:solidFill>
              </a:rPr>
              <a:t>цифр </a:t>
            </a:r>
            <a:r>
              <a:rPr lang="ru-RU" dirty="0" smtClean="0">
                <a:solidFill>
                  <a:schemeClr val="tx2"/>
                </a:solidFill>
              </a:rPr>
              <a:t>введенного с клавиатуры целого </a:t>
            </a:r>
            <a:r>
              <a:rPr lang="ru-RU" dirty="0">
                <a:solidFill>
                  <a:schemeClr val="tx2"/>
                </a:solidFill>
              </a:rPr>
              <a:t>трёхзначного числа</a:t>
            </a:r>
            <a:endParaRPr lang="ru-RU" sz="1800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5976" y="1304764"/>
            <a:ext cx="7750400" cy="258532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Сумма цифр трехзначного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числа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Трёхзначное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число x = a•100 + b•10 +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c </a:t>
            </a:r>
            <a:endParaRPr lang="ru-RU" dirty="0">
              <a:solidFill>
                <a:srgbClr val="FF0000"/>
              </a:solidFill>
              <a:latin typeface="Courier New"/>
            </a:endParaRPr>
          </a:p>
          <a:p>
            <a:pPr lvl="0"/>
            <a:r>
              <a:rPr lang="en-US" dirty="0" smtClean="0">
                <a:solidFill>
                  <a:srgbClr val="FF0000"/>
                </a:solidFill>
                <a:latin typeface="Courier New"/>
              </a:rPr>
              <a:t>#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где а, b, с - цифры этого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числа</a:t>
            </a:r>
            <a:endParaRPr lang="ru-RU" dirty="0">
              <a:solidFill>
                <a:srgbClr val="FF0000"/>
              </a:solidFill>
              <a:latin typeface="Courier New"/>
            </a:endParaRPr>
          </a:p>
          <a:p>
            <a:r>
              <a:rPr lang="ru-RU" dirty="0" smtClean="0">
                <a:latin typeface="Courier New"/>
              </a:rPr>
              <a:t>x </a:t>
            </a:r>
            <a:r>
              <a:rPr lang="ru-RU" dirty="0">
                <a:latin typeface="Courier New"/>
              </a:rPr>
              <a:t>= 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ru-RU" dirty="0">
                <a:latin typeface="Courier New"/>
              </a:rPr>
              <a:t>(</a:t>
            </a:r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ru-RU" dirty="0">
                <a:latin typeface="Courier New"/>
              </a:rPr>
              <a:t>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"Введите </a:t>
            </a:r>
            <a:r>
              <a:rPr lang="ru-RU" dirty="0" smtClean="0">
                <a:solidFill>
                  <a:srgbClr val="008000"/>
                </a:solidFill>
                <a:latin typeface="Courier New"/>
              </a:rPr>
              <a:t>трехзначное число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: "</a:t>
            </a:r>
            <a:r>
              <a:rPr lang="ru-RU" dirty="0">
                <a:latin typeface="Courier New"/>
              </a:rPr>
              <a:t>))</a:t>
            </a:r>
          </a:p>
          <a:p>
            <a:r>
              <a:rPr lang="ru-RU" dirty="0">
                <a:latin typeface="Courier New"/>
              </a:rPr>
              <a:t>a = x // 100		</a:t>
            </a:r>
            <a:r>
              <a:rPr lang="ru-RU" dirty="0" smtClean="0">
                <a:latin typeface="Courier New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сотни</a:t>
            </a:r>
          </a:p>
          <a:p>
            <a:r>
              <a:rPr lang="ru-RU" dirty="0">
                <a:latin typeface="Courier New"/>
              </a:rPr>
              <a:t>b = x % 100 // 10	</a:t>
            </a:r>
            <a:r>
              <a:rPr lang="ru-RU" dirty="0" smtClean="0">
                <a:latin typeface="Courier New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десятки</a:t>
            </a:r>
          </a:p>
          <a:p>
            <a:r>
              <a:rPr lang="ru-RU" dirty="0">
                <a:latin typeface="Courier New"/>
              </a:rPr>
              <a:t>c = x % 10		</a:t>
            </a:r>
            <a:r>
              <a:rPr lang="ru-RU" dirty="0" smtClean="0">
                <a:latin typeface="Courier New"/>
              </a:rPr>
              <a:t>	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единицы</a:t>
            </a:r>
          </a:p>
          <a:p>
            <a:r>
              <a:rPr lang="ru-RU" dirty="0">
                <a:latin typeface="Courier New"/>
              </a:rPr>
              <a:t>s = a + b + c</a:t>
            </a:r>
          </a:p>
          <a:p>
            <a:r>
              <a:rPr lang="ru-RU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ru-RU" dirty="0">
                <a:latin typeface="Courier New"/>
              </a:rPr>
              <a:t> (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"Сумма цифр равна"</a:t>
            </a:r>
            <a:r>
              <a:rPr lang="ru-RU" dirty="0">
                <a:latin typeface="Courier New"/>
              </a:rPr>
              <a:t>, s)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900" y="116632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3</a:t>
            </a:r>
            <a:endParaRPr lang="ru-RU" sz="2400" b="1" dirty="0">
              <a:solidFill>
                <a:schemeClr val="tx2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17918" y="4211796"/>
            <a:ext cx="4572000" cy="1015663"/>
            <a:chOff x="217918" y="4211796"/>
            <a:chExt cx="4572000" cy="1015663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17918" y="4581128"/>
              <a:ext cx="4572000" cy="646331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lgDash"/>
            </a:ln>
          </p:spPr>
          <p:txBody>
            <a:bodyPr>
              <a:spAutoFit/>
            </a:bodyPr>
            <a:lstStyle/>
            <a:p>
              <a:r>
                <a:rPr lang="ru-RU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Введите трехзначное число: </a:t>
              </a:r>
              <a:r>
                <a:rPr lang="ru-RU" dirty="0">
                  <a:latin typeface="Courier New" pitchFamily="49" charset="0"/>
                  <a:cs typeface="Courier New" pitchFamily="49" charset="0"/>
                </a:rPr>
                <a:t>345</a:t>
              </a:r>
            </a:p>
            <a:p>
              <a:r>
                <a:rPr lang="ru-RU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Сумма цифр равна 12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7918" y="4211796"/>
              <a:ext cx="1357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330066"/>
                  </a:solidFill>
                </a:rPr>
                <a:t>На экране: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37539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652" y="1536320"/>
            <a:ext cx="6264696" cy="16004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accent6"/>
                </a:solidFill>
              </a:rPr>
              <a:t>Используемые материалы:</a:t>
            </a:r>
            <a:r>
              <a:rPr lang="ru-RU" sz="1400" i="1" dirty="0" smtClean="0">
                <a:solidFill>
                  <a:schemeClr val="accent6"/>
                </a:solidFill>
              </a:rPr>
              <a:t/>
            </a:r>
            <a:br>
              <a:rPr lang="ru-RU" sz="1400" i="1" dirty="0" smtClean="0">
                <a:solidFill>
                  <a:schemeClr val="accent6"/>
                </a:solidFill>
              </a:rPr>
            </a:br>
            <a:endParaRPr lang="ru-RU" sz="1400" i="1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err="1" smtClean="0">
                <a:solidFill>
                  <a:schemeClr val="accent6"/>
                </a:solidFill>
              </a:rPr>
              <a:t>Босова</a:t>
            </a:r>
            <a:r>
              <a:rPr lang="ru-RU" sz="1400" i="1" dirty="0" smtClean="0">
                <a:solidFill>
                  <a:schemeClr val="accent6"/>
                </a:solidFill>
              </a:rPr>
              <a:t> Л.Л. Информатика. 8-9 классы. Начала программирования на языке </a:t>
            </a:r>
            <a:r>
              <a:rPr lang="en-US" sz="1400" i="1" dirty="0" smtClean="0">
                <a:solidFill>
                  <a:schemeClr val="accent6"/>
                </a:solidFill>
              </a:rPr>
              <a:t>Python</a:t>
            </a:r>
            <a:r>
              <a:rPr lang="ru-RU" sz="1400" i="1" dirty="0" smtClean="0">
                <a:solidFill>
                  <a:schemeClr val="accent6"/>
                </a:solidFill>
              </a:rPr>
              <a:t>. Дополнительные главы к учебникам – М. : БИНОМ. Лаборатория знаний, 2020.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smtClean="0">
                <a:solidFill>
                  <a:schemeClr val="accent6"/>
                </a:solidFill>
              </a:rPr>
              <a:t>Поляков К.Ю. Информатика. 10 класс. Базовый и углубленный уровни : в 2ч. Ч. 2 – М. : БИНОМ. Лаборатория знаний, 2018.</a:t>
            </a:r>
            <a:endParaRPr lang="ru-RU" sz="14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8820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6"/>
          <p:cNvSpPr txBox="1">
            <a:spLocks noChangeArrowheads="1"/>
          </p:cNvSpPr>
          <p:nvPr/>
        </p:nvSpPr>
        <p:spPr bwMode="auto">
          <a:xfrm>
            <a:off x="503548" y="224644"/>
            <a:ext cx="7543800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600" smtClean="0">
                <a:solidFill>
                  <a:srgbClr val="330066"/>
                </a:solidFill>
              </a:rPr>
              <a:t>Язык </a:t>
            </a:r>
            <a:r>
              <a:rPr lang="en-US" sz="3600" smtClean="0">
                <a:solidFill>
                  <a:srgbClr val="330066"/>
                </a:solidFill>
              </a:rPr>
              <a:t>Python</a:t>
            </a:r>
            <a:endParaRPr lang="ru-RU" sz="360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72448" y="805357"/>
            <a:ext cx="872804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tx2"/>
                </a:solidFill>
              </a:rPr>
              <a:t>Чтобы установить </a:t>
            </a:r>
            <a:r>
              <a:rPr lang="en-US" dirty="0" smtClean="0">
                <a:solidFill>
                  <a:schemeClr val="tx2"/>
                </a:solidFill>
              </a:rPr>
              <a:t>Python </a:t>
            </a:r>
            <a:r>
              <a:rPr lang="ru-RU" dirty="0" smtClean="0">
                <a:solidFill>
                  <a:schemeClr val="tx2"/>
                </a:solidFill>
              </a:rPr>
              <a:t>в операционной системе </a:t>
            </a:r>
            <a:r>
              <a:rPr lang="en-US" dirty="0" smtClean="0">
                <a:solidFill>
                  <a:schemeClr val="tx2"/>
                </a:solidFill>
              </a:rPr>
              <a:t>Microsoft Windows</a:t>
            </a:r>
            <a:r>
              <a:rPr lang="ru-RU" dirty="0" smtClean="0">
                <a:solidFill>
                  <a:schemeClr val="tx2"/>
                </a:solidFill>
              </a:rPr>
              <a:t>, 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нужно скачать программу-установщик с сайта </a:t>
            </a:r>
            <a:r>
              <a:rPr lang="en-US" b="1" u="sng" dirty="0">
                <a:hlinkClick r:id="rId2"/>
              </a:rPr>
              <a:t>www.python.org</a:t>
            </a:r>
            <a:r>
              <a:rPr lang="en-US" dirty="0"/>
              <a:t> </a:t>
            </a:r>
            <a:r>
              <a:rPr lang="ru-RU" dirty="0" smtClean="0">
                <a:solidFill>
                  <a:schemeClr val="tx2"/>
                </a:solidFill>
              </a:rPr>
              <a:t>. Запустить скачанный файл, отметить </a:t>
            </a:r>
            <a:r>
              <a:rPr lang="ru-RU" dirty="0">
                <a:solidFill>
                  <a:schemeClr val="tx2"/>
                </a:solidFill>
              </a:rPr>
              <a:t>флажок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Python 3.8 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PATH</a:t>
            </a:r>
            <a:r>
              <a:rPr lang="ru-RU" i="1" dirty="0" smtClean="0"/>
              <a:t>,</a:t>
            </a:r>
            <a:r>
              <a:rPr lang="ru-RU" dirty="0" smtClean="0"/>
              <a:t> н</a:t>
            </a:r>
            <a:r>
              <a:rPr lang="ru-RU" dirty="0" smtClean="0">
                <a:solidFill>
                  <a:schemeClr val="tx2"/>
                </a:solidFill>
              </a:rPr>
              <a:t>ажать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 Now</a:t>
            </a:r>
            <a:r>
              <a:rPr lang="en-US" dirty="0">
                <a:solidFill>
                  <a:schemeClr val="tx2"/>
                </a:solidFill>
              </a:rPr>
              <a:t>. </a:t>
            </a:r>
            <a:endParaRPr lang="ru-RU" dirty="0" smtClean="0">
              <a:solidFill>
                <a:schemeClr val="tx2"/>
              </a:solidFill>
            </a:endParaRPr>
          </a:p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tx2"/>
                </a:solidFill>
              </a:rPr>
              <a:t>Интерпретатор </a:t>
            </a:r>
            <a:r>
              <a:rPr lang="en-US" dirty="0" smtClean="0">
                <a:solidFill>
                  <a:schemeClr val="tx2"/>
                </a:solidFill>
              </a:rPr>
              <a:t>Python </a:t>
            </a:r>
            <a:r>
              <a:rPr lang="ru-RU" dirty="0" smtClean="0">
                <a:solidFill>
                  <a:schemeClr val="tx2"/>
                </a:solidFill>
              </a:rPr>
              <a:t>может работать в двух режимах: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• в командном режиме (введённая команда сразу выполняется);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>
                <a:solidFill>
                  <a:srgbClr val="330066"/>
                </a:solidFill>
              </a:rPr>
              <a:t>• </a:t>
            </a:r>
            <a:r>
              <a:rPr lang="ru-RU" dirty="0" smtClean="0">
                <a:solidFill>
                  <a:schemeClr val="tx2"/>
                </a:solidFill>
              </a:rPr>
              <a:t>в программном режиме (программа записывается в файл с расширением </a:t>
            </a:r>
            <a:r>
              <a:rPr lang="en-US" b="1" dirty="0" smtClean="0"/>
              <a:t>.</a:t>
            </a:r>
            <a:r>
              <a:rPr lang="en-US" b="1" dirty="0" err="1" smtClean="0"/>
              <a:t>py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2"/>
                </a:solidFill>
              </a:rPr>
              <a:t>и при запуске выполняется целиком).</a:t>
            </a:r>
          </a:p>
          <a:p>
            <a:pPr>
              <a:spcAft>
                <a:spcPts val="1200"/>
              </a:spcAft>
            </a:pPr>
            <a:r>
              <a:rPr lang="ru-RU" dirty="0" smtClean="0">
                <a:solidFill>
                  <a:schemeClr val="tx2"/>
                </a:solidFill>
              </a:rPr>
              <a:t>Интерпретатор запускается в меню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Пуск →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Программы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3.8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IDLE</a:t>
            </a:r>
            <a:r>
              <a:rPr lang="ru-RU" dirty="0" smtClean="0">
                <a:solidFill>
                  <a:schemeClr val="tx2"/>
                </a:solidFill>
              </a:rPr>
              <a:t>. </a:t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ru-RU" dirty="0" smtClean="0">
                <a:solidFill>
                  <a:schemeClr val="tx2"/>
                </a:solidFill>
              </a:rPr>
              <a:t>В открывшемся окне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Shell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ru-RU" dirty="0" smtClean="0">
                <a:solidFill>
                  <a:schemeClr val="tx2"/>
                </a:solidFill>
              </a:rPr>
              <a:t>символы </a:t>
            </a:r>
            <a:r>
              <a:rPr lang="en-US" b="1" dirty="0" smtClean="0">
                <a:solidFill>
                  <a:srgbClr val="B30BFF"/>
                </a:solidFill>
              </a:rPr>
              <a:t>&gt;&gt;&gt;</a:t>
            </a:r>
            <a:r>
              <a:rPr lang="ru-RU" dirty="0" smtClean="0">
                <a:solidFill>
                  <a:schemeClr val="tx2"/>
                </a:solidFill>
              </a:rPr>
              <a:t> означают приглашение ввести команду, ввод команды завершается нажатием клавиши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ru-RU" dirty="0" smtClean="0">
                <a:solidFill>
                  <a:schemeClr val="tx2"/>
                </a:solidFill>
              </a:rPr>
              <a:t>. На следующей строке отобразится результат.</a:t>
            </a:r>
            <a:endParaRPr lang="ru-RU" dirty="0">
              <a:solidFill>
                <a:schemeClr val="tx2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791580" y="4220554"/>
            <a:ext cx="7667625" cy="2412802"/>
            <a:chOff x="830004" y="4220554"/>
            <a:chExt cx="7667625" cy="2412802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004" y="4220554"/>
              <a:ext cx="7667625" cy="2105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830004" y="6325579"/>
              <a:ext cx="7667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i="1" dirty="0" smtClean="0"/>
                <a:t>Пример работы в командном режиме</a:t>
              </a:r>
              <a:endParaRPr lang="ru-RU" sz="1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7633544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6"/>
          <p:cNvSpPr txBox="1">
            <a:spLocks noChangeArrowheads="1"/>
          </p:cNvSpPr>
          <p:nvPr/>
        </p:nvSpPr>
        <p:spPr bwMode="auto">
          <a:xfrm>
            <a:off x="503548" y="224644"/>
            <a:ext cx="7543800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600" smtClean="0">
                <a:solidFill>
                  <a:srgbClr val="330066"/>
                </a:solidFill>
              </a:rPr>
              <a:t>Язык </a:t>
            </a:r>
            <a:r>
              <a:rPr lang="en-US" sz="3600" smtClean="0">
                <a:solidFill>
                  <a:srgbClr val="330066"/>
                </a:solidFill>
              </a:rPr>
              <a:t>Python</a:t>
            </a:r>
            <a:endParaRPr lang="ru-RU" sz="3600" dirty="0">
              <a:solidFill>
                <a:srgbClr val="330066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87524" y="1058572"/>
            <a:ext cx="871296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dirty="0" smtClean="0">
                <a:solidFill>
                  <a:srgbClr val="330066"/>
                </a:solidFill>
              </a:rPr>
              <a:t>Для создания файла с программой в меню</a:t>
            </a:r>
            <a:r>
              <a:rPr lang="en-US" dirty="0" smtClean="0">
                <a:solidFill>
                  <a:srgbClr val="330066"/>
                </a:solidFill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dirty="0" smtClean="0">
                <a:solidFill>
                  <a:srgbClr val="330066"/>
                </a:solidFill>
              </a:rPr>
              <a:t> </a:t>
            </a:r>
            <a:r>
              <a:rPr lang="ru-RU" dirty="0" smtClean="0">
                <a:solidFill>
                  <a:srgbClr val="330066"/>
                </a:solidFill>
              </a:rPr>
              <a:t>нужно выбрать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File</a:t>
            </a:r>
            <a:r>
              <a:rPr lang="ru-RU" dirty="0" smtClean="0">
                <a:solidFill>
                  <a:srgbClr val="330066"/>
                </a:solidFill>
              </a:rPr>
              <a:t>. </a:t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ru-RU" dirty="0" smtClean="0">
                <a:solidFill>
                  <a:srgbClr val="330066"/>
                </a:solidFill>
              </a:rPr>
              <a:t>В открывшемся окне набрать текст программы (скрипт), сохранить его под каким-нибудь именем в меню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Save As</a:t>
            </a:r>
            <a:r>
              <a:rPr lang="ru-RU" dirty="0">
                <a:solidFill>
                  <a:srgbClr val="330066"/>
                </a:solidFill>
              </a:rPr>
              <a:t>, запустить на выполнение в меню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 Module</a:t>
            </a:r>
            <a:r>
              <a:rPr lang="en-US" dirty="0" smtClean="0"/>
              <a:t> </a:t>
            </a:r>
            <a:r>
              <a:rPr lang="ru-RU" dirty="0">
                <a:solidFill>
                  <a:srgbClr val="330066"/>
                </a:solidFill>
              </a:rPr>
              <a:t>или нажав клавишу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F5</a:t>
            </a:r>
            <a:r>
              <a:rPr lang="ru-RU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ru-RU" dirty="0" smtClean="0">
                <a:solidFill>
                  <a:srgbClr val="330066"/>
                </a:solidFill>
              </a:rPr>
              <a:t>Результат работы программы отобразится в </a:t>
            </a:r>
            <a:r>
              <a:rPr lang="ru-RU" dirty="0">
                <a:solidFill>
                  <a:schemeClr val="tx2"/>
                </a:solidFill>
              </a:rPr>
              <a:t>окне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endParaRPr lang="ru-RU" dirty="0" smtClean="0">
              <a:solidFill>
                <a:srgbClr val="330066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755576" y="2818119"/>
            <a:ext cx="7742053" cy="3275177"/>
            <a:chOff x="755576" y="2818119"/>
            <a:chExt cx="7742053" cy="3275177"/>
          </a:xfrm>
        </p:grpSpPr>
        <p:grpSp>
          <p:nvGrpSpPr>
            <p:cNvPr id="4" name="Группа 3"/>
            <p:cNvGrpSpPr/>
            <p:nvPr/>
          </p:nvGrpSpPr>
          <p:grpSpPr>
            <a:xfrm>
              <a:off x="755576" y="2818119"/>
              <a:ext cx="7742053" cy="3275177"/>
              <a:chOff x="755576" y="2818119"/>
              <a:chExt cx="7742053" cy="327517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830004" y="5785519"/>
                <a:ext cx="76676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i="1" dirty="0" smtClean="0">
                    <a:solidFill>
                      <a:srgbClr val="000000"/>
                    </a:solidFill>
                  </a:rPr>
                  <a:t>Пример работы в программном режиме</a:t>
                </a:r>
                <a:endParaRPr lang="ru-RU" sz="1400" i="1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8197" name="Picture 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576" y="2830008"/>
                <a:ext cx="3724275" cy="294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198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024" y="2818119"/>
                <a:ext cx="3543300" cy="2943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" name="Овал 1"/>
            <p:cNvSpPr/>
            <p:nvPr/>
          </p:nvSpPr>
          <p:spPr>
            <a:xfrm>
              <a:off x="1907704" y="3104964"/>
              <a:ext cx="396044" cy="1800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788024" y="3104964"/>
              <a:ext cx="396044" cy="1800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94255085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06"/>
          <p:cNvSpPr txBox="1">
            <a:spLocks noChangeArrowheads="1"/>
          </p:cNvSpPr>
          <p:nvPr/>
        </p:nvSpPr>
        <p:spPr bwMode="auto">
          <a:xfrm>
            <a:off x="503548" y="224644"/>
            <a:ext cx="7543800" cy="61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600" smtClean="0">
                <a:solidFill>
                  <a:srgbClr val="330066"/>
                </a:solidFill>
              </a:rPr>
              <a:t>Язык </a:t>
            </a:r>
            <a:r>
              <a:rPr lang="en-US" sz="3600" smtClean="0">
                <a:solidFill>
                  <a:srgbClr val="330066"/>
                </a:solidFill>
              </a:rPr>
              <a:t>Python</a:t>
            </a:r>
            <a:endParaRPr lang="ru-RU" sz="3600" dirty="0">
              <a:solidFill>
                <a:srgbClr val="330066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79852" y="1032991"/>
            <a:ext cx="87129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dirty="0" smtClean="0">
                <a:solidFill>
                  <a:srgbClr val="330066"/>
                </a:solidFill>
              </a:rPr>
              <a:t>Более удобной является работа в </a:t>
            </a:r>
            <a:r>
              <a:rPr lang="en-US" dirty="0" smtClean="0">
                <a:solidFill>
                  <a:srgbClr val="330066"/>
                </a:solidFill>
              </a:rPr>
              <a:t>IDE </a:t>
            </a:r>
            <a:r>
              <a:rPr lang="ru-RU" dirty="0" smtClean="0">
                <a:solidFill>
                  <a:srgbClr val="330066"/>
                </a:solidFill>
              </a:rPr>
              <a:t>– интегрированной среде разработки. </a:t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ru-RU" dirty="0" smtClean="0">
                <a:solidFill>
                  <a:srgbClr val="330066"/>
                </a:solidFill>
              </a:rPr>
              <a:t>Простой и русифицированной средой разработки является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Geany</a:t>
            </a:r>
            <a:r>
              <a:rPr lang="ru-RU" dirty="0" smtClean="0">
                <a:solidFill>
                  <a:srgbClr val="330066"/>
                </a:solidFill>
              </a:rPr>
              <a:t>. </a:t>
            </a:r>
            <a:br>
              <a:rPr lang="ru-RU" dirty="0" smtClean="0">
                <a:solidFill>
                  <a:srgbClr val="330066"/>
                </a:solidFill>
              </a:rPr>
            </a:br>
            <a:r>
              <a:rPr lang="ru-RU" dirty="0" smtClean="0">
                <a:solidFill>
                  <a:srgbClr val="330066"/>
                </a:solidFill>
              </a:rPr>
              <a:t>Её можно скачать с сайта </a:t>
            </a:r>
            <a:r>
              <a:rPr lang="ru-RU" b="1" u="sng" dirty="0" smtClean="0">
                <a:hlinkClick r:id="rId2"/>
              </a:rPr>
              <a:t>www.geany.org</a:t>
            </a:r>
            <a:r>
              <a:rPr lang="ru-RU" dirty="0" smtClean="0">
                <a:solidFill>
                  <a:srgbClr val="330066"/>
                </a:solidFill>
              </a:rPr>
              <a:t>. При сохранении файла расширение </a:t>
            </a:r>
            <a:r>
              <a:rPr lang="en-US" b="1" dirty="0" smtClean="0"/>
              <a:t>.</a:t>
            </a:r>
            <a:r>
              <a:rPr lang="en-US" b="1" dirty="0" err="1" smtClean="0"/>
              <a:t>py</a:t>
            </a:r>
            <a:r>
              <a:rPr lang="en-US" b="1" dirty="0" smtClean="0"/>
              <a:t> </a:t>
            </a:r>
            <a:r>
              <a:rPr lang="ru-RU" dirty="0" smtClean="0">
                <a:solidFill>
                  <a:srgbClr val="330066"/>
                </a:solidFill>
              </a:rPr>
              <a:t>надо добавлять самому. Запуск программы на выполнение командой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Выполнить</a:t>
            </a:r>
            <a:r>
              <a:rPr lang="ru-RU" dirty="0" smtClean="0">
                <a:solidFill>
                  <a:srgbClr val="330066"/>
                </a:solidFill>
              </a:rPr>
              <a:t> или клавишей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F5</a:t>
            </a:r>
            <a:r>
              <a:rPr lang="ru-RU" dirty="0" smtClean="0">
                <a:solidFill>
                  <a:srgbClr val="330066"/>
                </a:solidFill>
              </a:rPr>
              <a:t>. Результат работы программы отобразится в отдельном консольном окне.</a:t>
            </a:r>
            <a:endParaRPr lang="ru-RU" dirty="0">
              <a:solidFill>
                <a:srgbClr val="330066"/>
              </a:solidFill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359531" y="2787317"/>
            <a:ext cx="8633289" cy="3769678"/>
            <a:chOff x="359531" y="2787317"/>
            <a:chExt cx="8633289" cy="376967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359531" y="2787317"/>
              <a:ext cx="8633289" cy="3769678"/>
              <a:chOff x="359531" y="2787317"/>
              <a:chExt cx="8633289" cy="376967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59532" y="5533491"/>
                <a:ext cx="4148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i="1" dirty="0" smtClean="0">
                    <a:solidFill>
                      <a:srgbClr val="000000"/>
                    </a:solidFill>
                  </a:rPr>
                  <a:t>Пример работы в среде </a:t>
                </a:r>
                <a:r>
                  <a:rPr lang="en-US" sz="1400" i="1" dirty="0" err="1" smtClean="0">
                    <a:solidFill>
                      <a:srgbClr val="000000"/>
                    </a:solidFill>
                  </a:rPr>
                  <a:t>Geany</a:t>
                </a:r>
                <a:endParaRPr lang="ru-RU" sz="1400" i="1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7937884" y="2787317"/>
                <a:ext cx="1054936" cy="1115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20" name="Picture 4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9531" y="2798833"/>
                <a:ext cx="7373355" cy="26438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1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7664" y="4509120"/>
                <a:ext cx="4391025" cy="2047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" name="Овал 3"/>
            <p:cNvSpPr/>
            <p:nvPr/>
          </p:nvSpPr>
          <p:spPr>
            <a:xfrm>
              <a:off x="6797307" y="3212976"/>
              <a:ext cx="655013" cy="32403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8639189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86" name="Rectangle 422"/>
          <p:cNvSpPr>
            <a:spLocks noGrp="1" noChangeArrowheads="1"/>
          </p:cNvSpPr>
          <p:nvPr>
            <p:ph type="title"/>
          </p:nvPr>
        </p:nvSpPr>
        <p:spPr>
          <a:xfrm>
            <a:off x="142875" y="80628"/>
            <a:ext cx="7812088" cy="1008112"/>
          </a:xfrm>
        </p:spPr>
        <p:txBody>
          <a:bodyPr/>
          <a:lstStyle/>
          <a:p>
            <a:pPr algn="ctr"/>
            <a:r>
              <a:rPr lang="ru-RU" sz="3200" dirty="0"/>
              <a:t>Общие сведения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о </a:t>
            </a:r>
            <a:r>
              <a:rPr lang="ru-RU" sz="3200" dirty="0"/>
              <a:t>языке программирования </a:t>
            </a:r>
            <a:r>
              <a:rPr lang="en-US" sz="3200" dirty="0" smtClean="0"/>
              <a:t>Python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052736"/>
            <a:ext cx="87849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b="1" dirty="0">
                <a:solidFill>
                  <a:srgbClr val="330066"/>
                </a:solidFill>
              </a:rPr>
              <a:t>Алфавит </a:t>
            </a:r>
            <a:r>
              <a:rPr lang="ru-RU" dirty="0">
                <a:solidFill>
                  <a:srgbClr val="330066"/>
                </a:solidFill>
              </a:rPr>
              <a:t>языка </a:t>
            </a:r>
            <a:r>
              <a:rPr lang="en-US" dirty="0" smtClean="0">
                <a:solidFill>
                  <a:srgbClr val="330066"/>
                </a:solidFill>
              </a:rPr>
              <a:t>Python (</a:t>
            </a:r>
            <a:r>
              <a:rPr lang="ru-RU" dirty="0" smtClean="0">
                <a:solidFill>
                  <a:srgbClr val="330066"/>
                </a:solidFill>
              </a:rPr>
              <a:t>набор допустимых символов) состоит </a:t>
            </a:r>
            <a:r>
              <a:rPr lang="ru-RU" dirty="0">
                <a:solidFill>
                  <a:srgbClr val="330066"/>
                </a:solidFill>
              </a:rPr>
              <a:t>из букв латинского алфавита </a:t>
            </a:r>
            <a:r>
              <a:rPr lang="ru-RU" dirty="0" smtClean="0">
                <a:solidFill>
                  <a:srgbClr val="330066"/>
                </a:solidFill>
              </a:rPr>
              <a:t>(причём </a:t>
            </a:r>
            <a:r>
              <a:rPr lang="ru-RU" i="1" dirty="0" smtClean="0">
                <a:solidFill>
                  <a:srgbClr val="330066"/>
                </a:solidFill>
              </a:rPr>
              <a:t>заглавные </a:t>
            </a:r>
            <a:r>
              <a:rPr lang="ru-RU" i="1" dirty="0">
                <a:solidFill>
                  <a:srgbClr val="330066"/>
                </a:solidFill>
              </a:rPr>
              <a:t>и строчные </a:t>
            </a:r>
            <a:r>
              <a:rPr lang="ru-RU" i="1" dirty="0" smtClean="0">
                <a:solidFill>
                  <a:srgbClr val="330066"/>
                </a:solidFill>
              </a:rPr>
              <a:t>буквы</a:t>
            </a:r>
            <a:r>
              <a:rPr lang="ru-RU" i="1" dirty="0">
                <a:solidFill>
                  <a:srgbClr val="330066"/>
                </a:solidFill>
              </a:rPr>
              <a:t> </a:t>
            </a:r>
            <a:r>
              <a:rPr lang="ru-RU" i="1" u="sng" dirty="0" smtClean="0">
                <a:solidFill>
                  <a:srgbClr val="330066"/>
                </a:solidFill>
              </a:rPr>
              <a:t>различаются</a:t>
            </a:r>
            <a:r>
              <a:rPr lang="ru-RU" dirty="0" smtClean="0">
                <a:solidFill>
                  <a:srgbClr val="330066"/>
                </a:solidFill>
              </a:rPr>
              <a:t>), </a:t>
            </a:r>
            <a:r>
              <a:rPr lang="ru-RU" dirty="0">
                <a:solidFill>
                  <a:srgbClr val="330066"/>
                </a:solidFill>
              </a:rPr>
              <a:t>цифр и специальных </a:t>
            </a:r>
            <a:r>
              <a:rPr lang="ru-RU" dirty="0" smtClean="0">
                <a:solidFill>
                  <a:srgbClr val="330066"/>
                </a:solidFill>
              </a:rPr>
              <a:t>знаков (знаков препинания, арифметических и других). Русские буквы могут использоваться только при выводе текста на экран и в комментариях к программе.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b="1" dirty="0">
                <a:solidFill>
                  <a:srgbClr val="330066"/>
                </a:solidFill>
              </a:rPr>
              <a:t>Служебные слова </a:t>
            </a:r>
            <a:r>
              <a:rPr lang="ru-RU" dirty="0">
                <a:solidFill>
                  <a:srgbClr val="330066"/>
                </a:solidFill>
              </a:rPr>
              <a:t>–</a:t>
            </a:r>
            <a:r>
              <a:rPr lang="ru-RU" dirty="0" smtClean="0">
                <a:solidFill>
                  <a:srgbClr val="330066"/>
                </a:solidFill>
              </a:rPr>
              <a:t> цепочки символов, имеющие фиксированное смысловое значение.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b="1" dirty="0" smtClean="0">
                <a:solidFill>
                  <a:srgbClr val="330066"/>
                </a:solidFill>
              </a:rPr>
              <a:t>Величины</a:t>
            </a:r>
            <a:r>
              <a:rPr lang="ru-RU" dirty="0" smtClean="0">
                <a:solidFill>
                  <a:srgbClr val="330066"/>
                </a:solidFill>
              </a:rPr>
              <a:t> в программе представлены в виде констант и переменных.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b="1" dirty="0">
                <a:solidFill>
                  <a:srgbClr val="330066"/>
                </a:solidFill>
              </a:rPr>
              <a:t>Константы</a:t>
            </a:r>
            <a:r>
              <a:rPr lang="ru-RU" dirty="0">
                <a:solidFill>
                  <a:srgbClr val="330066"/>
                </a:solidFill>
              </a:rPr>
              <a:t> – величины, не изменяющие своего значения при выполнении программы</a:t>
            </a:r>
            <a:r>
              <a:rPr lang="ru-RU" dirty="0" smtClean="0">
                <a:solidFill>
                  <a:srgbClr val="330066"/>
                </a:solidFill>
              </a:rPr>
              <a:t>.</a:t>
            </a:r>
          </a:p>
          <a:p>
            <a:pPr lvl="0" algn="just">
              <a:spcBef>
                <a:spcPts val="0"/>
              </a:spcBef>
              <a:spcAft>
                <a:spcPts val="600"/>
              </a:spcAft>
            </a:pPr>
            <a:r>
              <a:rPr lang="ru-RU" b="1" dirty="0" smtClean="0">
                <a:solidFill>
                  <a:srgbClr val="330066"/>
                </a:solidFill>
              </a:rPr>
              <a:t>Переменные </a:t>
            </a:r>
            <a:r>
              <a:rPr lang="ru-RU" b="1" dirty="0">
                <a:solidFill>
                  <a:srgbClr val="330066"/>
                </a:solidFill>
              </a:rPr>
              <a:t>– </a:t>
            </a:r>
            <a:r>
              <a:rPr lang="ru-RU" dirty="0" smtClean="0">
                <a:solidFill>
                  <a:srgbClr val="330066"/>
                </a:solidFill>
              </a:rPr>
              <a:t>величины, которые могут </a:t>
            </a:r>
            <a:r>
              <a:rPr lang="ru-RU" dirty="0">
                <a:solidFill>
                  <a:srgbClr val="330066"/>
                </a:solidFill>
              </a:rPr>
              <a:t>изменять свое значение при выполнении программы. Каждая переменная имеет имя, тип и значение. </a:t>
            </a:r>
            <a:endParaRPr lang="ru-RU" dirty="0" smtClean="0">
              <a:solidFill>
                <a:srgbClr val="330066"/>
              </a:solidFill>
            </a:endParaRPr>
          </a:p>
          <a:p>
            <a:pPr lvl="0" algn="just">
              <a:spcBef>
                <a:spcPts val="0"/>
              </a:spcBef>
              <a:spcAft>
                <a:spcPts val="600"/>
              </a:spcAft>
            </a:pPr>
            <a:r>
              <a:rPr lang="ru-RU" b="1" dirty="0">
                <a:solidFill>
                  <a:srgbClr val="330066"/>
                </a:solidFill>
              </a:rPr>
              <a:t>Имя переменной (идентификатор) – </a:t>
            </a:r>
            <a:r>
              <a:rPr lang="ru-RU" dirty="0">
                <a:solidFill>
                  <a:srgbClr val="330066"/>
                </a:solidFill>
              </a:rPr>
              <a:t>любая отличная от служебных слов последовательность латинских букв, цифр и символа подчеркивания "_", </a:t>
            </a:r>
            <a:br>
              <a:rPr lang="ru-RU" dirty="0">
                <a:solidFill>
                  <a:srgbClr val="330066"/>
                </a:solidFill>
              </a:rPr>
            </a:br>
            <a:r>
              <a:rPr lang="ru-RU" dirty="0">
                <a:solidFill>
                  <a:srgbClr val="330066"/>
                </a:solidFill>
              </a:rPr>
              <a:t>не может начинаться с цифры.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ru-RU" dirty="0">
                <a:solidFill>
                  <a:srgbClr val="0000CC"/>
                </a:solidFill>
              </a:rPr>
              <a:t>N,  N1,  </a:t>
            </a:r>
            <a:r>
              <a:rPr lang="ru-RU" dirty="0" err="1">
                <a:solidFill>
                  <a:srgbClr val="0000CC"/>
                </a:solidFill>
              </a:rPr>
              <a:t>massa</a:t>
            </a:r>
            <a:r>
              <a:rPr lang="en-US" dirty="0">
                <a:solidFill>
                  <a:srgbClr val="0000CC"/>
                </a:solidFill>
              </a:rPr>
              <a:t>, 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en-US" dirty="0" err="1">
                <a:solidFill>
                  <a:srgbClr val="0000CC"/>
                </a:solidFill>
              </a:rPr>
              <a:t>massa_tela</a:t>
            </a:r>
            <a:r>
              <a:rPr lang="ru-RU" dirty="0">
                <a:solidFill>
                  <a:srgbClr val="0000CC"/>
                </a:solidFill>
              </a:rPr>
              <a:t>  –  </a:t>
            </a:r>
            <a:r>
              <a:rPr lang="ru-RU" dirty="0">
                <a:solidFill>
                  <a:srgbClr val="008000"/>
                </a:solidFill>
              </a:rPr>
              <a:t>правильно</a:t>
            </a:r>
            <a:r>
              <a:rPr lang="ru-RU" dirty="0">
                <a:solidFill>
                  <a:srgbClr val="0000CC"/>
                </a:solidFill>
              </a:rPr>
              <a:t>;</a:t>
            </a:r>
            <a:br>
              <a:rPr lang="ru-RU" dirty="0">
                <a:solidFill>
                  <a:srgbClr val="0000CC"/>
                </a:solidFill>
              </a:rPr>
            </a:br>
            <a:r>
              <a:rPr lang="ru-RU" dirty="0">
                <a:solidFill>
                  <a:srgbClr val="0000CC"/>
                </a:solidFill>
              </a:rPr>
              <a:t>1N,  масса,  </a:t>
            </a:r>
            <a:r>
              <a:rPr lang="ru-RU" dirty="0" err="1">
                <a:solidFill>
                  <a:srgbClr val="0000CC"/>
                </a:solidFill>
              </a:rPr>
              <a:t>massa</a:t>
            </a:r>
            <a:r>
              <a:rPr lang="ru-RU" dirty="0">
                <a:solidFill>
                  <a:srgbClr val="0000CC"/>
                </a:solidFill>
              </a:rPr>
              <a:t> </a:t>
            </a:r>
            <a:r>
              <a:rPr lang="ru-RU" dirty="0" err="1">
                <a:solidFill>
                  <a:srgbClr val="0000CC"/>
                </a:solidFill>
              </a:rPr>
              <a:t>tela</a:t>
            </a:r>
            <a:r>
              <a:rPr lang="ru-RU" dirty="0">
                <a:solidFill>
                  <a:srgbClr val="0000CC"/>
                </a:solidFill>
              </a:rPr>
              <a:t>         –  </a:t>
            </a:r>
            <a:r>
              <a:rPr lang="ru-RU" dirty="0">
                <a:solidFill>
                  <a:srgbClr val="FF0000"/>
                </a:solidFill>
              </a:rPr>
              <a:t>неправильно</a:t>
            </a:r>
            <a:r>
              <a:rPr lang="ru-RU" dirty="0" smtClean="0">
                <a:solidFill>
                  <a:srgbClr val="330066"/>
                </a:solidFill>
              </a:rPr>
              <a:t>.</a:t>
            </a:r>
            <a:endParaRPr lang="ru-RU" dirty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1387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86" name="Rectangle 422"/>
          <p:cNvSpPr>
            <a:spLocks noGrp="1" noChangeArrowheads="1"/>
          </p:cNvSpPr>
          <p:nvPr>
            <p:ph type="title"/>
          </p:nvPr>
        </p:nvSpPr>
        <p:spPr>
          <a:xfrm>
            <a:off x="142875" y="44624"/>
            <a:ext cx="7812088" cy="1044116"/>
          </a:xfrm>
        </p:spPr>
        <p:txBody>
          <a:bodyPr/>
          <a:lstStyle/>
          <a:p>
            <a:pPr algn="ctr"/>
            <a:r>
              <a:rPr lang="ru-RU" sz="3200" dirty="0"/>
              <a:t>Общие сведения 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sz="3200" dirty="0" smtClean="0"/>
              <a:t>о </a:t>
            </a:r>
            <a:r>
              <a:rPr lang="ru-RU" sz="3200" dirty="0"/>
              <a:t>языке программирования </a:t>
            </a:r>
            <a:r>
              <a:rPr lang="en-US" sz="3200" dirty="0" smtClean="0"/>
              <a:t>Python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46157" y="1088740"/>
            <a:ext cx="8654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ru-RU" b="1" dirty="0">
                <a:solidFill>
                  <a:srgbClr val="330066"/>
                </a:solidFill>
              </a:rPr>
              <a:t>Значения переменных</a:t>
            </a:r>
            <a:r>
              <a:rPr lang="ru-RU" dirty="0">
                <a:solidFill>
                  <a:srgbClr val="330066"/>
                </a:solidFill>
              </a:rPr>
              <a:t> хранятся в ячейках оперативной памяти.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ru-RU" b="1" dirty="0">
                <a:solidFill>
                  <a:srgbClr val="330066"/>
                </a:solidFill>
              </a:rPr>
              <a:t>Тип переменной </a:t>
            </a:r>
            <a:r>
              <a:rPr lang="ru-RU" dirty="0">
                <a:solidFill>
                  <a:srgbClr val="330066"/>
                </a:solidFill>
              </a:rPr>
              <a:t>определяет способ хранения данных в памяти компьютера и допустимые операции над ними</a:t>
            </a:r>
            <a:r>
              <a:rPr lang="ru-RU" dirty="0" smtClean="0">
                <a:solidFill>
                  <a:srgbClr val="330066"/>
                </a:solidFill>
              </a:rPr>
              <a:t>.</a:t>
            </a:r>
            <a:endParaRPr lang="ru-RU" dirty="0">
              <a:solidFill>
                <a:srgbClr val="330066"/>
              </a:solidFill>
            </a:endParaRPr>
          </a:p>
        </p:txBody>
      </p:sp>
      <p:sp>
        <p:nvSpPr>
          <p:cNvPr id="4" name="Rectangle 422"/>
          <p:cNvSpPr txBox="1">
            <a:spLocks noChangeArrowheads="1"/>
          </p:cNvSpPr>
          <p:nvPr/>
        </p:nvSpPr>
        <p:spPr bwMode="auto">
          <a:xfrm>
            <a:off x="2123728" y="2168860"/>
            <a:ext cx="4788532" cy="34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2000" dirty="0" smtClean="0">
                <a:solidFill>
                  <a:srgbClr val="330066"/>
                </a:solidFill>
              </a:rPr>
              <a:t>Основные типы данных в языке </a:t>
            </a:r>
            <a:r>
              <a:rPr lang="en-US" sz="2000" dirty="0" smtClean="0"/>
              <a:t>Python</a:t>
            </a:r>
            <a:endParaRPr lang="ru-RU" sz="2000" dirty="0">
              <a:solidFill>
                <a:srgbClr val="330066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76355"/>
              </p:ext>
            </p:extLst>
          </p:nvPr>
        </p:nvGraphicFramePr>
        <p:xfrm>
          <a:off x="971600" y="2528900"/>
          <a:ext cx="7092788" cy="2614998"/>
        </p:xfrm>
        <a:graphic>
          <a:graphicData uri="http://schemas.openxmlformats.org/drawingml/2006/table">
            <a:tbl>
              <a:tblPr/>
              <a:tblGrid>
                <a:gridCol w="1548171"/>
                <a:gridCol w="2304256"/>
                <a:gridCol w="3240361"/>
              </a:tblGrid>
              <a:tr h="3381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Название</a:t>
                      </a:r>
                      <a:endParaRPr lang="ru-RU" sz="1400" i="0" dirty="0">
                        <a:solidFill>
                          <a:srgbClr val="320064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Обозначение</a:t>
                      </a:r>
                      <a:endParaRPr lang="ru-RU" sz="1400" i="0" dirty="0">
                        <a:solidFill>
                          <a:srgbClr val="320064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i="0" dirty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Допустимые значения</a:t>
                      </a:r>
                      <a:endParaRPr lang="ru-RU" sz="1400" i="0" dirty="0">
                        <a:solidFill>
                          <a:srgbClr val="320064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6918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Целочисленный</a:t>
                      </a:r>
                      <a:endParaRPr lang="ru-RU" sz="1400" dirty="0">
                        <a:solidFill>
                          <a:srgbClr val="320064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ru-RU" sz="1800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/>
                      </a:r>
                      <a:br>
                        <a:rPr lang="ru-RU" sz="1800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</a:br>
                      <a:r>
                        <a:rPr lang="ru-RU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(«</a:t>
                      </a:r>
                      <a:r>
                        <a:rPr lang="en-US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integer</a:t>
                      </a:r>
                      <a:r>
                        <a:rPr lang="ru-RU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»</a:t>
                      </a:r>
                      <a:r>
                        <a:rPr lang="en-US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</a:t>
                      </a:r>
                      <a:r>
                        <a:rPr lang="en-US" sz="1600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endParaRPr lang="ru-RU" sz="1600" dirty="0">
                        <a:solidFill>
                          <a:srgbClr val="320064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Сколь</a:t>
                      </a:r>
                      <a:r>
                        <a:rPr lang="ru-RU" sz="1400" baseline="0" dirty="0" smtClean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угодно большие целые числа, размер ограничен оперативной памятью</a:t>
                      </a:r>
                      <a:endParaRPr lang="ru-RU" sz="1400" dirty="0">
                        <a:solidFill>
                          <a:srgbClr val="320064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78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Вещественный</a:t>
                      </a: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float</a:t>
                      </a:r>
                      <a:r>
                        <a:rPr lang="ru-RU" sz="1800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/>
                      </a:r>
                      <a:br>
                        <a:rPr lang="ru-RU" sz="1800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</a:br>
                      <a:r>
                        <a:rPr lang="ru-RU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(«</a:t>
                      </a:r>
                      <a:r>
                        <a:rPr lang="en-US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floating point</a:t>
                      </a:r>
                      <a:r>
                        <a:rPr lang="ru-RU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»)</a:t>
                      </a:r>
                      <a:r>
                        <a:rPr lang="en-US" sz="1800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endParaRPr lang="ru-RU" sz="1800" dirty="0">
                        <a:solidFill>
                          <a:srgbClr val="320064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320064"/>
                          </a:solidFill>
                        </a:rPr>
                        <a:t>Любые числа с дробной частью</a:t>
                      </a:r>
                      <a:br>
                        <a:rPr lang="ru-RU" sz="1400" dirty="0" smtClean="0">
                          <a:solidFill>
                            <a:srgbClr val="320064"/>
                          </a:solidFill>
                        </a:rPr>
                      </a:br>
                      <a:r>
                        <a:rPr lang="ru-RU" sz="1400" dirty="0" smtClean="0">
                          <a:solidFill>
                            <a:srgbClr val="320064"/>
                          </a:solidFill>
                        </a:rPr>
                        <a:t>(с плавающей точкой)</a:t>
                      </a:r>
                      <a:endParaRPr lang="ru-RU" sz="1400" dirty="0" smtClean="0">
                        <a:solidFill>
                          <a:srgbClr val="320064"/>
                        </a:solidFill>
                        <a:effectLst/>
                        <a:latin typeface="+mn-lt"/>
                        <a:ea typeface="Calibri"/>
                        <a:cs typeface="Times New Roman"/>
                        <a:sym typeface="Symbol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2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Строковый</a:t>
                      </a: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str</a:t>
                      </a:r>
                      <a:r>
                        <a:rPr lang="ru-RU" sz="1800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/>
                      </a:r>
                      <a:br>
                        <a:rPr lang="ru-RU" sz="1800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</a:br>
                      <a:r>
                        <a:rPr lang="en-US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ru-RU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«</a:t>
                      </a:r>
                      <a:r>
                        <a:rPr lang="en-US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string</a:t>
                      </a:r>
                      <a:r>
                        <a:rPr lang="ru-RU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»</a:t>
                      </a:r>
                      <a:r>
                        <a:rPr lang="en-US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 </a:t>
                      </a:r>
                      <a:endParaRPr lang="ru-RU" sz="1600" i="1" dirty="0">
                        <a:solidFill>
                          <a:srgbClr val="320064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Произвольная последовательность символов из</a:t>
                      </a:r>
                      <a:r>
                        <a:rPr lang="ru-RU" sz="1400" baseline="0" dirty="0" smtClean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таблицы </a:t>
                      </a:r>
                      <a:r>
                        <a:rPr lang="en-US" sz="1400" baseline="0" dirty="0" smtClean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Unicode</a:t>
                      </a:r>
                      <a:endParaRPr lang="ru-RU" sz="1400" dirty="0">
                        <a:solidFill>
                          <a:srgbClr val="320064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25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Логический</a:t>
                      </a: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bool</a:t>
                      </a:r>
                      <a:r>
                        <a:rPr lang="ru-RU" sz="1800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/>
                      </a:r>
                      <a:br>
                        <a:rPr lang="ru-RU" sz="1800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</a:br>
                      <a:r>
                        <a:rPr lang="en-US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(</a:t>
                      </a:r>
                      <a:r>
                        <a:rPr lang="ru-RU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«</a:t>
                      </a:r>
                      <a:r>
                        <a:rPr lang="en-US" sz="1600" i="1" dirty="0" err="1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boolean</a:t>
                      </a:r>
                      <a:r>
                        <a:rPr lang="ru-RU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»</a:t>
                      </a:r>
                      <a:r>
                        <a:rPr lang="en-US" sz="1600" i="1" dirty="0" smtClean="0">
                          <a:solidFill>
                            <a:srgbClr val="320064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) </a:t>
                      </a:r>
                      <a:endParaRPr lang="ru-RU" sz="1600" i="1" dirty="0">
                        <a:solidFill>
                          <a:srgbClr val="320064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20064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False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20064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 («Ложь»)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20064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 </a:t>
                      </a:r>
                      <a:r>
                        <a:rPr kumimoji="0" lang="ru-RU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20064"/>
                          </a:solidFill>
                          <a:effectLst/>
                          <a:uLnTx/>
                          <a:uFillTx/>
                          <a:latin typeface="+mn-lt"/>
                          <a:ea typeface="Calibri"/>
                          <a:cs typeface="Times New Roman"/>
                        </a:rPr>
                        <a:t>или </a:t>
                      </a:r>
                      <a:r>
                        <a:rPr lang="en-US" sz="1400" dirty="0" smtClean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True</a:t>
                      </a:r>
                      <a:r>
                        <a:rPr lang="ru-RU" sz="1400" dirty="0" smtClean="0">
                          <a:solidFill>
                            <a:srgbClr val="320064"/>
                          </a:solidFill>
                          <a:effectLst/>
                          <a:latin typeface="+mn-lt"/>
                          <a:ea typeface="Calibri"/>
                          <a:cs typeface="Times New Roman"/>
                        </a:rPr>
                        <a:t> («Истина»)</a:t>
                      </a:r>
                      <a:endParaRPr lang="ru-RU" sz="1400" dirty="0">
                        <a:solidFill>
                          <a:srgbClr val="320064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32545" marR="3254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1540" y="5253007"/>
            <a:ext cx="85792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ru-RU" sz="1600" i="1" dirty="0" smtClean="0">
                <a:solidFill>
                  <a:srgbClr val="330066"/>
                </a:solidFill>
              </a:rPr>
              <a:t>Целая часть числа от дробной отделяется точкой. </a:t>
            </a:r>
          </a:p>
          <a:p>
            <a:pPr lvl="0">
              <a:spcBef>
                <a:spcPts val="0"/>
              </a:spcBef>
              <a:spcAft>
                <a:spcPts val="600"/>
              </a:spcAft>
            </a:pPr>
            <a:r>
              <a:rPr lang="ru-RU" sz="1600" i="1" dirty="0" smtClean="0">
                <a:solidFill>
                  <a:srgbClr val="330066"/>
                </a:solidFill>
              </a:rPr>
              <a:t>Строковое значение заключается в двойные или одинарные кавычки.</a:t>
            </a:r>
          </a:p>
          <a:p>
            <a:pPr lvl="0">
              <a:spcBef>
                <a:spcPts val="0"/>
              </a:spcBef>
              <a:spcAft>
                <a:spcPts val="1200"/>
              </a:spcAft>
            </a:pPr>
            <a:r>
              <a:rPr lang="ru-RU" sz="1600" i="1" dirty="0" smtClean="0">
                <a:solidFill>
                  <a:srgbClr val="330066"/>
                </a:solidFill>
              </a:rPr>
              <a:t>Тип переменной определяется автоматически в момент присваивания ей значения и может изменяться по ходу выполнения программы.</a:t>
            </a:r>
            <a:endParaRPr lang="ru-RU" sz="1600" i="1" dirty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7184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524" y="980728"/>
            <a:ext cx="8532948" cy="1708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b="1" dirty="0">
                <a:solidFill>
                  <a:srgbClr val="330066"/>
                </a:solidFill>
              </a:rPr>
              <a:t>Выражение –</a:t>
            </a:r>
            <a:r>
              <a:rPr lang="ru-RU" b="1" dirty="0" smtClean="0">
                <a:solidFill>
                  <a:srgbClr val="330066"/>
                </a:solidFill>
              </a:rPr>
              <a:t> </a:t>
            </a:r>
            <a:r>
              <a:rPr lang="ru-RU" dirty="0">
                <a:solidFill>
                  <a:srgbClr val="330066"/>
                </a:solidFill>
              </a:rPr>
              <a:t>это конструкция, возвращающая значение некоторого типа</a:t>
            </a:r>
            <a:r>
              <a:rPr lang="ru-RU" dirty="0" smtClean="0">
                <a:solidFill>
                  <a:srgbClr val="330066"/>
                </a:solidFill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solidFill>
                  <a:srgbClr val="330066"/>
                </a:solidFill>
              </a:rPr>
              <a:t>Простыми </a:t>
            </a:r>
            <a:r>
              <a:rPr lang="ru-RU" dirty="0">
                <a:solidFill>
                  <a:srgbClr val="330066"/>
                </a:solidFill>
              </a:rPr>
              <a:t>выражениями являются переменные и </a:t>
            </a:r>
            <a:r>
              <a:rPr lang="ru-RU" dirty="0" smtClean="0">
                <a:solidFill>
                  <a:srgbClr val="330066"/>
                </a:solidFill>
              </a:rPr>
              <a:t>константы.</a:t>
            </a:r>
            <a:endParaRPr lang="ru-RU" dirty="0">
              <a:solidFill>
                <a:srgbClr val="330066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ru-RU" dirty="0" smtClean="0">
                <a:solidFill>
                  <a:srgbClr val="330066"/>
                </a:solidFill>
              </a:rPr>
              <a:t>Сложные </a:t>
            </a:r>
            <a:r>
              <a:rPr lang="ru-RU" dirty="0">
                <a:solidFill>
                  <a:srgbClr val="330066"/>
                </a:solidFill>
              </a:rPr>
              <a:t>выражения строятся из простых с помощью операций, </a:t>
            </a:r>
            <a:r>
              <a:rPr lang="ru-RU" dirty="0" smtClean="0">
                <a:solidFill>
                  <a:srgbClr val="330066"/>
                </a:solidFill>
              </a:rPr>
              <a:t>функций </a:t>
            </a:r>
            <a:r>
              <a:rPr lang="ru-RU" dirty="0">
                <a:solidFill>
                  <a:srgbClr val="330066"/>
                </a:solidFill>
              </a:rPr>
              <a:t>и скобок. Данные, к которым применяются операции, называются </a:t>
            </a:r>
            <a:r>
              <a:rPr lang="ru-RU" b="1" dirty="0">
                <a:solidFill>
                  <a:srgbClr val="330066"/>
                </a:solidFill>
              </a:rPr>
              <a:t>операндами</a:t>
            </a:r>
            <a:r>
              <a:rPr lang="ru-RU" dirty="0" smtClean="0">
                <a:solidFill>
                  <a:srgbClr val="330066"/>
                </a:solidFill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ru-RU" dirty="0" smtClean="0">
                <a:solidFill>
                  <a:srgbClr val="330066"/>
                </a:solidFill>
              </a:rPr>
              <a:t>Используется линейная форма записи выражений (в одну строку).</a:t>
            </a:r>
          </a:p>
        </p:txBody>
      </p:sp>
      <p:sp>
        <p:nvSpPr>
          <p:cNvPr id="3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>
                <a:solidFill>
                  <a:srgbClr val="330066"/>
                </a:solidFill>
              </a:rPr>
              <a:t>Выражения и операции</a:t>
            </a:r>
            <a:endParaRPr lang="ru-RU" sz="3200" dirty="0">
              <a:solidFill>
                <a:srgbClr val="330066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16341"/>
              </p:ext>
            </p:extLst>
          </p:nvPr>
        </p:nvGraphicFramePr>
        <p:xfrm>
          <a:off x="1097613" y="3248980"/>
          <a:ext cx="7164797" cy="2951568"/>
        </p:xfrm>
        <a:graphic>
          <a:graphicData uri="http://schemas.openxmlformats.org/drawingml/2006/table">
            <a:tbl>
              <a:tblPr/>
              <a:tblGrid>
                <a:gridCol w="3346346"/>
                <a:gridCol w="2037605"/>
                <a:gridCol w="1780846"/>
              </a:tblGrid>
              <a:tr h="3912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Операция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Обозначение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Пример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08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Сложение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+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 + 4</a:t>
                      </a:r>
                      <a:r>
                        <a:rPr lang="en-US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7</a:t>
                      </a:r>
                      <a:endParaRPr lang="ru-RU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Вычитание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7 - 2</a:t>
                      </a:r>
                      <a:r>
                        <a:rPr lang="en-US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5</a:t>
                      </a:r>
                      <a:endParaRPr lang="ru-RU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Умножение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* 2</a:t>
                      </a:r>
                      <a:r>
                        <a:rPr lang="en-US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4</a:t>
                      </a:r>
                      <a:endParaRPr lang="ru-RU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083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Деление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</a:t>
                      </a:r>
                      <a:endParaRPr lang="ru-RU" sz="2400" b="1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 / 2</a:t>
                      </a:r>
                      <a:r>
                        <a:rPr lang="en-US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4</a:t>
                      </a:r>
                      <a:endParaRPr lang="ru-RU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Целочисленное деление</a:t>
                      </a:r>
                      <a:endParaRPr lang="ru-RU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endParaRPr lang="ru-RU" sz="2400" b="1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9 </a:t>
                      </a:r>
                      <a:r>
                        <a:rPr lang="ru-RU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//</a:t>
                      </a:r>
                      <a:r>
                        <a:rPr lang="en-US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ru-RU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= 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Остаток </a:t>
                      </a:r>
                      <a:r>
                        <a:rPr lang="ru-RU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от деления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</a:t>
                      </a:r>
                      <a:endParaRPr lang="ru-RU" sz="2400" b="1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9 </a:t>
                      </a:r>
                      <a:r>
                        <a:rPr lang="ru-RU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%</a:t>
                      </a:r>
                      <a:r>
                        <a:rPr lang="en-US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= 1</a:t>
                      </a:r>
                      <a:endParaRPr lang="ru-RU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8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kern="1200" dirty="0" smtClean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Возведение в степень</a:t>
                      </a:r>
                      <a:endParaRPr lang="ru-RU" kern="1200" dirty="0">
                        <a:solidFill>
                          <a:srgbClr val="330066"/>
                        </a:solidFill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**</a:t>
                      </a:r>
                      <a:endParaRPr lang="ru-RU" sz="2400" b="1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** 3 = 8</a:t>
                      </a:r>
                      <a:endParaRPr lang="ru-RU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75756" y="276111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330066"/>
                </a:solidFill>
              </a:rPr>
              <a:t>Арифметические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13017176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3557" y="980728"/>
            <a:ext cx="8548923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ru-RU" b="1" dirty="0">
                <a:solidFill>
                  <a:srgbClr val="330066"/>
                </a:solidFill>
              </a:rPr>
              <a:t>Логические выражения </a:t>
            </a:r>
            <a:r>
              <a:rPr lang="ru-RU" dirty="0">
                <a:solidFill>
                  <a:srgbClr val="330066"/>
                </a:solidFill>
              </a:rPr>
              <a:t>могут содержать </a:t>
            </a:r>
            <a:r>
              <a:rPr lang="ru-RU" dirty="0" smtClean="0">
                <a:solidFill>
                  <a:srgbClr val="330066"/>
                </a:solidFill>
              </a:rPr>
              <a:t>величины </a:t>
            </a:r>
            <a:r>
              <a:rPr lang="ru-RU" dirty="0">
                <a:solidFill>
                  <a:srgbClr val="330066"/>
                </a:solidFill>
              </a:rPr>
              <a:t>или выражения, которые сравниваются между собой с помощью операций сравнения. </a:t>
            </a:r>
            <a:endParaRPr lang="ru-RU" dirty="0" smtClean="0">
              <a:solidFill>
                <a:srgbClr val="330066"/>
              </a:solidFill>
            </a:endParaRPr>
          </a:p>
          <a:p>
            <a:pPr algn="just">
              <a:spcAft>
                <a:spcPts val="1200"/>
              </a:spcAft>
            </a:pPr>
            <a:r>
              <a:rPr lang="ru-RU" dirty="0" smtClean="0">
                <a:solidFill>
                  <a:srgbClr val="330066"/>
                </a:solidFill>
              </a:rPr>
              <a:t>Логическое </a:t>
            </a:r>
            <a:r>
              <a:rPr lang="ru-RU" dirty="0">
                <a:solidFill>
                  <a:srgbClr val="330066"/>
                </a:solidFill>
              </a:rPr>
              <a:t>выражение может принимать лишь два значения: «истина» или «ложь».</a:t>
            </a:r>
          </a:p>
        </p:txBody>
      </p:sp>
      <p:sp>
        <p:nvSpPr>
          <p:cNvPr id="4" name="Rectangle 422"/>
          <p:cNvSpPr txBox="1">
            <a:spLocks noChangeArrowheads="1"/>
          </p:cNvSpPr>
          <p:nvPr/>
        </p:nvSpPr>
        <p:spPr bwMode="auto">
          <a:xfrm>
            <a:off x="395536" y="188640"/>
            <a:ext cx="7452828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 smtClean="0">
                <a:solidFill>
                  <a:srgbClr val="330066"/>
                </a:solidFill>
              </a:rPr>
              <a:t>Выражения и операции</a:t>
            </a:r>
            <a:endParaRPr lang="ru-RU" sz="3200" dirty="0">
              <a:solidFill>
                <a:srgbClr val="330066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96662"/>
              </p:ext>
            </p:extLst>
          </p:nvPr>
        </p:nvGraphicFramePr>
        <p:xfrm>
          <a:off x="1655676" y="2790220"/>
          <a:ext cx="5940661" cy="2222956"/>
        </p:xfrm>
        <a:graphic>
          <a:graphicData uri="http://schemas.openxmlformats.org/drawingml/2006/table">
            <a:tbl>
              <a:tblPr/>
              <a:tblGrid>
                <a:gridCol w="2608629"/>
                <a:gridCol w="1666016"/>
                <a:gridCol w="1666016"/>
              </a:tblGrid>
              <a:tr h="1878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Операция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Символы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b="1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Пример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284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r>
                        <a:rPr lang="en-US" sz="1800" b="1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</a:t>
                      </a:r>
                      <a:endParaRPr lang="ru-RU" sz="1800" b="1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 </a:t>
                      </a:r>
                      <a:r>
                        <a:rPr lang="en-US" sz="1800" i="0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== </a:t>
                      </a:r>
                      <a:r>
                        <a:rPr lang="en-US" sz="1800" i="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endParaRPr lang="ru-RU" sz="1800" i="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не 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!=</a:t>
                      </a:r>
                      <a:endParaRPr lang="ru-RU" sz="1800" b="1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 </a:t>
                      </a:r>
                      <a:r>
                        <a:rPr lang="en-US" sz="1800" i="0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!= </a:t>
                      </a:r>
                      <a:r>
                        <a:rPr lang="en-US" sz="1800" i="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</a:t>
                      </a:r>
                      <a:endParaRPr lang="ru-RU" sz="1800" i="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больше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</a:t>
                      </a:r>
                      <a:endParaRPr lang="ru-RU" sz="1800" b="1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 &gt; 0</a:t>
                      </a:r>
                      <a:endParaRPr lang="ru-RU" sz="1800" i="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меньше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</a:t>
                      </a:r>
                      <a:endParaRPr lang="ru-RU" sz="1800" b="1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 &lt; 0</a:t>
                      </a:r>
                      <a:endParaRPr lang="ru-RU" sz="1800" i="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больше или 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&gt;=</a:t>
                      </a:r>
                      <a:endParaRPr lang="ru-RU" sz="1800" b="1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 &gt;= 0</a:t>
                      </a:r>
                      <a:endParaRPr lang="ru-RU" sz="1800" i="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rgbClr val="330066"/>
                          </a:solidFill>
                          <a:latin typeface="Arial" charset="0"/>
                          <a:ea typeface="+mn-ea"/>
                          <a:cs typeface="+mn-cs"/>
                        </a:rPr>
                        <a:t>меньше или равно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&lt;=</a:t>
                      </a:r>
                      <a:endParaRPr lang="ru-RU" sz="1800" b="1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0" kern="1200" dirty="0">
                          <a:solidFill>
                            <a:srgbClr val="33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 &lt;= 0</a:t>
                      </a:r>
                      <a:endParaRPr lang="ru-RU" sz="1800" i="0" kern="1200" dirty="0">
                        <a:solidFill>
                          <a:srgbClr val="33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9560" y="2348880"/>
            <a:ext cx="838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rgbClr val="330066"/>
                </a:solidFill>
              </a:rPr>
              <a:t>Операции сравнения</a:t>
            </a:r>
            <a:endParaRPr lang="ru-RU" b="1" dirty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2875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theme/theme1.xml><?xml version="1.0" encoding="utf-8"?>
<a:theme xmlns:a="http://schemas.openxmlformats.org/drawingml/2006/main" name="Питон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Питон</Template>
  <TotalTime>6933</TotalTime>
  <Words>2056</Words>
  <Application>Microsoft Office PowerPoint</Application>
  <PresentationFormat>Экран (4:3)</PresentationFormat>
  <Paragraphs>403</Paragraphs>
  <Slides>26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Питон</vt:lpstr>
      <vt:lpstr>Формула</vt:lpstr>
      <vt:lpstr>Язык программирования Python</vt:lpstr>
      <vt:lpstr>Язык Python</vt:lpstr>
      <vt:lpstr>Презентация PowerPoint</vt:lpstr>
      <vt:lpstr>Презентация PowerPoint</vt:lpstr>
      <vt:lpstr>Презентация PowerPoint</vt:lpstr>
      <vt:lpstr>Общие сведения  о языке программирования Python </vt:lpstr>
      <vt:lpstr>Общие сведения  о языке программирования Python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Сеть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и его свойства</dc:title>
  <dc:creator>Админ</dc:creator>
  <cp:lastModifiedBy>Папа-админ</cp:lastModifiedBy>
  <cp:revision>322</cp:revision>
  <dcterms:created xsi:type="dcterms:W3CDTF">2010-02-14T19:37:55Z</dcterms:created>
  <dcterms:modified xsi:type="dcterms:W3CDTF">2020-07-26T11:34:14Z</dcterms:modified>
</cp:coreProperties>
</file>