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331" r:id="rId3"/>
    <p:sldId id="332" r:id="rId4"/>
    <p:sldId id="350" r:id="rId5"/>
    <p:sldId id="353" r:id="rId6"/>
    <p:sldId id="351" r:id="rId7"/>
    <p:sldId id="352" r:id="rId8"/>
    <p:sldId id="337" r:id="rId9"/>
    <p:sldId id="338" r:id="rId10"/>
    <p:sldId id="341" r:id="rId11"/>
    <p:sldId id="342" r:id="rId12"/>
    <p:sldId id="343" r:id="rId13"/>
    <p:sldId id="344" r:id="rId14"/>
    <p:sldId id="346" r:id="rId15"/>
    <p:sldId id="348" r:id="rId16"/>
    <p:sldId id="349" r:id="rId1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6600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57" autoAdjust="0"/>
  </p:normalViewPr>
  <p:slideViewPr>
    <p:cSldViewPr>
      <p:cViewPr varScale="1">
        <p:scale>
          <a:sx n="114" d="100"/>
          <a:sy n="11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340768"/>
            <a:ext cx="0" cy="370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69569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  <a:endParaRPr lang="ru-RU" altLang="en-US" noProof="0" dirty="0" smtClean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03E105-D027-40A3-847D-303E8E35392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6146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543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60E95-A5D1-48FA-827D-1A9B1C67C70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68441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E3CA5-2211-486F-BA15-A5BF6B12B86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058269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4620E-03B6-4A88-961C-A5C37945337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36381513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2E84B-C348-421B-83C5-873C26BD10D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2639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E0ED7-DB4D-4DB9-8182-EFC0D4946C7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22128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58D7-701D-48F6-95CE-CD010E4E597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70696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9E74-0138-4E6B-8763-A93950415DB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41004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4771-EDA8-44CC-AC72-72A9B03C887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59571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27D03-7E06-4DA9-A3C8-9CB304C503B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89058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3E3B-E540-4AB8-B4D1-FF27EE22D9E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74567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EED7-92A4-43A8-9B21-73CC7A85329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58639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6D9F-73B6-4FAC-BBD0-32571A58418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99234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100392" y="128360"/>
            <a:ext cx="0" cy="9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EF3DB5B2-37A1-44B2-9AFD-B95B216D0AE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40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508" y="1592796"/>
            <a:ext cx="7164795" cy="9355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sz="3200" dirty="0" smtClean="0">
                <a:solidFill>
                  <a:srgbClr val="330066"/>
                </a:solidFill>
                <a:latin typeface="Arial"/>
              </a:rPr>
              <a:t>Язык программирования </a:t>
            </a:r>
            <a:r>
              <a:rPr lang="en-US" sz="3200" dirty="0" smtClean="0">
                <a:solidFill>
                  <a:srgbClr val="330066"/>
                </a:solidFill>
                <a:latin typeface="Arial"/>
              </a:rPr>
              <a:t>Python</a:t>
            </a:r>
            <a:endParaRPr lang="ru-RU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40968"/>
            <a:ext cx="7236804" cy="1279512"/>
          </a:xfrm>
        </p:spPr>
        <p:txBody>
          <a:bodyPr/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Операторы ветвления в языке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0"/>
          <p:cNvSpPr>
            <a:spLocks noChangeArrowheads="1"/>
          </p:cNvSpPr>
          <p:nvPr/>
        </p:nvSpPr>
        <p:spPr bwMode="auto">
          <a:xfrm>
            <a:off x="3455988" y="3429000"/>
            <a:ext cx="4429125" cy="2484438"/>
          </a:xfrm>
          <a:prstGeom prst="rect">
            <a:avLst/>
          </a:prstGeom>
          <a:solidFill>
            <a:srgbClr val="DDDDEF"/>
          </a:solidFill>
          <a:ln w="12700">
            <a:solidFill>
              <a:srgbClr val="BCBCDE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>
                <a:solidFill>
                  <a:schemeClr val="tx2"/>
                </a:solidFill>
              </a:rPr>
              <a:t>Задача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ru-RU" sz="24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215900" y="368300"/>
            <a:ext cx="7740650" cy="671513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Найти корни данного квадратного уравнения </a:t>
            </a:r>
            <a:r>
              <a:rPr lang="en-US" sz="2000" i="1" dirty="0">
                <a:solidFill>
                  <a:schemeClr val="tx2"/>
                </a:solidFill>
              </a:rPr>
              <a:t>ax</a:t>
            </a:r>
            <a:r>
              <a:rPr lang="en-US" sz="2000" i="1" baseline="30000" dirty="0">
                <a:solidFill>
                  <a:schemeClr val="tx2"/>
                </a:solidFill>
              </a:rPr>
              <a:t>2</a:t>
            </a:r>
            <a:r>
              <a:rPr lang="en-US" sz="2000" i="1" dirty="0">
                <a:solidFill>
                  <a:schemeClr val="tx2"/>
                </a:solidFill>
              </a:rPr>
              <a:t>+bx+c=0</a:t>
            </a:r>
            <a:r>
              <a:rPr lang="ru-RU" sz="2000" i="1" dirty="0">
                <a:solidFill>
                  <a:schemeClr val="tx2"/>
                </a:solidFill>
              </a:rPr>
              <a:t>, </a:t>
            </a:r>
            <a:br>
              <a:rPr lang="ru-RU" sz="2000" i="1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учитывая случай, когда уравнение имеет один корень.</a:t>
            </a:r>
          </a:p>
        </p:txBody>
      </p:sp>
      <p:grpSp>
        <p:nvGrpSpPr>
          <p:cNvPr id="11269" name="Group 47"/>
          <p:cNvGrpSpPr>
            <a:grpSpLocks/>
          </p:cNvGrpSpPr>
          <p:nvPr/>
        </p:nvGrpSpPr>
        <p:grpSpPr bwMode="auto">
          <a:xfrm>
            <a:off x="1198563" y="1239838"/>
            <a:ext cx="6469062" cy="5465762"/>
            <a:chOff x="589" y="709"/>
            <a:chExt cx="4075" cy="3443"/>
          </a:xfrm>
        </p:grpSpPr>
        <p:sp>
          <p:nvSpPr>
            <p:cNvPr id="11271" name="AutoShape 5"/>
            <p:cNvSpPr>
              <a:spLocks noChangeArrowheads="1"/>
            </p:cNvSpPr>
            <p:nvPr/>
          </p:nvSpPr>
          <p:spPr bwMode="auto">
            <a:xfrm>
              <a:off x="1956" y="709"/>
              <a:ext cx="605" cy="21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11272" name="AutoShape 6"/>
            <p:cNvSpPr>
              <a:spLocks noChangeArrowheads="1"/>
            </p:cNvSpPr>
            <p:nvPr/>
          </p:nvSpPr>
          <p:spPr bwMode="auto">
            <a:xfrm>
              <a:off x="1668" y="1066"/>
              <a:ext cx="1142" cy="204"/>
            </a:xfrm>
            <a:prstGeom prst="parallelogram">
              <a:avLst>
                <a:gd name="adj" fmla="val 139951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ввод</a:t>
              </a:r>
              <a:r>
                <a:rPr lang="ru-RU" sz="1200"/>
                <a:t> </a:t>
              </a:r>
              <a:r>
                <a:rPr lang="en-US" sz="1600" i="1">
                  <a:latin typeface="Times New Roman" pitchFamily="18" charset="0"/>
                </a:rPr>
                <a:t>a, b, c</a:t>
              </a:r>
              <a:endParaRPr lang="ru-RU" sz="1600" i="1">
                <a:latin typeface="Times New Roman" pitchFamily="18" charset="0"/>
              </a:endParaRPr>
            </a:p>
          </p:txBody>
        </p:sp>
        <p:sp>
          <p:nvSpPr>
            <p:cNvPr id="11273" name="AutoShape 7"/>
            <p:cNvSpPr>
              <a:spLocks noChangeArrowheads="1"/>
            </p:cNvSpPr>
            <p:nvPr/>
          </p:nvSpPr>
          <p:spPr bwMode="auto">
            <a:xfrm>
              <a:off x="589" y="2148"/>
              <a:ext cx="1295" cy="227"/>
            </a:xfrm>
            <a:prstGeom prst="parallelogram">
              <a:avLst>
                <a:gd name="adj" fmla="val 142621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300"/>
                <a:t>«Корней нет»</a:t>
              </a:r>
            </a:p>
          </p:txBody>
        </p:sp>
        <p:sp>
          <p:nvSpPr>
            <p:cNvPr id="11274" name="AutoShape 8"/>
            <p:cNvSpPr>
              <a:spLocks noChangeArrowheads="1"/>
            </p:cNvSpPr>
            <p:nvPr/>
          </p:nvSpPr>
          <p:spPr bwMode="auto">
            <a:xfrm>
              <a:off x="1797" y="1769"/>
              <a:ext cx="892" cy="294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d&lt;0</a:t>
              </a:r>
              <a:endParaRPr lang="ru-RU" sz="1600" i="1">
                <a:latin typeface="Times New Roman" pitchFamily="18" charset="0"/>
              </a:endParaRPr>
            </a:p>
          </p:txBody>
        </p:sp>
        <p:sp>
          <p:nvSpPr>
            <p:cNvPr id="11275" name="AutoShape 9"/>
            <p:cNvSpPr>
              <a:spLocks noChangeArrowheads="1"/>
            </p:cNvSpPr>
            <p:nvPr/>
          </p:nvSpPr>
          <p:spPr bwMode="auto">
            <a:xfrm>
              <a:off x="1931" y="3937"/>
              <a:ext cx="605" cy="21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>
              <a:off x="2244" y="924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>
              <a:off x="2244" y="1264"/>
              <a:ext cx="0" cy="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1278" name="Line 12"/>
            <p:cNvSpPr>
              <a:spLocks noChangeShapeType="1"/>
            </p:cNvSpPr>
            <p:nvPr/>
          </p:nvSpPr>
          <p:spPr bwMode="auto">
            <a:xfrm>
              <a:off x="2244" y="162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1279" name="Freeform 13"/>
            <p:cNvSpPr>
              <a:spLocks/>
            </p:cNvSpPr>
            <p:nvPr/>
          </p:nvSpPr>
          <p:spPr bwMode="auto">
            <a:xfrm>
              <a:off x="1247" y="1916"/>
              <a:ext cx="548" cy="232"/>
            </a:xfrm>
            <a:custGeom>
              <a:avLst/>
              <a:gdLst>
                <a:gd name="T0" fmla="*/ 3165 w 228"/>
                <a:gd name="T1" fmla="*/ 0 h 285"/>
                <a:gd name="T2" fmla="*/ 0 w 228"/>
                <a:gd name="T3" fmla="*/ 0 h 285"/>
                <a:gd name="T4" fmla="*/ 0 w 228"/>
                <a:gd name="T5" fmla="*/ 154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1280" name="Freeform 14"/>
            <p:cNvSpPr>
              <a:spLocks/>
            </p:cNvSpPr>
            <p:nvPr/>
          </p:nvSpPr>
          <p:spPr bwMode="auto">
            <a:xfrm flipH="1">
              <a:off x="2688" y="1914"/>
              <a:ext cx="600" cy="234"/>
            </a:xfrm>
            <a:custGeom>
              <a:avLst/>
              <a:gdLst>
                <a:gd name="T0" fmla="*/ 4155 w 228"/>
                <a:gd name="T1" fmla="*/ 0 h 285"/>
                <a:gd name="T2" fmla="*/ 0 w 228"/>
                <a:gd name="T3" fmla="*/ 0 h 285"/>
                <a:gd name="T4" fmla="*/ 0 w 228"/>
                <a:gd name="T5" fmla="*/ 158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1281" name="Line 16"/>
            <p:cNvSpPr>
              <a:spLocks noChangeShapeType="1"/>
            </p:cNvSpPr>
            <p:nvPr/>
          </p:nvSpPr>
          <p:spPr bwMode="auto">
            <a:xfrm>
              <a:off x="2236" y="3791"/>
              <a:ext cx="0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1282" name="Text Box 17"/>
            <p:cNvSpPr txBox="1">
              <a:spLocks noChangeArrowheads="1"/>
            </p:cNvSpPr>
            <p:nvPr/>
          </p:nvSpPr>
          <p:spPr bwMode="auto">
            <a:xfrm>
              <a:off x="1550" y="1745"/>
              <a:ext cx="30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да</a:t>
              </a:r>
            </a:p>
          </p:txBody>
        </p:sp>
        <p:sp>
          <p:nvSpPr>
            <p:cNvPr id="11283" name="Text Box 18"/>
            <p:cNvSpPr txBox="1">
              <a:spLocks noChangeArrowheads="1"/>
            </p:cNvSpPr>
            <p:nvPr/>
          </p:nvSpPr>
          <p:spPr bwMode="auto">
            <a:xfrm>
              <a:off x="2642" y="1745"/>
              <a:ext cx="30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нет</a:t>
              </a:r>
            </a:p>
          </p:txBody>
        </p:sp>
        <p:grpSp>
          <p:nvGrpSpPr>
            <p:cNvPr id="11284" name="Group 19"/>
            <p:cNvGrpSpPr>
              <a:grpSpLocks/>
            </p:cNvGrpSpPr>
            <p:nvPr/>
          </p:nvGrpSpPr>
          <p:grpSpPr bwMode="auto">
            <a:xfrm>
              <a:off x="1804" y="1409"/>
              <a:ext cx="877" cy="214"/>
              <a:chOff x="2076" y="1423"/>
              <a:chExt cx="877" cy="247"/>
            </a:xfrm>
          </p:grpSpPr>
          <p:sp>
            <p:nvSpPr>
              <p:cNvPr id="11309" name="Rectangle 20"/>
              <p:cNvSpPr>
                <a:spLocks noChangeArrowheads="1"/>
              </p:cNvSpPr>
              <p:nvPr/>
            </p:nvSpPr>
            <p:spPr bwMode="auto">
              <a:xfrm>
                <a:off x="2076" y="1423"/>
                <a:ext cx="877" cy="247"/>
              </a:xfrm>
              <a:prstGeom prst="rect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endParaRPr lang="ru-RU"/>
              </a:p>
            </p:txBody>
          </p:sp>
          <p:graphicFrame>
            <p:nvGraphicFramePr>
              <p:cNvPr id="11310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9489650"/>
                  </p:ext>
                </p:extLst>
              </p:nvPr>
            </p:nvGraphicFramePr>
            <p:xfrm>
              <a:off x="2246" y="1456"/>
              <a:ext cx="56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90" name="Формула" r:id="rId3" imgW="787320" imgH="203040" progId="Equation.3">
                      <p:embed/>
                    </p:oleObj>
                  </mc:Choice>
                  <mc:Fallback>
                    <p:oleObj name="Формула" r:id="rId3" imgW="78732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6" y="1456"/>
                            <a:ext cx="566" cy="1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285" name="Freeform 30"/>
            <p:cNvSpPr>
              <a:spLocks/>
            </p:cNvSpPr>
            <p:nvPr/>
          </p:nvSpPr>
          <p:spPr bwMode="auto">
            <a:xfrm>
              <a:off x="1247" y="2372"/>
              <a:ext cx="2064" cy="1421"/>
            </a:xfrm>
            <a:custGeom>
              <a:avLst/>
              <a:gdLst>
                <a:gd name="T0" fmla="*/ 4905 w 1339"/>
                <a:gd name="T1" fmla="*/ 4504 h 748"/>
                <a:gd name="T2" fmla="*/ 4905 w 1339"/>
                <a:gd name="T3" fmla="*/ 5129 h 748"/>
                <a:gd name="T4" fmla="*/ 0 w 1339"/>
                <a:gd name="T5" fmla="*/ 5129 h 748"/>
                <a:gd name="T6" fmla="*/ 0 w 1339"/>
                <a:gd name="T7" fmla="*/ 0 h 7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39" h="748">
                  <a:moveTo>
                    <a:pt x="1339" y="657"/>
                  </a:moveTo>
                  <a:lnTo>
                    <a:pt x="1339" y="748"/>
                  </a:lnTo>
                  <a:lnTo>
                    <a:pt x="0" y="748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1286" name="Group 46"/>
            <p:cNvGrpSpPr>
              <a:grpSpLocks/>
            </p:cNvGrpSpPr>
            <p:nvPr/>
          </p:nvGrpSpPr>
          <p:grpSpPr bwMode="auto">
            <a:xfrm>
              <a:off x="2086" y="2123"/>
              <a:ext cx="2578" cy="1489"/>
              <a:chOff x="2956" y="2123"/>
              <a:chExt cx="2578" cy="1489"/>
            </a:xfrm>
          </p:grpSpPr>
          <p:grpSp>
            <p:nvGrpSpPr>
              <p:cNvPr id="11287" name="Group 44"/>
              <p:cNvGrpSpPr>
                <a:grpSpLocks/>
              </p:cNvGrpSpPr>
              <p:nvPr/>
            </p:nvGrpSpPr>
            <p:grpSpPr bwMode="auto">
              <a:xfrm>
                <a:off x="4290" y="2523"/>
                <a:ext cx="1244" cy="956"/>
                <a:chOff x="4312" y="2148"/>
                <a:chExt cx="1244" cy="956"/>
              </a:xfrm>
            </p:grpSpPr>
            <p:sp>
              <p:nvSpPr>
                <p:cNvPr id="11300" name="Line 15"/>
                <p:cNvSpPr>
                  <a:spLocks noChangeShapeType="1"/>
                </p:cNvSpPr>
                <p:nvPr/>
              </p:nvSpPr>
              <p:spPr bwMode="auto">
                <a:xfrm>
                  <a:off x="4947" y="2363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ru-RU"/>
                </a:p>
              </p:txBody>
            </p:sp>
            <p:sp>
              <p:nvSpPr>
                <p:cNvPr id="11301" name="AutoShape 22"/>
                <p:cNvSpPr>
                  <a:spLocks noChangeArrowheads="1"/>
                </p:cNvSpPr>
                <p:nvPr/>
              </p:nvSpPr>
              <p:spPr bwMode="auto">
                <a:xfrm>
                  <a:off x="4312" y="2877"/>
                  <a:ext cx="1244" cy="227"/>
                </a:xfrm>
                <a:prstGeom prst="parallelogram">
                  <a:avLst>
                    <a:gd name="adj" fmla="val 137004"/>
                  </a:avLst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/>
                <a:p>
                  <a:pPr algn="ctr"/>
                  <a:r>
                    <a:rPr lang="ru-RU" sz="1400"/>
                    <a:t>вывод</a:t>
                  </a:r>
                  <a:r>
                    <a:rPr lang="ru-RU" sz="1200"/>
                    <a:t> </a:t>
                  </a:r>
                  <a:r>
                    <a:rPr lang="en-US" sz="1600" i="1">
                      <a:latin typeface="Times New Roman" pitchFamily="18" charset="0"/>
                    </a:rPr>
                    <a:t>x1, x2</a:t>
                  </a:r>
                  <a:endParaRPr lang="ru-RU" sz="1600" i="1">
                    <a:latin typeface="Times New Roman" pitchFamily="18" charset="0"/>
                  </a:endParaRPr>
                </a:p>
              </p:txBody>
            </p:sp>
            <p:sp>
              <p:nvSpPr>
                <p:cNvPr id="11302" name="Line 23"/>
                <p:cNvSpPr>
                  <a:spLocks noChangeShapeType="1"/>
                </p:cNvSpPr>
                <p:nvPr/>
              </p:nvSpPr>
              <p:spPr bwMode="auto">
                <a:xfrm>
                  <a:off x="4947" y="2729"/>
                  <a:ext cx="0" cy="14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ru-RU"/>
                </a:p>
              </p:txBody>
            </p:sp>
            <p:grpSp>
              <p:nvGrpSpPr>
                <p:cNvPr id="11303" name="Group 24"/>
                <p:cNvGrpSpPr>
                  <a:grpSpLocks/>
                </p:cNvGrpSpPr>
                <p:nvPr/>
              </p:nvGrpSpPr>
              <p:grpSpPr bwMode="auto">
                <a:xfrm>
                  <a:off x="4366" y="2148"/>
                  <a:ext cx="1169" cy="215"/>
                  <a:chOff x="2688" y="2274"/>
                  <a:chExt cx="1169" cy="247"/>
                </a:xfrm>
              </p:grpSpPr>
              <p:sp>
                <p:nvSpPr>
                  <p:cNvPr id="1130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274"/>
                    <a:ext cx="1169" cy="24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ctr"/>
                    <a:endParaRPr lang="ru-RU"/>
                  </a:p>
                </p:txBody>
              </p:sp>
              <p:graphicFrame>
                <p:nvGraphicFramePr>
                  <p:cNvPr id="11308" name="Object 2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75986091"/>
                      </p:ext>
                    </p:extLst>
                  </p:nvPr>
                </p:nvGraphicFramePr>
                <p:xfrm>
                  <a:off x="2788" y="2291"/>
                  <a:ext cx="931" cy="20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291" name="Формула" r:id="rId5" imgW="1257120" imgH="241200" progId="Equation.3">
                          <p:embed/>
                        </p:oleObj>
                      </mc:Choice>
                      <mc:Fallback>
                        <p:oleObj name="Формула" r:id="rId5" imgW="125712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88" y="2291"/>
                                <a:ext cx="931" cy="20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1304" name="Group 27"/>
                <p:cNvGrpSpPr>
                  <a:grpSpLocks/>
                </p:cNvGrpSpPr>
                <p:nvPr/>
              </p:nvGrpSpPr>
              <p:grpSpPr bwMode="auto">
                <a:xfrm>
                  <a:off x="4364" y="2510"/>
                  <a:ext cx="1168" cy="215"/>
                  <a:chOff x="2686" y="2690"/>
                  <a:chExt cx="1168" cy="247"/>
                </a:xfrm>
              </p:grpSpPr>
              <p:sp>
                <p:nvSpPr>
                  <p:cNvPr id="11305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686" y="2690"/>
                    <a:ext cx="1168" cy="247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/>
                  <a:lstStyle/>
                  <a:p>
                    <a:pPr algn="ctr"/>
                    <a:endParaRPr lang="ru-RU"/>
                  </a:p>
                </p:txBody>
              </p:sp>
              <p:graphicFrame>
                <p:nvGraphicFramePr>
                  <p:cNvPr id="11306" name="Object 2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46163622"/>
                      </p:ext>
                    </p:extLst>
                  </p:nvPr>
                </p:nvGraphicFramePr>
                <p:xfrm>
                  <a:off x="2756" y="2704"/>
                  <a:ext cx="996" cy="21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8292" name="Формула" r:id="rId7" imgW="1282680" imgH="241200" progId="Equation.3">
                          <p:embed/>
                        </p:oleObj>
                      </mc:Choice>
                      <mc:Fallback>
                        <p:oleObj name="Формула" r:id="rId7" imgW="1282680" imgH="2412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756" y="2704"/>
                                <a:ext cx="996" cy="21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11288" name="Group 38"/>
              <p:cNvGrpSpPr>
                <a:grpSpLocks/>
              </p:cNvGrpSpPr>
              <p:nvPr/>
            </p:nvGrpSpPr>
            <p:grpSpPr bwMode="auto">
              <a:xfrm>
                <a:off x="3414" y="2123"/>
                <a:ext cx="1498" cy="403"/>
                <a:chOff x="2289" y="2415"/>
                <a:chExt cx="1498" cy="403"/>
              </a:xfrm>
            </p:grpSpPr>
            <p:sp>
              <p:nvSpPr>
                <p:cNvPr id="11295" name="AutoShape 33"/>
                <p:cNvSpPr>
                  <a:spLocks noChangeArrowheads="1"/>
                </p:cNvSpPr>
                <p:nvPr/>
              </p:nvSpPr>
              <p:spPr bwMode="auto">
                <a:xfrm>
                  <a:off x="2587" y="2439"/>
                  <a:ext cx="892" cy="294"/>
                </a:xfrm>
                <a:prstGeom prst="flowChartDecision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/>
                <a:p>
                  <a:pPr algn="ctr"/>
                  <a:r>
                    <a:rPr lang="en-US" sz="1600" i="1">
                      <a:latin typeface="Times New Roman" pitchFamily="18" charset="0"/>
                    </a:rPr>
                    <a:t>d</a:t>
                  </a:r>
                  <a:r>
                    <a:rPr lang="ru-RU" sz="1600" i="1">
                      <a:latin typeface="Times New Roman" pitchFamily="18" charset="0"/>
                    </a:rPr>
                    <a:t>=</a:t>
                  </a:r>
                  <a:r>
                    <a:rPr lang="en-US" sz="1600" i="1">
                      <a:latin typeface="Times New Roman" pitchFamily="18" charset="0"/>
                    </a:rPr>
                    <a:t>0</a:t>
                  </a:r>
                  <a:endParaRPr lang="ru-RU" sz="1600" i="1">
                    <a:latin typeface="Times New Roman" pitchFamily="18" charset="0"/>
                  </a:endParaRPr>
                </a:p>
              </p:txBody>
            </p:sp>
            <p:sp>
              <p:nvSpPr>
                <p:cNvPr id="11296" name="Freeform 34"/>
                <p:cNvSpPr>
                  <a:spLocks/>
                </p:cNvSpPr>
                <p:nvPr/>
              </p:nvSpPr>
              <p:spPr bwMode="auto">
                <a:xfrm>
                  <a:off x="2289" y="2586"/>
                  <a:ext cx="296" cy="232"/>
                </a:xfrm>
                <a:custGeom>
                  <a:avLst/>
                  <a:gdLst>
                    <a:gd name="T0" fmla="*/ 499 w 228"/>
                    <a:gd name="T1" fmla="*/ 0 h 285"/>
                    <a:gd name="T2" fmla="*/ 0 w 228"/>
                    <a:gd name="T3" fmla="*/ 0 h 285"/>
                    <a:gd name="T4" fmla="*/ 0 w 228"/>
                    <a:gd name="T5" fmla="*/ 154 h 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8" h="285">
                      <a:moveTo>
                        <a:pt x="228" y="0"/>
                      </a:moveTo>
                      <a:lnTo>
                        <a:pt x="0" y="0"/>
                      </a:lnTo>
                      <a:lnTo>
                        <a:pt x="0" y="285"/>
                      </a:lnTo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ru-RU"/>
                </a:p>
              </p:txBody>
            </p:sp>
            <p:sp>
              <p:nvSpPr>
                <p:cNvPr id="11297" name="Freeform 35"/>
                <p:cNvSpPr>
                  <a:spLocks/>
                </p:cNvSpPr>
                <p:nvPr/>
              </p:nvSpPr>
              <p:spPr bwMode="auto">
                <a:xfrm flipH="1">
                  <a:off x="3478" y="2584"/>
                  <a:ext cx="309" cy="234"/>
                </a:xfrm>
                <a:custGeom>
                  <a:avLst/>
                  <a:gdLst>
                    <a:gd name="T0" fmla="*/ 568 w 228"/>
                    <a:gd name="T1" fmla="*/ 0 h 285"/>
                    <a:gd name="T2" fmla="*/ 0 w 228"/>
                    <a:gd name="T3" fmla="*/ 0 h 285"/>
                    <a:gd name="T4" fmla="*/ 0 w 228"/>
                    <a:gd name="T5" fmla="*/ 158 h 285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8" h="285">
                      <a:moveTo>
                        <a:pt x="228" y="0"/>
                      </a:moveTo>
                      <a:lnTo>
                        <a:pt x="0" y="0"/>
                      </a:lnTo>
                      <a:lnTo>
                        <a:pt x="0" y="285"/>
                      </a:lnTo>
                    </a:path>
                  </a:pathLst>
                </a:cu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endParaRPr lang="ru-RU"/>
                </a:p>
              </p:txBody>
            </p:sp>
            <p:sp>
              <p:nvSpPr>
                <p:cNvPr id="1129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340" y="2415"/>
                  <a:ext cx="302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ru-RU" sz="1200"/>
                    <a:t>да</a:t>
                  </a:r>
                </a:p>
              </p:txBody>
            </p:sp>
            <p:sp>
              <p:nvSpPr>
                <p:cNvPr id="1129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432" y="2415"/>
                  <a:ext cx="302" cy="1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algn="ctr" eaLnBrk="1" hangingPunct="1"/>
                  <a:r>
                    <a:rPr lang="ru-RU" sz="1200"/>
                    <a:t>нет</a:t>
                  </a:r>
                </a:p>
              </p:txBody>
            </p:sp>
          </p:grpSp>
          <p:grpSp>
            <p:nvGrpSpPr>
              <p:cNvPr id="11289" name="Group 39"/>
              <p:cNvGrpSpPr>
                <a:grpSpLocks/>
              </p:cNvGrpSpPr>
              <p:nvPr/>
            </p:nvGrpSpPr>
            <p:grpSpPr bwMode="auto">
              <a:xfrm>
                <a:off x="3024" y="2523"/>
                <a:ext cx="772" cy="214"/>
                <a:chOff x="2076" y="1423"/>
                <a:chExt cx="877" cy="247"/>
              </a:xfrm>
            </p:grpSpPr>
            <p:sp>
              <p:nvSpPr>
                <p:cNvPr id="11293" name="Rectangle 40"/>
                <p:cNvSpPr>
                  <a:spLocks noChangeArrowheads="1"/>
                </p:cNvSpPr>
                <p:nvPr/>
              </p:nvSpPr>
              <p:spPr bwMode="auto">
                <a:xfrm>
                  <a:off x="2076" y="1423"/>
                  <a:ext cx="877" cy="247"/>
                </a:xfrm>
                <a:prstGeom prst="rect">
                  <a:avLst/>
                </a:prstGeom>
                <a:solidFill>
                  <a:srgbClr val="FFFFFF"/>
                </a:solidFill>
                <a:ln w="12700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algn="ctr"/>
                  <a:endParaRPr lang="ru-RU"/>
                </a:p>
              </p:txBody>
            </p:sp>
            <p:graphicFrame>
              <p:nvGraphicFramePr>
                <p:cNvPr id="11294" name="Object 4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66312581"/>
                    </p:ext>
                  </p:extLst>
                </p:nvPr>
              </p:nvGraphicFramePr>
              <p:xfrm>
                <a:off x="2249" y="1456"/>
                <a:ext cx="558" cy="16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293" name="Формула" r:id="rId9" imgW="774360" imgH="203040" progId="Equation.3">
                        <p:embed/>
                      </p:oleObj>
                    </mc:Choice>
                    <mc:Fallback>
                      <p:oleObj name="Формула" r:id="rId9" imgW="77436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49" y="1456"/>
                              <a:ext cx="558" cy="1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27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1290" name="AutoShape 42"/>
              <p:cNvSpPr>
                <a:spLocks noChangeArrowheads="1"/>
              </p:cNvSpPr>
              <p:nvPr/>
            </p:nvSpPr>
            <p:spPr bwMode="auto">
              <a:xfrm>
                <a:off x="2956" y="2871"/>
                <a:ext cx="862" cy="227"/>
              </a:xfrm>
              <a:prstGeom prst="parallelogram">
                <a:avLst>
                  <a:gd name="adj" fmla="val 94934"/>
                </a:avLst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algn="ctr"/>
                <a:r>
                  <a:rPr lang="ru-RU" sz="1400"/>
                  <a:t>вывод</a:t>
                </a:r>
                <a:r>
                  <a:rPr lang="ru-RU" sz="1200"/>
                  <a:t> </a:t>
                </a:r>
                <a:r>
                  <a:rPr lang="en-US" sz="1600" i="1">
                    <a:latin typeface="Times New Roman" pitchFamily="18" charset="0"/>
                  </a:rPr>
                  <a:t>x</a:t>
                </a:r>
                <a:endParaRPr lang="ru-RU" sz="1600" i="1">
                  <a:latin typeface="Times New Roman" pitchFamily="18" charset="0"/>
                </a:endParaRPr>
              </a:p>
            </p:txBody>
          </p:sp>
          <p:sp>
            <p:nvSpPr>
              <p:cNvPr id="11291" name="Line 43"/>
              <p:cNvSpPr>
                <a:spLocks noChangeShapeType="1"/>
              </p:cNvSpPr>
              <p:nvPr/>
            </p:nvSpPr>
            <p:spPr bwMode="auto">
              <a:xfrm>
                <a:off x="3410" y="2731"/>
                <a:ext cx="0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ru-RU"/>
              </a:p>
            </p:txBody>
          </p:sp>
          <p:sp>
            <p:nvSpPr>
              <p:cNvPr id="11292" name="Freeform 45"/>
              <p:cNvSpPr>
                <a:spLocks/>
              </p:cNvSpPr>
              <p:nvPr/>
            </p:nvSpPr>
            <p:spPr bwMode="auto">
              <a:xfrm>
                <a:off x="3410" y="3090"/>
                <a:ext cx="1520" cy="522"/>
              </a:xfrm>
              <a:custGeom>
                <a:avLst/>
                <a:gdLst>
                  <a:gd name="T0" fmla="*/ 0 w 1520"/>
                  <a:gd name="T1" fmla="*/ 0 h 522"/>
                  <a:gd name="T2" fmla="*/ 0 w 1520"/>
                  <a:gd name="T3" fmla="*/ 522 h 522"/>
                  <a:gd name="T4" fmla="*/ 1520 w 1520"/>
                  <a:gd name="T5" fmla="*/ 522 h 522"/>
                  <a:gd name="T6" fmla="*/ 1520 w 1520"/>
                  <a:gd name="T7" fmla="*/ 385 h 52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20" h="522">
                    <a:moveTo>
                      <a:pt x="0" y="0"/>
                    </a:moveTo>
                    <a:lnTo>
                      <a:pt x="0" y="522"/>
                    </a:lnTo>
                    <a:lnTo>
                      <a:pt x="1520" y="522"/>
                    </a:lnTo>
                    <a:lnTo>
                      <a:pt x="1520" y="385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11270" name="AutoShape 49"/>
          <p:cNvSpPr>
            <a:spLocks noChangeArrowheads="1"/>
          </p:cNvSpPr>
          <p:nvPr/>
        </p:nvSpPr>
        <p:spPr bwMode="auto">
          <a:xfrm>
            <a:off x="5670550" y="2384940"/>
            <a:ext cx="3132522" cy="611746"/>
          </a:xfrm>
          <a:prstGeom prst="wedgeRoundRectCallout">
            <a:avLst>
              <a:gd name="adj1" fmla="val -47493"/>
              <a:gd name="adj2" fmla="val 131726"/>
              <a:gd name="adj3" fmla="val 16667"/>
            </a:avLst>
          </a:prstGeom>
          <a:solidFill>
            <a:srgbClr val="DDDDEF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ru-RU" sz="2000" b="1" dirty="0">
                <a:solidFill>
                  <a:srgbClr val="0000CC"/>
                </a:solidFill>
              </a:rPr>
              <a:t>вложенное ветвление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29235" y="2785646"/>
            <a:ext cx="804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itchFamily="18" charset="0"/>
              </a:rPr>
              <a:t>(d≥0)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24013" y="2802213"/>
            <a:ext cx="687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itchFamily="18" charset="0"/>
              </a:rPr>
              <a:t>(d&lt;0)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68347" y="3414482"/>
            <a:ext cx="667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itchFamily="18" charset="0"/>
              </a:rPr>
              <a:t>(d=0)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516216" y="3414482"/>
            <a:ext cx="804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itchFamily="18" charset="0"/>
              </a:rPr>
              <a:t>(d&gt;0)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02918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70" grpId="0" animBg="1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3068960"/>
            <a:ext cx="7164412" cy="3240359"/>
          </a:xfrm>
          <a:prstGeom prst="rect">
            <a:avLst/>
          </a:prstGeom>
          <a:solidFill>
            <a:srgbClr val="FFFFB3"/>
          </a:solidFill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>
                <a:solidFill>
                  <a:schemeClr val="tx2"/>
                </a:solidFill>
              </a:rPr>
              <a:t>Задача</a:t>
            </a:r>
            <a:r>
              <a:rPr lang="en-US" sz="2400" b="1">
                <a:solidFill>
                  <a:schemeClr val="tx2"/>
                </a:solidFill>
              </a:rPr>
              <a:t> </a:t>
            </a:r>
            <a:r>
              <a:rPr lang="ru-RU" sz="2400" b="1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215900" y="368300"/>
            <a:ext cx="7740650" cy="671513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Найти корни данного квадратного уравнения </a:t>
            </a:r>
            <a:r>
              <a:rPr lang="en-US" sz="2000" i="1" dirty="0">
                <a:solidFill>
                  <a:schemeClr val="tx2"/>
                </a:solidFill>
              </a:rPr>
              <a:t>ax</a:t>
            </a:r>
            <a:r>
              <a:rPr lang="en-US" sz="2000" i="1" baseline="30000" dirty="0">
                <a:solidFill>
                  <a:schemeClr val="tx2"/>
                </a:solidFill>
              </a:rPr>
              <a:t>2</a:t>
            </a:r>
            <a:r>
              <a:rPr lang="en-US" sz="2000" i="1" dirty="0">
                <a:solidFill>
                  <a:schemeClr val="tx2"/>
                </a:solidFill>
              </a:rPr>
              <a:t>+bx+c=0</a:t>
            </a:r>
            <a:r>
              <a:rPr lang="ru-RU" sz="2000" i="1" dirty="0">
                <a:solidFill>
                  <a:schemeClr val="tx2"/>
                </a:solidFill>
              </a:rPr>
              <a:t>, </a:t>
            </a:r>
            <a:br>
              <a:rPr lang="ru-RU" sz="2000" i="1" dirty="0">
                <a:solidFill>
                  <a:schemeClr val="tx2"/>
                </a:solidFill>
              </a:rPr>
            </a:br>
            <a:r>
              <a:rPr lang="ru-RU" dirty="0">
                <a:solidFill>
                  <a:schemeClr val="tx2"/>
                </a:solidFill>
              </a:rPr>
              <a:t>учитывая случай, когда уравнение имеет один корень.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91580" y="3861048"/>
            <a:ext cx="6480720" cy="2448272"/>
          </a:xfrm>
          <a:prstGeom prst="rect">
            <a:avLst/>
          </a:prstGeom>
          <a:solidFill>
            <a:srgbClr val="D8E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1225042"/>
            <a:ext cx="7272424" cy="515525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17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Решение квадратного уравнения (вложенные ветвления)</a:t>
            </a:r>
          </a:p>
          <a:p>
            <a:pPr lvl="0"/>
            <a:r>
              <a:rPr lang="en-US" sz="1700" dirty="0">
                <a:solidFill>
                  <a:srgbClr val="CC6600"/>
                </a:solidFill>
                <a:latin typeface="Courier New"/>
              </a:rPr>
              <a:t>from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 math </a:t>
            </a:r>
            <a:r>
              <a:rPr lang="en-US" sz="1700" dirty="0">
                <a:solidFill>
                  <a:srgbClr val="CC6600"/>
                </a:solidFill>
                <a:latin typeface="Courier New"/>
              </a:rPr>
              <a:t>import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 *</a:t>
            </a:r>
          </a:p>
          <a:p>
            <a:pPr lvl="0"/>
            <a:r>
              <a:rPr lang="en-US" sz="17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print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7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1700" dirty="0">
                <a:solidFill>
                  <a:srgbClr val="008000"/>
                </a:solidFill>
                <a:latin typeface="Courier New"/>
              </a:rPr>
              <a:t>Введите коэффициенты </a:t>
            </a:r>
            <a:r>
              <a:rPr lang="en-US" sz="1700" dirty="0">
                <a:solidFill>
                  <a:srgbClr val="008000"/>
                </a:solidFill>
                <a:latin typeface="Courier New"/>
              </a:rPr>
              <a:t>a, b, c:"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0"/>
            <a:r>
              <a:rPr lang="en-US" sz="1700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sz="17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float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input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008000"/>
                </a:solidFill>
                <a:latin typeface="Courier New"/>
              </a:rPr>
              <a:t>"a= "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0"/>
            <a:r>
              <a:rPr lang="en-US" sz="1700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sz="17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float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input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008000"/>
                </a:solidFill>
                <a:latin typeface="Courier New"/>
              </a:rPr>
              <a:t>"b= "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0"/>
            <a:r>
              <a:rPr lang="en-US" sz="1700" dirty="0">
                <a:solidFill>
                  <a:srgbClr val="000000"/>
                </a:solidFill>
                <a:latin typeface="Courier New"/>
              </a:rPr>
              <a:t>c = </a:t>
            </a:r>
            <a:r>
              <a:rPr lang="en-US" sz="17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float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input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700" dirty="0">
                <a:solidFill>
                  <a:srgbClr val="008000"/>
                </a:solidFill>
                <a:latin typeface="Courier New"/>
              </a:rPr>
              <a:t>"c= "</a:t>
            </a:r>
            <a:r>
              <a:rPr lang="en-US" sz="1700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0"/>
            <a:r>
              <a:rPr lang="en-US" sz="1700" dirty="0">
                <a:solidFill>
                  <a:srgbClr val="000000"/>
                </a:solidFill>
                <a:latin typeface="Courier New"/>
              </a:rPr>
              <a:t>d = b**2 - 4*a*c	</a:t>
            </a:r>
            <a:r>
              <a:rPr lang="ru-RU" sz="1700" dirty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sz="1700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1700" dirty="0">
                <a:solidFill>
                  <a:srgbClr val="FF0000"/>
                </a:solidFill>
                <a:latin typeface="Courier New"/>
              </a:rPr>
              <a:t>дискриминант</a:t>
            </a:r>
          </a:p>
          <a:p>
            <a:r>
              <a:rPr lang="en-US" sz="1700" dirty="0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d&lt;0: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Корней нет!"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700" dirty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d==0: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-b/(2*a)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Корень один 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x="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"{:</a:t>
            </a:r>
            <a:r>
              <a:rPr lang="en-US" sz="17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6.</a:t>
            </a:r>
            <a:r>
              <a:rPr lang="ru-RU" sz="17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7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}"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.format(x))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700" dirty="0" smtClean="0">
                <a:solidFill>
                  <a:srgbClr val="CC6600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x1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(-b +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(d)) / (2 * a)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x2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= (-b - </a:t>
            </a:r>
            <a:r>
              <a:rPr lang="en-US" sz="17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(d)) / (2 * a)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Два корня:"</a:t>
            </a:r>
            <a:r>
              <a:rPr lang="ru-RU" sz="17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"x1="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"{:6.2f}"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.format(x1))</a:t>
            </a:r>
          </a:p>
          <a:p>
            <a:r>
              <a:rPr lang="ru-RU" sz="1700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7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"x2="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7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"{:6.2f}"</a:t>
            </a:r>
            <a:r>
              <a:rPr lang="en-US" sz="1700" dirty="0">
                <a:latin typeface="Courier New" pitchFamily="49" charset="0"/>
                <a:cs typeface="Courier New" pitchFamily="49" charset="0"/>
              </a:rPr>
              <a:t>.format(x2))</a:t>
            </a:r>
            <a:endParaRPr lang="ru-RU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824028" y="1232756"/>
            <a:ext cx="4167806" cy="1477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коэффициенты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b, c: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a=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b=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c=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Корней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нет!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824028" y="2888940"/>
            <a:ext cx="4167806" cy="1477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коэффициенты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b, c: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a=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b=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c=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Корень один 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x= -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0.50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824028" y="4627002"/>
            <a:ext cx="4167806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коэффициенты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b, c:</a:t>
            </a:r>
          </a:p>
          <a:p>
            <a:pPr lvl="0"/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a=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lvl="0"/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b=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lvl="0"/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c= </a:t>
            </a:r>
            <a:r>
              <a:rPr lang="ru-RU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lvl="0"/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x1=  -1.00</a:t>
            </a:r>
          </a:p>
          <a:p>
            <a:pPr lvl="0"/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x2=  -2.00</a:t>
            </a:r>
          </a:p>
        </p:txBody>
      </p:sp>
    </p:spTree>
    <p:extLst>
      <p:ext uri="{BB962C8B-B14F-4D97-AF65-F5344CB8AC3E}">
        <p14:creationId xmlns:p14="http://schemas.microsoft.com/office/powerpoint/2010/main" val="83983629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lvl="0"/>
            <a:r>
              <a:rPr lang="ru-RU" sz="2400" b="1" dirty="0">
                <a:solidFill>
                  <a:srgbClr val="330066"/>
                </a:solidFill>
              </a:rPr>
              <a:t>Задача</a:t>
            </a:r>
            <a:r>
              <a:rPr lang="en-US" sz="2400" b="1" dirty="0">
                <a:solidFill>
                  <a:srgbClr val="330066"/>
                </a:solidFill>
              </a:rPr>
              <a:t> </a:t>
            </a:r>
            <a:r>
              <a:rPr lang="ru-RU" sz="2400" b="1" dirty="0">
                <a:solidFill>
                  <a:srgbClr val="330066"/>
                </a:solidFill>
              </a:rPr>
              <a:t>4 </a:t>
            </a:r>
            <a:r>
              <a:rPr lang="ru-RU" sz="2400" dirty="0">
                <a:solidFill>
                  <a:srgbClr val="330066"/>
                </a:solidFill>
              </a:rPr>
              <a:t>(1 способ)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79388" y="404813"/>
            <a:ext cx="777716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Найти значение функции для любого значения аргумента.</a:t>
            </a:r>
          </a:p>
        </p:txBody>
      </p:sp>
      <p:sp>
        <p:nvSpPr>
          <p:cNvPr id="13316" name="Text Box 47"/>
          <p:cNvSpPr txBox="1">
            <a:spLocks noChangeArrowheads="1"/>
          </p:cNvSpPr>
          <p:nvPr/>
        </p:nvSpPr>
        <p:spPr bwMode="auto">
          <a:xfrm>
            <a:off x="179388" y="908050"/>
            <a:ext cx="3132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/>
          </a:p>
        </p:txBody>
      </p:sp>
      <p:graphicFrame>
        <p:nvGraphicFramePr>
          <p:cNvPr id="13317" name="Object 48"/>
          <p:cNvGraphicFramePr>
            <a:graphicFrameLocks noChangeAspect="1"/>
          </p:cNvGraphicFramePr>
          <p:nvPr/>
        </p:nvGraphicFramePr>
        <p:xfrm>
          <a:off x="5400675" y="765175"/>
          <a:ext cx="255587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Формула" r:id="rId3" imgW="1473200" imgH="711200" progId="Equation.3">
                  <p:embed/>
                </p:oleObj>
              </mc:Choice>
              <mc:Fallback>
                <p:oleObj name="Формула" r:id="rId3" imgW="1473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765175"/>
                        <a:ext cx="2555875" cy="1233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CBCD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8" name="Group 132"/>
          <p:cNvGrpSpPr>
            <a:grpSpLocks/>
          </p:cNvGrpSpPr>
          <p:nvPr/>
        </p:nvGrpSpPr>
        <p:grpSpPr bwMode="auto">
          <a:xfrm>
            <a:off x="215900" y="836613"/>
            <a:ext cx="2447925" cy="1915589"/>
            <a:chOff x="249" y="1434"/>
            <a:chExt cx="1361" cy="1065"/>
          </a:xfrm>
        </p:grpSpPr>
        <p:grpSp>
          <p:nvGrpSpPr>
            <p:cNvPr id="13344" name="Group 126"/>
            <p:cNvGrpSpPr>
              <a:grpSpLocks/>
            </p:cNvGrpSpPr>
            <p:nvPr/>
          </p:nvGrpSpPr>
          <p:grpSpPr bwMode="auto">
            <a:xfrm>
              <a:off x="272" y="1434"/>
              <a:ext cx="1338" cy="1065"/>
              <a:chOff x="272" y="1434"/>
              <a:chExt cx="1338" cy="1065"/>
            </a:xfrm>
          </p:grpSpPr>
          <p:sp>
            <p:nvSpPr>
              <p:cNvPr id="13350" name="Line 50"/>
              <p:cNvSpPr>
                <a:spLocks noChangeShapeType="1"/>
              </p:cNvSpPr>
              <p:nvPr/>
            </p:nvSpPr>
            <p:spPr bwMode="auto">
              <a:xfrm flipH="1">
                <a:off x="884" y="1502"/>
                <a:ext cx="0" cy="9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351" name="Line 51"/>
              <p:cNvSpPr>
                <a:spLocks noChangeShapeType="1"/>
              </p:cNvSpPr>
              <p:nvPr/>
            </p:nvSpPr>
            <p:spPr bwMode="auto">
              <a:xfrm flipV="1">
                <a:off x="272" y="2137"/>
                <a:ext cx="1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352" name="Group 55"/>
              <p:cNvGrpSpPr>
                <a:grpSpLocks/>
              </p:cNvGrpSpPr>
              <p:nvPr/>
            </p:nvGrpSpPr>
            <p:grpSpPr bwMode="auto">
              <a:xfrm rot="-5400000">
                <a:off x="760" y="2240"/>
                <a:ext cx="250" cy="46"/>
                <a:chOff x="1020" y="2115"/>
                <a:chExt cx="250" cy="46"/>
              </a:xfrm>
            </p:grpSpPr>
            <p:sp>
              <p:nvSpPr>
                <p:cNvPr id="13392" name="Line 52"/>
                <p:cNvSpPr>
                  <a:spLocks noChangeShapeType="1"/>
                </p:cNvSpPr>
                <p:nvPr/>
              </p:nvSpPr>
              <p:spPr bwMode="auto">
                <a:xfrm>
                  <a:off x="1020" y="2137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93" name="Line 53"/>
                <p:cNvSpPr>
                  <a:spLocks noChangeShapeType="1"/>
                </p:cNvSpPr>
                <p:nvPr/>
              </p:nvSpPr>
              <p:spPr bwMode="auto">
                <a:xfrm>
                  <a:off x="1020" y="2115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94" name="Line 54"/>
                <p:cNvSpPr>
                  <a:spLocks noChangeShapeType="1"/>
                </p:cNvSpPr>
                <p:nvPr/>
              </p:nvSpPr>
              <p:spPr bwMode="auto">
                <a:xfrm>
                  <a:off x="1270" y="2116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353" name="Group 56"/>
              <p:cNvGrpSpPr>
                <a:grpSpLocks/>
              </p:cNvGrpSpPr>
              <p:nvPr/>
            </p:nvGrpSpPr>
            <p:grpSpPr bwMode="auto">
              <a:xfrm rot="-5400000">
                <a:off x="760" y="1990"/>
                <a:ext cx="250" cy="46"/>
                <a:chOff x="1020" y="2115"/>
                <a:chExt cx="250" cy="46"/>
              </a:xfrm>
            </p:grpSpPr>
            <p:sp>
              <p:nvSpPr>
                <p:cNvPr id="13389" name="Line 57"/>
                <p:cNvSpPr>
                  <a:spLocks noChangeShapeType="1"/>
                </p:cNvSpPr>
                <p:nvPr/>
              </p:nvSpPr>
              <p:spPr bwMode="auto">
                <a:xfrm>
                  <a:off x="1020" y="2137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90" name="Line 58"/>
                <p:cNvSpPr>
                  <a:spLocks noChangeShapeType="1"/>
                </p:cNvSpPr>
                <p:nvPr/>
              </p:nvSpPr>
              <p:spPr bwMode="auto">
                <a:xfrm>
                  <a:off x="1020" y="2115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91" name="Line 59"/>
                <p:cNvSpPr>
                  <a:spLocks noChangeShapeType="1"/>
                </p:cNvSpPr>
                <p:nvPr/>
              </p:nvSpPr>
              <p:spPr bwMode="auto">
                <a:xfrm>
                  <a:off x="1270" y="2116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354" name="Group 60"/>
              <p:cNvGrpSpPr>
                <a:grpSpLocks/>
              </p:cNvGrpSpPr>
              <p:nvPr/>
            </p:nvGrpSpPr>
            <p:grpSpPr bwMode="auto">
              <a:xfrm>
                <a:off x="635" y="2115"/>
                <a:ext cx="250" cy="46"/>
                <a:chOff x="1020" y="2115"/>
                <a:chExt cx="250" cy="46"/>
              </a:xfrm>
            </p:grpSpPr>
            <p:sp>
              <p:nvSpPr>
                <p:cNvPr id="13386" name="Line 61"/>
                <p:cNvSpPr>
                  <a:spLocks noChangeShapeType="1"/>
                </p:cNvSpPr>
                <p:nvPr/>
              </p:nvSpPr>
              <p:spPr bwMode="auto">
                <a:xfrm>
                  <a:off x="1020" y="2137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87" name="Line 62"/>
                <p:cNvSpPr>
                  <a:spLocks noChangeShapeType="1"/>
                </p:cNvSpPr>
                <p:nvPr/>
              </p:nvSpPr>
              <p:spPr bwMode="auto">
                <a:xfrm>
                  <a:off x="1020" y="2115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88" name="Line 63"/>
                <p:cNvSpPr>
                  <a:spLocks noChangeShapeType="1"/>
                </p:cNvSpPr>
                <p:nvPr/>
              </p:nvSpPr>
              <p:spPr bwMode="auto">
                <a:xfrm>
                  <a:off x="1270" y="2116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355" name="Group 68"/>
              <p:cNvGrpSpPr>
                <a:grpSpLocks/>
              </p:cNvGrpSpPr>
              <p:nvPr/>
            </p:nvGrpSpPr>
            <p:grpSpPr bwMode="auto">
              <a:xfrm>
                <a:off x="884" y="2115"/>
                <a:ext cx="250" cy="46"/>
                <a:chOff x="1020" y="2115"/>
                <a:chExt cx="250" cy="46"/>
              </a:xfrm>
            </p:grpSpPr>
            <p:sp>
              <p:nvSpPr>
                <p:cNvPr id="13383" name="Line 69"/>
                <p:cNvSpPr>
                  <a:spLocks noChangeShapeType="1"/>
                </p:cNvSpPr>
                <p:nvPr/>
              </p:nvSpPr>
              <p:spPr bwMode="auto">
                <a:xfrm>
                  <a:off x="1020" y="2137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84" name="Line 70"/>
                <p:cNvSpPr>
                  <a:spLocks noChangeShapeType="1"/>
                </p:cNvSpPr>
                <p:nvPr/>
              </p:nvSpPr>
              <p:spPr bwMode="auto">
                <a:xfrm>
                  <a:off x="1020" y="2115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85" name="Line 71"/>
                <p:cNvSpPr>
                  <a:spLocks noChangeShapeType="1"/>
                </p:cNvSpPr>
                <p:nvPr/>
              </p:nvSpPr>
              <p:spPr bwMode="auto">
                <a:xfrm>
                  <a:off x="1270" y="2116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356" name="Text Box 72"/>
              <p:cNvSpPr txBox="1">
                <a:spLocks noChangeArrowheads="1"/>
              </p:cNvSpPr>
              <p:nvPr/>
            </p:nvSpPr>
            <p:spPr bwMode="auto">
              <a:xfrm>
                <a:off x="884" y="1434"/>
                <a:ext cx="159" cy="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/>
                  <a:t>y</a:t>
                </a:r>
                <a:endParaRPr lang="ru-RU" sz="1200"/>
              </a:p>
            </p:txBody>
          </p:sp>
          <p:sp>
            <p:nvSpPr>
              <p:cNvPr id="13357" name="Text Box 73"/>
              <p:cNvSpPr txBox="1">
                <a:spLocks noChangeArrowheads="1"/>
              </p:cNvSpPr>
              <p:nvPr/>
            </p:nvSpPr>
            <p:spPr bwMode="auto">
              <a:xfrm>
                <a:off x="1451" y="1979"/>
                <a:ext cx="15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200"/>
                  <a:t>x</a:t>
                </a:r>
                <a:endParaRPr lang="ru-RU" sz="1200"/>
              </a:p>
            </p:txBody>
          </p:sp>
          <p:sp>
            <p:nvSpPr>
              <p:cNvPr id="13358" name="Text Box 74"/>
              <p:cNvSpPr txBox="1">
                <a:spLocks noChangeArrowheads="1"/>
              </p:cNvSpPr>
              <p:nvPr/>
            </p:nvSpPr>
            <p:spPr bwMode="auto">
              <a:xfrm>
                <a:off x="748" y="1775"/>
                <a:ext cx="159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/>
                  <a:t>1</a:t>
                </a:r>
                <a:endParaRPr lang="ru-RU" sz="1000"/>
              </a:p>
            </p:txBody>
          </p:sp>
          <p:sp>
            <p:nvSpPr>
              <p:cNvPr id="13359" name="Text Box 75"/>
              <p:cNvSpPr txBox="1">
                <a:spLocks noChangeArrowheads="1"/>
              </p:cNvSpPr>
              <p:nvPr/>
            </p:nvSpPr>
            <p:spPr bwMode="auto">
              <a:xfrm>
                <a:off x="1043" y="2138"/>
                <a:ext cx="159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/>
                  <a:t>1</a:t>
                </a:r>
                <a:endParaRPr lang="ru-RU" sz="1000"/>
              </a:p>
            </p:txBody>
          </p:sp>
          <p:sp>
            <p:nvSpPr>
              <p:cNvPr id="13360" name="Text Box 76"/>
              <p:cNvSpPr txBox="1">
                <a:spLocks noChangeArrowheads="1"/>
              </p:cNvSpPr>
              <p:nvPr/>
            </p:nvSpPr>
            <p:spPr bwMode="auto">
              <a:xfrm>
                <a:off x="544" y="2138"/>
                <a:ext cx="204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/>
                  <a:t>-1</a:t>
                </a:r>
                <a:endParaRPr lang="ru-RU" sz="1000"/>
              </a:p>
            </p:txBody>
          </p:sp>
          <p:sp>
            <p:nvSpPr>
              <p:cNvPr id="13361" name="Text Box 77"/>
              <p:cNvSpPr txBox="1">
                <a:spLocks noChangeArrowheads="1"/>
              </p:cNvSpPr>
              <p:nvPr/>
            </p:nvSpPr>
            <p:spPr bwMode="auto">
              <a:xfrm>
                <a:off x="725" y="2297"/>
                <a:ext cx="204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/>
                  <a:t>-1</a:t>
                </a:r>
                <a:endParaRPr lang="ru-RU" sz="1000"/>
              </a:p>
            </p:txBody>
          </p:sp>
          <p:sp>
            <p:nvSpPr>
              <p:cNvPr id="13362" name="Text Box 78"/>
              <p:cNvSpPr txBox="1">
                <a:spLocks noChangeArrowheads="1"/>
              </p:cNvSpPr>
              <p:nvPr/>
            </p:nvSpPr>
            <p:spPr bwMode="auto">
              <a:xfrm>
                <a:off x="839" y="2115"/>
                <a:ext cx="159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/>
                  <a:t>0</a:t>
                </a:r>
                <a:endParaRPr lang="ru-RU" sz="1000"/>
              </a:p>
            </p:txBody>
          </p:sp>
          <p:grpSp>
            <p:nvGrpSpPr>
              <p:cNvPr id="13363" name="Group 81"/>
              <p:cNvGrpSpPr>
                <a:grpSpLocks/>
              </p:cNvGrpSpPr>
              <p:nvPr/>
            </p:nvGrpSpPr>
            <p:grpSpPr bwMode="auto">
              <a:xfrm rot="-5400000">
                <a:off x="760" y="1740"/>
                <a:ext cx="250" cy="46"/>
                <a:chOff x="1020" y="2115"/>
                <a:chExt cx="250" cy="46"/>
              </a:xfrm>
            </p:grpSpPr>
            <p:sp>
              <p:nvSpPr>
                <p:cNvPr id="13380" name="Line 82"/>
                <p:cNvSpPr>
                  <a:spLocks noChangeShapeType="1"/>
                </p:cNvSpPr>
                <p:nvPr/>
              </p:nvSpPr>
              <p:spPr bwMode="auto">
                <a:xfrm>
                  <a:off x="1020" y="2137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81" name="Line 83"/>
                <p:cNvSpPr>
                  <a:spLocks noChangeShapeType="1"/>
                </p:cNvSpPr>
                <p:nvPr/>
              </p:nvSpPr>
              <p:spPr bwMode="auto">
                <a:xfrm>
                  <a:off x="1020" y="2115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82" name="Line 84"/>
                <p:cNvSpPr>
                  <a:spLocks noChangeShapeType="1"/>
                </p:cNvSpPr>
                <p:nvPr/>
              </p:nvSpPr>
              <p:spPr bwMode="auto">
                <a:xfrm>
                  <a:off x="1270" y="2116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379" name="Line 103"/>
              <p:cNvSpPr>
                <a:spLocks noChangeShapeType="1"/>
              </p:cNvSpPr>
              <p:nvPr/>
            </p:nvSpPr>
            <p:spPr bwMode="auto">
              <a:xfrm rot="16200000">
                <a:off x="887" y="2366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365" name="Group 109"/>
              <p:cNvGrpSpPr>
                <a:grpSpLocks/>
              </p:cNvGrpSpPr>
              <p:nvPr/>
            </p:nvGrpSpPr>
            <p:grpSpPr bwMode="auto">
              <a:xfrm>
                <a:off x="1134" y="2115"/>
                <a:ext cx="250" cy="46"/>
                <a:chOff x="1020" y="2115"/>
                <a:chExt cx="250" cy="46"/>
              </a:xfrm>
            </p:grpSpPr>
            <p:sp>
              <p:nvSpPr>
                <p:cNvPr id="13374" name="Line 110"/>
                <p:cNvSpPr>
                  <a:spLocks noChangeShapeType="1"/>
                </p:cNvSpPr>
                <p:nvPr/>
              </p:nvSpPr>
              <p:spPr bwMode="auto">
                <a:xfrm>
                  <a:off x="1020" y="2137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75" name="Line 111"/>
                <p:cNvSpPr>
                  <a:spLocks noChangeShapeType="1"/>
                </p:cNvSpPr>
                <p:nvPr/>
              </p:nvSpPr>
              <p:spPr bwMode="auto">
                <a:xfrm>
                  <a:off x="1020" y="2115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76" name="Line 112"/>
                <p:cNvSpPr>
                  <a:spLocks noChangeShapeType="1"/>
                </p:cNvSpPr>
                <p:nvPr/>
              </p:nvSpPr>
              <p:spPr bwMode="auto">
                <a:xfrm>
                  <a:off x="1270" y="2116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grpSp>
            <p:nvGrpSpPr>
              <p:cNvPr id="13366" name="Group 118"/>
              <p:cNvGrpSpPr>
                <a:grpSpLocks/>
              </p:cNvGrpSpPr>
              <p:nvPr/>
            </p:nvGrpSpPr>
            <p:grpSpPr bwMode="auto">
              <a:xfrm>
                <a:off x="385" y="2115"/>
                <a:ext cx="250" cy="46"/>
                <a:chOff x="1020" y="2115"/>
                <a:chExt cx="250" cy="46"/>
              </a:xfrm>
            </p:grpSpPr>
            <p:sp>
              <p:nvSpPr>
                <p:cNvPr id="13371" name="Line 119"/>
                <p:cNvSpPr>
                  <a:spLocks noChangeShapeType="1"/>
                </p:cNvSpPr>
                <p:nvPr/>
              </p:nvSpPr>
              <p:spPr bwMode="auto">
                <a:xfrm>
                  <a:off x="1020" y="2137"/>
                  <a:ext cx="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72" name="Line 120"/>
                <p:cNvSpPr>
                  <a:spLocks noChangeShapeType="1"/>
                </p:cNvSpPr>
                <p:nvPr/>
              </p:nvSpPr>
              <p:spPr bwMode="auto">
                <a:xfrm>
                  <a:off x="1020" y="2115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373" name="Line 121"/>
                <p:cNvSpPr>
                  <a:spLocks noChangeShapeType="1"/>
                </p:cNvSpPr>
                <p:nvPr/>
              </p:nvSpPr>
              <p:spPr bwMode="auto">
                <a:xfrm>
                  <a:off x="1270" y="2116"/>
                  <a:ext cx="0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367" name="Text Box 122"/>
              <p:cNvSpPr txBox="1">
                <a:spLocks noChangeArrowheads="1"/>
              </p:cNvSpPr>
              <p:nvPr/>
            </p:nvSpPr>
            <p:spPr bwMode="auto">
              <a:xfrm>
                <a:off x="748" y="1525"/>
                <a:ext cx="159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/>
                  <a:t>2</a:t>
                </a:r>
                <a:endParaRPr lang="ru-RU" sz="1000"/>
              </a:p>
            </p:txBody>
          </p:sp>
          <p:sp>
            <p:nvSpPr>
              <p:cNvPr id="13369" name="Text Box 124"/>
              <p:cNvSpPr txBox="1">
                <a:spLocks noChangeArrowheads="1"/>
              </p:cNvSpPr>
              <p:nvPr/>
            </p:nvSpPr>
            <p:spPr bwMode="auto">
              <a:xfrm>
                <a:off x="1292" y="2137"/>
                <a:ext cx="159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/>
                  <a:t>2</a:t>
                </a:r>
                <a:endParaRPr lang="ru-RU" sz="1000"/>
              </a:p>
            </p:txBody>
          </p:sp>
          <p:sp>
            <p:nvSpPr>
              <p:cNvPr id="13370" name="Text Box 125"/>
              <p:cNvSpPr txBox="1">
                <a:spLocks noChangeArrowheads="1"/>
              </p:cNvSpPr>
              <p:nvPr/>
            </p:nvSpPr>
            <p:spPr bwMode="auto">
              <a:xfrm>
                <a:off x="295" y="2137"/>
                <a:ext cx="204" cy="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000"/>
                  <a:t>-2</a:t>
                </a:r>
                <a:endParaRPr lang="ru-RU" sz="1000"/>
              </a:p>
            </p:txBody>
          </p:sp>
        </p:grpSp>
        <p:sp>
          <p:nvSpPr>
            <p:cNvPr id="13345" name="Line 127"/>
            <p:cNvSpPr>
              <a:spLocks noChangeShapeType="1"/>
            </p:cNvSpPr>
            <p:nvPr/>
          </p:nvSpPr>
          <p:spPr bwMode="auto">
            <a:xfrm flipH="1">
              <a:off x="249" y="1888"/>
              <a:ext cx="386" cy="385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46" name="Line 128"/>
            <p:cNvSpPr>
              <a:spLocks noChangeShapeType="1"/>
            </p:cNvSpPr>
            <p:nvPr/>
          </p:nvSpPr>
          <p:spPr bwMode="auto">
            <a:xfrm>
              <a:off x="1134" y="1888"/>
              <a:ext cx="408" cy="40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47" name="Line 129"/>
            <p:cNvSpPr>
              <a:spLocks noChangeShapeType="1"/>
            </p:cNvSpPr>
            <p:nvPr/>
          </p:nvSpPr>
          <p:spPr bwMode="auto">
            <a:xfrm>
              <a:off x="635" y="1888"/>
              <a:ext cx="499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48" name="Line 130"/>
            <p:cNvSpPr>
              <a:spLocks noChangeShapeType="1"/>
            </p:cNvSpPr>
            <p:nvPr/>
          </p:nvSpPr>
          <p:spPr bwMode="auto">
            <a:xfrm>
              <a:off x="635" y="1888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49" name="Line 131"/>
            <p:cNvSpPr>
              <a:spLocks noChangeShapeType="1"/>
            </p:cNvSpPr>
            <p:nvPr/>
          </p:nvSpPr>
          <p:spPr bwMode="auto">
            <a:xfrm>
              <a:off x="1134" y="1888"/>
              <a:ext cx="0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3319" name="Group 138"/>
          <p:cNvGrpSpPr>
            <a:grpSpLocks/>
          </p:cNvGrpSpPr>
          <p:nvPr/>
        </p:nvGrpSpPr>
        <p:grpSpPr bwMode="auto">
          <a:xfrm>
            <a:off x="2268538" y="2024063"/>
            <a:ext cx="5581650" cy="4381500"/>
            <a:chOff x="1814" y="1135"/>
            <a:chExt cx="3516" cy="2760"/>
          </a:xfrm>
        </p:grpSpPr>
        <p:sp>
          <p:nvSpPr>
            <p:cNvPr id="13320" name="AutoShape 6"/>
            <p:cNvSpPr>
              <a:spLocks noChangeArrowheads="1"/>
            </p:cNvSpPr>
            <p:nvPr/>
          </p:nvSpPr>
          <p:spPr bwMode="auto">
            <a:xfrm>
              <a:off x="2886" y="1135"/>
              <a:ext cx="605" cy="21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13321" name="AutoShape 7"/>
            <p:cNvSpPr>
              <a:spLocks noChangeArrowheads="1"/>
            </p:cNvSpPr>
            <p:nvPr/>
          </p:nvSpPr>
          <p:spPr bwMode="auto">
            <a:xfrm>
              <a:off x="2598" y="1492"/>
              <a:ext cx="1142" cy="204"/>
            </a:xfrm>
            <a:prstGeom prst="parallelogram">
              <a:avLst>
                <a:gd name="adj" fmla="val 139951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ввод</a:t>
              </a:r>
              <a:r>
                <a:rPr lang="ru-RU" sz="1200"/>
                <a:t> </a:t>
              </a:r>
              <a:r>
                <a:rPr lang="en-US" sz="1600" i="1">
                  <a:latin typeface="Times New Roman" pitchFamily="18" charset="0"/>
                </a:rPr>
                <a:t>x</a:t>
              </a:r>
              <a:endParaRPr lang="ru-RU" sz="1600" i="1">
                <a:latin typeface="Times New Roman" pitchFamily="18" charset="0"/>
              </a:endParaRPr>
            </a:p>
          </p:txBody>
        </p:sp>
        <p:sp>
          <p:nvSpPr>
            <p:cNvPr id="13322" name="AutoShape 9"/>
            <p:cNvSpPr>
              <a:spLocks noChangeArrowheads="1"/>
            </p:cNvSpPr>
            <p:nvPr/>
          </p:nvSpPr>
          <p:spPr bwMode="auto">
            <a:xfrm>
              <a:off x="2727" y="1837"/>
              <a:ext cx="892" cy="294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x &lt; -1</a:t>
              </a:r>
              <a:endParaRPr lang="ru-RU" sz="1600" i="1">
                <a:latin typeface="Times New Roman" pitchFamily="18" charset="0"/>
              </a:endParaRPr>
            </a:p>
          </p:txBody>
        </p:sp>
        <p:sp>
          <p:nvSpPr>
            <p:cNvPr id="13323" name="AutoShape 10"/>
            <p:cNvSpPr>
              <a:spLocks noChangeArrowheads="1"/>
            </p:cNvSpPr>
            <p:nvPr/>
          </p:nvSpPr>
          <p:spPr bwMode="auto">
            <a:xfrm>
              <a:off x="2835" y="3680"/>
              <a:ext cx="605" cy="215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>
              <a:off x="3174" y="1350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>
              <a:off x="3174" y="1691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3326" name="Freeform 14"/>
            <p:cNvSpPr>
              <a:spLocks/>
            </p:cNvSpPr>
            <p:nvPr/>
          </p:nvSpPr>
          <p:spPr bwMode="auto">
            <a:xfrm>
              <a:off x="2177" y="1984"/>
              <a:ext cx="548" cy="232"/>
            </a:xfrm>
            <a:custGeom>
              <a:avLst/>
              <a:gdLst>
                <a:gd name="T0" fmla="*/ 3165 w 228"/>
                <a:gd name="T1" fmla="*/ 0 h 285"/>
                <a:gd name="T2" fmla="*/ 0 w 228"/>
                <a:gd name="T3" fmla="*/ 0 h 285"/>
                <a:gd name="T4" fmla="*/ 0 w 228"/>
                <a:gd name="T5" fmla="*/ 154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3327" name="Freeform 15"/>
            <p:cNvSpPr>
              <a:spLocks/>
            </p:cNvSpPr>
            <p:nvPr/>
          </p:nvSpPr>
          <p:spPr bwMode="auto">
            <a:xfrm flipH="1">
              <a:off x="3618" y="1982"/>
              <a:ext cx="600" cy="234"/>
            </a:xfrm>
            <a:custGeom>
              <a:avLst/>
              <a:gdLst>
                <a:gd name="T0" fmla="*/ 4155 w 228"/>
                <a:gd name="T1" fmla="*/ 0 h 285"/>
                <a:gd name="T2" fmla="*/ 0 w 228"/>
                <a:gd name="T3" fmla="*/ 0 h 285"/>
                <a:gd name="T4" fmla="*/ 0 w 228"/>
                <a:gd name="T5" fmla="*/ 158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3328" name="Line 16"/>
            <p:cNvSpPr>
              <a:spLocks noChangeShapeType="1"/>
            </p:cNvSpPr>
            <p:nvPr/>
          </p:nvSpPr>
          <p:spPr bwMode="auto">
            <a:xfrm>
              <a:off x="3152" y="3181"/>
              <a:ext cx="0" cy="1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2480" y="1813"/>
              <a:ext cx="30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да</a:t>
              </a:r>
            </a:p>
          </p:txBody>
        </p:sp>
        <p:sp>
          <p:nvSpPr>
            <p:cNvPr id="13330" name="Text Box 18"/>
            <p:cNvSpPr txBox="1">
              <a:spLocks noChangeArrowheads="1"/>
            </p:cNvSpPr>
            <p:nvPr/>
          </p:nvSpPr>
          <p:spPr bwMode="auto">
            <a:xfrm>
              <a:off x="3572" y="1813"/>
              <a:ext cx="302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нет</a:t>
              </a:r>
            </a:p>
          </p:txBody>
        </p:sp>
        <p:sp>
          <p:nvSpPr>
            <p:cNvPr id="13331" name="Line 27"/>
            <p:cNvSpPr>
              <a:spLocks noChangeShapeType="1"/>
            </p:cNvSpPr>
            <p:nvPr/>
          </p:nvSpPr>
          <p:spPr bwMode="auto">
            <a:xfrm>
              <a:off x="3152" y="3543"/>
              <a:ext cx="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grpSp>
          <p:nvGrpSpPr>
            <p:cNvPr id="13332" name="Group 34"/>
            <p:cNvGrpSpPr>
              <a:grpSpLocks/>
            </p:cNvGrpSpPr>
            <p:nvPr/>
          </p:nvGrpSpPr>
          <p:grpSpPr bwMode="auto">
            <a:xfrm>
              <a:off x="3474" y="2190"/>
              <a:ext cx="1498" cy="404"/>
              <a:chOff x="2289" y="2414"/>
              <a:chExt cx="1498" cy="404"/>
            </a:xfrm>
          </p:grpSpPr>
          <p:sp>
            <p:nvSpPr>
              <p:cNvPr id="13339" name="AutoShape 35"/>
              <p:cNvSpPr>
                <a:spLocks noChangeArrowheads="1"/>
              </p:cNvSpPr>
              <p:nvPr/>
            </p:nvSpPr>
            <p:spPr bwMode="auto">
              <a:xfrm>
                <a:off x="2587" y="2439"/>
                <a:ext cx="892" cy="294"/>
              </a:xfrm>
              <a:prstGeom prst="flowChartDecision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 anchorCtr="1"/>
              <a:lstStyle/>
              <a:p>
                <a:pPr algn="ctr"/>
                <a:r>
                  <a:rPr lang="en-US" sz="1600" i="1">
                    <a:latin typeface="Times New Roman" pitchFamily="18" charset="0"/>
                  </a:rPr>
                  <a:t>x </a:t>
                </a:r>
                <a:r>
                  <a:rPr lang="en-US" sz="1600" i="1">
                    <a:latin typeface="Times New Roman" pitchFamily="18" charset="0"/>
                    <a:cs typeface="Times New Roman" pitchFamily="18" charset="0"/>
                  </a:rPr>
                  <a:t>≤ </a:t>
                </a:r>
                <a:r>
                  <a:rPr lang="en-US" sz="1600" i="1">
                    <a:latin typeface="Times New Roman" pitchFamily="18" charset="0"/>
                  </a:rPr>
                  <a:t>1</a:t>
                </a:r>
                <a:endParaRPr lang="ru-RU" sz="1600" i="1">
                  <a:latin typeface="Times New Roman" pitchFamily="18" charset="0"/>
                </a:endParaRPr>
              </a:p>
            </p:txBody>
          </p:sp>
          <p:sp>
            <p:nvSpPr>
              <p:cNvPr id="13340" name="Freeform 36"/>
              <p:cNvSpPr>
                <a:spLocks/>
              </p:cNvSpPr>
              <p:nvPr/>
            </p:nvSpPr>
            <p:spPr bwMode="auto">
              <a:xfrm>
                <a:off x="2289" y="2586"/>
                <a:ext cx="296" cy="232"/>
              </a:xfrm>
              <a:custGeom>
                <a:avLst/>
                <a:gdLst>
                  <a:gd name="T0" fmla="*/ 499 w 228"/>
                  <a:gd name="T1" fmla="*/ 0 h 285"/>
                  <a:gd name="T2" fmla="*/ 0 w 228"/>
                  <a:gd name="T3" fmla="*/ 0 h 285"/>
                  <a:gd name="T4" fmla="*/ 0 w 228"/>
                  <a:gd name="T5" fmla="*/ 154 h 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8" h="285">
                    <a:moveTo>
                      <a:pt x="228" y="0"/>
                    </a:moveTo>
                    <a:lnTo>
                      <a:pt x="0" y="0"/>
                    </a:lnTo>
                    <a:lnTo>
                      <a:pt x="0" y="28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ru-RU"/>
              </a:p>
            </p:txBody>
          </p:sp>
          <p:sp>
            <p:nvSpPr>
              <p:cNvPr id="13341" name="Freeform 37"/>
              <p:cNvSpPr>
                <a:spLocks/>
              </p:cNvSpPr>
              <p:nvPr/>
            </p:nvSpPr>
            <p:spPr bwMode="auto">
              <a:xfrm flipH="1">
                <a:off x="3478" y="2584"/>
                <a:ext cx="309" cy="234"/>
              </a:xfrm>
              <a:custGeom>
                <a:avLst/>
                <a:gdLst>
                  <a:gd name="T0" fmla="*/ 568 w 228"/>
                  <a:gd name="T1" fmla="*/ 0 h 285"/>
                  <a:gd name="T2" fmla="*/ 0 w 228"/>
                  <a:gd name="T3" fmla="*/ 0 h 285"/>
                  <a:gd name="T4" fmla="*/ 0 w 228"/>
                  <a:gd name="T5" fmla="*/ 158 h 28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8" h="285">
                    <a:moveTo>
                      <a:pt x="228" y="0"/>
                    </a:moveTo>
                    <a:lnTo>
                      <a:pt x="0" y="0"/>
                    </a:lnTo>
                    <a:lnTo>
                      <a:pt x="0" y="285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ru-RU"/>
              </a:p>
            </p:txBody>
          </p:sp>
          <p:sp>
            <p:nvSpPr>
              <p:cNvPr id="13342" name="Text Box 38"/>
              <p:cNvSpPr txBox="1">
                <a:spLocks noChangeArrowheads="1"/>
              </p:cNvSpPr>
              <p:nvPr/>
            </p:nvSpPr>
            <p:spPr bwMode="auto">
              <a:xfrm>
                <a:off x="2438" y="2415"/>
                <a:ext cx="302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ru-RU" sz="1200" dirty="0"/>
                  <a:t>да</a:t>
                </a:r>
              </a:p>
            </p:txBody>
          </p:sp>
          <p:sp>
            <p:nvSpPr>
              <p:cNvPr id="13343" name="Text Box 39"/>
              <p:cNvSpPr txBox="1">
                <a:spLocks noChangeArrowheads="1"/>
              </p:cNvSpPr>
              <p:nvPr/>
            </p:nvSpPr>
            <p:spPr bwMode="auto">
              <a:xfrm>
                <a:off x="3331" y="2414"/>
                <a:ext cx="302" cy="1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ru-RU" sz="1200" dirty="0"/>
                  <a:t>нет</a:t>
                </a:r>
              </a:p>
            </p:txBody>
          </p:sp>
        </p:grpSp>
        <p:sp>
          <p:nvSpPr>
            <p:cNvPr id="13333" name="AutoShape 43"/>
            <p:cNvSpPr>
              <a:spLocks noChangeArrowheads="1"/>
            </p:cNvSpPr>
            <p:nvPr/>
          </p:nvSpPr>
          <p:spPr bwMode="auto">
            <a:xfrm>
              <a:off x="2698" y="3317"/>
              <a:ext cx="862" cy="227"/>
            </a:xfrm>
            <a:prstGeom prst="parallelogram">
              <a:avLst>
                <a:gd name="adj" fmla="val 94934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вывод</a:t>
              </a:r>
              <a:r>
                <a:rPr lang="ru-RU" sz="1200" dirty="0"/>
                <a:t> </a:t>
              </a:r>
              <a:r>
                <a:rPr lang="en-US" sz="1600" i="1" dirty="0" smtClean="0">
                  <a:latin typeface="Times New Roman" pitchFamily="18" charset="0"/>
                </a:rPr>
                <a:t>y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13334" name="Rectangle 133"/>
            <p:cNvSpPr>
              <a:spLocks noChangeArrowheads="1"/>
            </p:cNvSpPr>
            <p:nvPr/>
          </p:nvSpPr>
          <p:spPr bwMode="auto">
            <a:xfrm>
              <a:off x="1814" y="2205"/>
              <a:ext cx="726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Times New Roman" pitchFamily="18" charset="0"/>
                </a:rPr>
                <a:t>y </a:t>
              </a:r>
              <a:r>
                <a:rPr lang="en-US" sz="1600" i="1" dirty="0" smtClean="0">
                  <a:latin typeface="Times New Roman" pitchFamily="18" charset="0"/>
                </a:rPr>
                <a:t>= </a:t>
              </a:r>
              <a:r>
                <a:rPr lang="en-US" sz="1600" i="1" dirty="0">
                  <a:latin typeface="Times New Roman" pitchFamily="18" charset="0"/>
                </a:rPr>
                <a:t>x+2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13335" name="Rectangle 134"/>
            <p:cNvSpPr>
              <a:spLocks noChangeArrowheads="1"/>
            </p:cNvSpPr>
            <p:nvPr/>
          </p:nvSpPr>
          <p:spPr bwMode="auto">
            <a:xfrm>
              <a:off x="3084" y="2591"/>
              <a:ext cx="726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Times New Roman" pitchFamily="18" charset="0"/>
                </a:rPr>
                <a:t>y </a:t>
              </a:r>
              <a:r>
                <a:rPr lang="en-US" sz="1600" i="1" dirty="0" smtClean="0">
                  <a:latin typeface="Times New Roman" pitchFamily="18" charset="0"/>
                </a:rPr>
                <a:t>= </a:t>
              </a:r>
              <a:r>
                <a:rPr lang="en-US" sz="1600" i="1" dirty="0">
                  <a:latin typeface="Times New Roman" pitchFamily="18" charset="0"/>
                </a:rPr>
                <a:t>1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13336" name="Rectangle 135"/>
            <p:cNvSpPr>
              <a:spLocks noChangeArrowheads="1"/>
            </p:cNvSpPr>
            <p:nvPr/>
          </p:nvSpPr>
          <p:spPr bwMode="auto">
            <a:xfrm>
              <a:off x="4604" y="2591"/>
              <a:ext cx="726" cy="2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600" i="1" dirty="0">
                  <a:latin typeface="Times New Roman" pitchFamily="18" charset="0"/>
                </a:rPr>
                <a:t>y </a:t>
              </a:r>
              <a:r>
                <a:rPr lang="en-US" sz="1600" i="1" dirty="0" smtClean="0">
                  <a:latin typeface="Times New Roman" pitchFamily="18" charset="0"/>
                </a:rPr>
                <a:t>= </a:t>
              </a:r>
              <a:r>
                <a:rPr lang="en-US" sz="1600" i="1" dirty="0">
                  <a:latin typeface="Times New Roman" pitchFamily="18" charset="0"/>
                </a:rPr>
                <a:t>2-x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13337" name="Freeform 136"/>
            <p:cNvSpPr>
              <a:spLocks/>
            </p:cNvSpPr>
            <p:nvPr/>
          </p:nvSpPr>
          <p:spPr bwMode="auto">
            <a:xfrm>
              <a:off x="3470" y="2863"/>
              <a:ext cx="1519" cy="159"/>
            </a:xfrm>
            <a:custGeom>
              <a:avLst/>
              <a:gdLst>
                <a:gd name="T0" fmla="*/ 0 w 1519"/>
                <a:gd name="T1" fmla="*/ 0 h 159"/>
                <a:gd name="T2" fmla="*/ 0 w 1519"/>
                <a:gd name="T3" fmla="*/ 159 h 159"/>
                <a:gd name="T4" fmla="*/ 1519 w 1519"/>
                <a:gd name="T5" fmla="*/ 159 h 159"/>
                <a:gd name="T6" fmla="*/ 1519 w 1519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19" h="159">
                  <a:moveTo>
                    <a:pt x="0" y="0"/>
                  </a:moveTo>
                  <a:lnTo>
                    <a:pt x="0" y="159"/>
                  </a:lnTo>
                  <a:lnTo>
                    <a:pt x="1519" y="159"/>
                  </a:lnTo>
                  <a:lnTo>
                    <a:pt x="1519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3338" name="Freeform 137"/>
            <p:cNvSpPr>
              <a:spLocks/>
            </p:cNvSpPr>
            <p:nvPr/>
          </p:nvSpPr>
          <p:spPr bwMode="auto">
            <a:xfrm>
              <a:off x="2177" y="2478"/>
              <a:ext cx="2064" cy="703"/>
            </a:xfrm>
            <a:custGeom>
              <a:avLst/>
              <a:gdLst>
                <a:gd name="T0" fmla="*/ 0 w 2064"/>
                <a:gd name="T1" fmla="*/ 0 h 703"/>
                <a:gd name="T2" fmla="*/ 0 w 2064"/>
                <a:gd name="T3" fmla="*/ 703 h 703"/>
                <a:gd name="T4" fmla="*/ 2064 w 2064"/>
                <a:gd name="T5" fmla="*/ 703 h 703"/>
                <a:gd name="T6" fmla="*/ 2064 w 2064"/>
                <a:gd name="T7" fmla="*/ 544 h 7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64" h="703">
                  <a:moveTo>
                    <a:pt x="0" y="0"/>
                  </a:moveTo>
                  <a:lnTo>
                    <a:pt x="0" y="703"/>
                  </a:lnTo>
                  <a:lnTo>
                    <a:pt x="2064" y="703"/>
                  </a:lnTo>
                  <a:lnTo>
                    <a:pt x="2064" y="544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40504" y="3010864"/>
            <a:ext cx="69952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</a:rPr>
              <a:t>(x≥-1)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734692" y="3033297"/>
            <a:ext cx="73124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</a:rPr>
              <a:t>(x&lt;-1)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427538" y="3609350"/>
            <a:ext cx="90646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</a:rPr>
              <a:t>(-1≤x≤1)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909059" y="3600035"/>
            <a:ext cx="72973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  <a:latin typeface="Times New Roman" pitchFamily="18" charset="0"/>
              </a:rPr>
              <a:t>(x&gt;1)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6" name="Дуга 5"/>
          <p:cNvSpPr/>
          <p:nvPr/>
        </p:nvSpPr>
        <p:spPr>
          <a:xfrm rot="5400000">
            <a:off x="33710" y="1592339"/>
            <a:ext cx="279026" cy="1427584"/>
          </a:xfrm>
          <a:prstGeom prst="arc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Дуга 90"/>
          <p:cNvSpPr/>
          <p:nvPr/>
        </p:nvSpPr>
        <p:spPr>
          <a:xfrm rot="16200000" flipH="1">
            <a:off x="2377955" y="1597764"/>
            <a:ext cx="279026" cy="1427584"/>
          </a:xfrm>
          <a:prstGeom prst="arc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вая круглая скобка 6"/>
          <p:cNvSpPr/>
          <p:nvPr/>
        </p:nvSpPr>
        <p:spPr>
          <a:xfrm rot="16200000">
            <a:off x="1292018" y="1925908"/>
            <a:ext cx="115655" cy="874304"/>
          </a:xfrm>
          <a:prstGeom prst="leftBracket">
            <a:avLst>
              <a:gd name="adj" fmla="val 263388"/>
            </a:avLst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15176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4" grpId="0"/>
      <p:bldP spid="85" grpId="0"/>
      <p:bldP spid="86" grpId="0"/>
      <p:bldP spid="6" grpId="0" animBg="1"/>
      <p:bldP spid="91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238327" y="2744924"/>
            <a:ext cx="3361565" cy="2133334"/>
          </a:xfrm>
          <a:prstGeom prst="rect">
            <a:avLst/>
          </a:prstGeom>
          <a:solidFill>
            <a:srgbClr val="FFFFB3"/>
          </a:solidFill>
          <a:ln w="127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4 </a:t>
            </a:r>
            <a:r>
              <a:rPr lang="ru-RU" sz="2400" dirty="0" smtClean="0">
                <a:solidFill>
                  <a:schemeClr val="tx2"/>
                </a:solidFill>
              </a:rPr>
              <a:t>(1 </a:t>
            </a:r>
            <a:r>
              <a:rPr lang="ru-RU" sz="2400" dirty="0">
                <a:solidFill>
                  <a:schemeClr val="tx2"/>
                </a:solidFill>
              </a:rPr>
              <a:t>способ</a:t>
            </a:r>
            <a:r>
              <a:rPr lang="ru-RU" sz="2400" dirty="0" smtClean="0">
                <a:solidFill>
                  <a:schemeClr val="tx2"/>
                </a:solidFill>
              </a:rPr>
              <a:t>)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Найти значение функции для любого значения аргумента.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79388" y="908050"/>
            <a:ext cx="3132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ru-RU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400675" y="765175"/>
          <a:ext cx="255587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Формула" r:id="rId3" imgW="1473200" imgH="711200" progId="Equation.3">
                  <p:embed/>
                </p:oleObj>
              </mc:Choice>
              <mc:Fallback>
                <p:oleObj name="Формула" r:id="rId3" imgW="1473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765175"/>
                        <a:ext cx="2555875" cy="1233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CBCD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1151621" y="3618118"/>
            <a:ext cx="2340259" cy="1260140"/>
          </a:xfrm>
          <a:prstGeom prst="rect">
            <a:avLst/>
          </a:prstGeom>
          <a:solidFill>
            <a:srgbClr val="D8E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23528" y="2096852"/>
            <a:ext cx="5076564" cy="347787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en-US" sz="2000" dirty="0" err="1">
                <a:solidFill>
                  <a:srgbClr val="FF0000"/>
                </a:solidFill>
                <a:latin typeface="Courier New"/>
              </a:rPr>
              <a:t>Значение</a:t>
            </a:r>
            <a:r>
              <a:rPr lang="en-US" sz="20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</a:rPr>
              <a:t>функции</a:t>
            </a:r>
            <a:endParaRPr lang="en-US" sz="2000" dirty="0">
              <a:solidFill>
                <a:srgbClr val="FF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x =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2000" dirty="0" err="1">
                <a:solidFill>
                  <a:srgbClr val="008000"/>
                </a:solidFill>
                <a:latin typeface="Courier New"/>
              </a:rPr>
              <a:t>Введите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 x: "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sz="2000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x &lt; -1: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	y = x+2</a:t>
            </a:r>
          </a:p>
          <a:p>
            <a:r>
              <a:rPr lang="en-US" sz="2000" dirty="0">
                <a:solidFill>
                  <a:srgbClr val="CC6600"/>
                </a:solidFill>
                <a:latin typeface="Courier New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x &lt;= 1: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		y = 1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000" dirty="0">
                <a:solidFill>
                  <a:srgbClr val="CC6600"/>
                </a:solidFill>
                <a:latin typeface="Courier New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		y = 2-x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"y="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 y)</a:t>
            </a:r>
          </a:p>
          <a:p>
            <a:endParaRPr lang="en-US" sz="2000" b="1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561463" y="2115538"/>
            <a:ext cx="2141984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x: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-2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y= 0.0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587228" y="2971787"/>
            <a:ext cx="2141984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x: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0.5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y=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587228" y="3846195"/>
            <a:ext cx="2141984" cy="64633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x: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2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y= 0.0</a:t>
            </a:r>
          </a:p>
        </p:txBody>
      </p:sp>
    </p:spTree>
    <p:extLst>
      <p:ext uri="{BB962C8B-B14F-4D97-AF65-F5344CB8AC3E}">
        <p14:creationId xmlns:p14="http://schemas.microsoft.com/office/powerpoint/2010/main" val="332944339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4 </a:t>
            </a:r>
            <a:r>
              <a:rPr lang="ru-RU" sz="2400" dirty="0" smtClean="0">
                <a:solidFill>
                  <a:schemeClr val="tx2"/>
                </a:solidFill>
              </a:rPr>
              <a:t>(2 способ)</a:t>
            </a:r>
            <a:endParaRPr lang="ru-RU" sz="2400" dirty="0">
              <a:solidFill>
                <a:schemeClr val="tx2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Найти значение функции для любого значения аргумента.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5400675" y="765175"/>
          <a:ext cx="255587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Формула" r:id="rId3" imgW="1473200" imgH="711200" progId="Equation.3">
                  <p:embed/>
                </p:oleObj>
              </mc:Choice>
              <mc:Fallback>
                <p:oleObj name="Формула" r:id="rId3" imgW="1473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765175"/>
                        <a:ext cx="2555875" cy="12334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CBCDE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0" name="Group 40"/>
          <p:cNvGrpSpPr>
            <a:grpSpLocks/>
          </p:cNvGrpSpPr>
          <p:nvPr/>
        </p:nvGrpSpPr>
        <p:grpSpPr bwMode="auto">
          <a:xfrm>
            <a:off x="287226" y="1160463"/>
            <a:ext cx="3168650" cy="5110162"/>
            <a:chOff x="90" y="550"/>
            <a:chExt cx="1996" cy="3219"/>
          </a:xfrm>
        </p:grpSpPr>
        <p:sp>
          <p:nvSpPr>
            <p:cNvPr id="16392" name="Text Box 4"/>
            <p:cNvSpPr txBox="1">
              <a:spLocks noChangeArrowheads="1"/>
            </p:cNvSpPr>
            <p:nvPr/>
          </p:nvSpPr>
          <p:spPr bwMode="auto">
            <a:xfrm>
              <a:off x="113" y="572"/>
              <a:ext cx="19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ru-RU"/>
            </a:p>
          </p:txBody>
        </p:sp>
        <p:sp>
          <p:nvSpPr>
            <p:cNvPr id="16393" name="AutoShape 8"/>
            <p:cNvSpPr>
              <a:spLocks noChangeArrowheads="1"/>
            </p:cNvSpPr>
            <p:nvPr/>
          </p:nvSpPr>
          <p:spPr bwMode="auto">
            <a:xfrm>
              <a:off x="835" y="550"/>
              <a:ext cx="605" cy="179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16394" name="AutoShape 9"/>
            <p:cNvSpPr>
              <a:spLocks noChangeArrowheads="1"/>
            </p:cNvSpPr>
            <p:nvPr/>
          </p:nvSpPr>
          <p:spPr bwMode="auto">
            <a:xfrm>
              <a:off x="658" y="845"/>
              <a:ext cx="929" cy="201"/>
            </a:xfrm>
            <a:prstGeom prst="parallelogram">
              <a:avLst>
                <a:gd name="adj" fmla="val 11554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ввод</a:t>
              </a:r>
              <a:r>
                <a:rPr lang="ru-RU" sz="1200"/>
                <a:t> </a:t>
              </a:r>
              <a:r>
                <a:rPr lang="en-US" sz="1600" i="1">
                  <a:latin typeface="Times New Roman" pitchFamily="18" charset="0"/>
                </a:rPr>
                <a:t>x</a:t>
              </a:r>
              <a:endParaRPr lang="ru-RU" sz="1600" i="1">
                <a:latin typeface="Times New Roman" pitchFamily="18" charset="0"/>
              </a:endParaRPr>
            </a:p>
          </p:txBody>
        </p:sp>
        <p:sp>
          <p:nvSpPr>
            <p:cNvPr id="16395" name="AutoShape 10"/>
            <p:cNvSpPr>
              <a:spLocks noChangeArrowheads="1"/>
            </p:cNvSpPr>
            <p:nvPr/>
          </p:nvSpPr>
          <p:spPr bwMode="auto">
            <a:xfrm>
              <a:off x="816" y="1163"/>
              <a:ext cx="635" cy="272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x&lt;-1</a:t>
              </a:r>
              <a:endParaRPr lang="ru-RU" sz="1600" i="1">
                <a:latin typeface="Times New Roman" pitchFamily="18" charset="0"/>
              </a:endParaRPr>
            </a:p>
          </p:txBody>
        </p:sp>
        <p:sp>
          <p:nvSpPr>
            <p:cNvPr id="16396" name="AutoShape 11"/>
            <p:cNvSpPr>
              <a:spLocks noChangeArrowheads="1"/>
            </p:cNvSpPr>
            <p:nvPr/>
          </p:nvSpPr>
          <p:spPr bwMode="auto">
            <a:xfrm>
              <a:off x="792" y="3588"/>
              <a:ext cx="605" cy="181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16397" name="Line 12"/>
            <p:cNvSpPr>
              <a:spLocks noChangeShapeType="1"/>
            </p:cNvSpPr>
            <p:nvPr/>
          </p:nvSpPr>
          <p:spPr bwMode="auto">
            <a:xfrm>
              <a:off x="1133" y="729"/>
              <a:ext cx="1" cy="1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6398" name="Freeform 14"/>
            <p:cNvSpPr>
              <a:spLocks/>
            </p:cNvSpPr>
            <p:nvPr/>
          </p:nvSpPr>
          <p:spPr bwMode="auto">
            <a:xfrm>
              <a:off x="522" y="1299"/>
              <a:ext cx="296" cy="135"/>
            </a:xfrm>
            <a:custGeom>
              <a:avLst/>
              <a:gdLst>
                <a:gd name="T0" fmla="*/ 499 w 228"/>
                <a:gd name="T1" fmla="*/ 0 h 285"/>
                <a:gd name="T2" fmla="*/ 0 w 228"/>
                <a:gd name="T3" fmla="*/ 0 h 285"/>
                <a:gd name="T4" fmla="*/ 0 w 228"/>
                <a:gd name="T5" fmla="*/ 30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1101" y="3423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auto">
            <a:xfrm>
              <a:off x="431" y="1118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да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auto">
            <a:xfrm>
              <a:off x="1531" y="1118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нет</a:t>
              </a: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>
              <a:off x="1134" y="1706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6403" name="Rectangle 19"/>
            <p:cNvSpPr>
              <a:spLocks noChangeArrowheads="1"/>
            </p:cNvSpPr>
            <p:nvPr/>
          </p:nvSpPr>
          <p:spPr bwMode="auto">
            <a:xfrm>
              <a:off x="204" y="1434"/>
              <a:ext cx="613" cy="204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 dirty="0">
                  <a:latin typeface="Times New Roman" pitchFamily="18" charset="0"/>
                </a:rPr>
                <a:t>y </a:t>
              </a:r>
              <a:r>
                <a:rPr lang="en-US" sz="1600" i="1" dirty="0" smtClean="0">
                  <a:latin typeface="Times New Roman" pitchFamily="18" charset="0"/>
                </a:rPr>
                <a:t>= </a:t>
              </a:r>
              <a:r>
                <a:rPr lang="en-US" sz="1600" i="1" dirty="0">
                  <a:latin typeface="Times New Roman" pitchFamily="18" charset="0"/>
                </a:rPr>
                <a:t>x+2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16404" name="AutoShape 21"/>
            <p:cNvSpPr>
              <a:spLocks noChangeArrowheads="1"/>
            </p:cNvSpPr>
            <p:nvPr/>
          </p:nvSpPr>
          <p:spPr bwMode="auto">
            <a:xfrm>
              <a:off x="543" y="3225"/>
              <a:ext cx="1089" cy="201"/>
            </a:xfrm>
            <a:prstGeom prst="parallelogram">
              <a:avLst>
                <a:gd name="adj" fmla="val 13544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вывод</a:t>
              </a:r>
              <a:r>
                <a:rPr lang="ru-RU" sz="1200" dirty="0"/>
                <a:t> </a:t>
              </a:r>
              <a:r>
                <a:rPr lang="en-US" sz="1600" i="1" dirty="0" smtClean="0">
                  <a:latin typeface="Times New Roman" pitchFamily="18" charset="0"/>
                </a:rPr>
                <a:t>y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16405" name="Line 22"/>
            <p:cNvSpPr>
              <a:spLocks noChangeShapeType="1"/>
            </p:cNvSpPr>
            <p:nvPr/>
          </p:nvSpPr>
          <p:spPr bwMode="auto">
            <a:xfrm flipH="1">
              <a:off x="1133" y="1049"/>
              <a:ext cx="1" cy="1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6406" name="Freeform 23"/>
            <p:cNvSpPr>
              <a:spLocks/>
            </p:cNvSpPr>
            <p:nvPr/>
          </p:nvSpPr>
          <p:spPr bwMode="auto">
            <a:xfrm>
              <a:off x="521" y="1299"/>
              <a:ext cx="1248" cy="407"/>
            </a:xfrm>
            <a:custGeom>
              <a:avLst/>
              <a:gdLst>
                <a:gd name="T0" fmla="*/ 0 w 1248"/>
                <a:gd name="T1" fmla="*/ 222 h 499"/>
                <a:gd name="T2" fmla="*/ 0 w 1248"/>
                <a:gd name="T3" fmla="*/ 271 h 499"/>
                <a:gd name="T4" fmla="*/ 1248 w 1248"/>
                <a:gd name="T5" fmla="*/ 271 h 499"/>
                <a:gd name="T6" fmla="*/ 1248 w 1248"/>
                <a:gd name="T7" fmla="*/ 0 h 499"/>
                <a:gd name="T8" fmla="*/ 930 w 1248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499">
                  <a:moveTo>
                    <a:pt x="0" y="409"/>
                  </a:moveTo>
                  <a:lnTo>
                    <a:pt x="0" y="499"/>
                  </a:lnTo>
                  <a:lnTo>
                    <a:pt x="1248" y="499"/>
                  </a:lnTo>
                  <a:lnTo>
                    <a:pt x="1248" y="0"/>
                  </a:lnTo>
                  <a:lnTo>
                    <a:pt x="93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07" name="AutoShape 24"/>
            <p:cNvSpPr>
              <a:spLocks noChangeArrowheads="1"/>
            </p:cNvSpPr>
            <p:nvPr/>
          </p:nvSpPr>
          <p:spPr bwMode="auto">
            <a:xfrm>
              <a:off x="792" y="2545"/>
              <a:ext cx="635" cy="272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x&gt;1</a:t>
              </a:r>
              <a:endParaRPr lang="ru-RU" sz="1600" i="1">
                <a:latin typeface="Times New Roman" pitchFamily="18" charset="0"/>
              </a:endParaRPr>
            </a:p>
          </p:txBody>
        </p:sp>
        <p:sp>
          <p:nvSpPr>
            <p:cNvPr id="16408" name="Freeform 25"/>
            <p:cNvSpPr>
              <a:spLocks/>
            </p:cNvSpPr>
            <p:nvPr/>
          </p:nvSpPr>
          <p:spPr bwMode="auto">
            <a:xfrm>
              <a:off x="498" y="2681"/>
              <a:ext cx="296" cy="135"/>
            </a:xfrm>
            <a:custGeom>
              <a:avLst/>
              <a:gdLst>
                <a:gd name="T0" fmla="*/ 499 w 228"/>
                <a:gd name="T1" fmla="*/ 0 h 285"/>
                <a:gd name="T2" fmla="*/ 0 w 228"/>
                <a:gd name="T3" fmla="*/ 0 h 285"/>
                <a:gd name="T4" fmla="*/ 0 w 228"/>
                <a:gd name="T5" fmla="*/ 30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6409" name="Text Box 26"/>
            <p:cNvSpPr txBox="1">
              <a:spLocks noChangeArrowheads="1"/>
            </p:cNvSpPr>
            <p:nvPr/>
          </p:nvSpPr>
          <p:spPr bwMode="auto">
            <a:xfrm>
              <a:off x="407" y="2500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да</a:t>
              </a:r>
            </a:p>
          </p:txBody>
        </p:sp>
        <p:sp>
          <p:nvSpPr>
            <p:cNvPr id="16410" name="Text Box 27"/>
            <p:cNvSpPr txBox="1">
              <a:spLocks noChangeArrowheads="1"/>
            </p:cNvSpPr>
            <p:nvPr/>
          </p:nvSpPr>
          <p:spPr bwMode="auto">
            <a:xfrm>
              <a:off x="1507" y="2500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нет</a:t>
              </a:r>
            </a:p>
          </p:txBody>
        </p:sp>
        <p:sp>
          <p:nvSpPr>
            <p:cNvPr id="16411" name="Line 28"/>
            <p:cNvSpPr>
              <a:spLocks noChangeShapeType="1"/>
            </p:cNvSpPr>
            <p:nvPr/>
          </p:nvSpPr>
          <p:spPr bwMode="auto">
            <a:xfrm>
              <a:off x="1110" y="3088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6412" name="Rectangle 29"/>
            <p:cNvSpPr>
              <a:spLocks noChangeArrowheads="1"/>
            </p:cNvSpPr>
            <p:nvPr/>
          </p:nvSpPr>
          <p:spPr bwMode="auto">
            <a:xfrm>
              <a:off x="180" y="2816"/>
              <a:ext cx="613" cy="204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 dirty="0">
                  <a:latin typeface="Times New Roman" pitchFamily="18" charset="0"/>
                </a:rPr>
                <a:t>y </a:t>
              </a:r>
              <a:r>
                <a:rPr lang="en-US" sz="1600" i="1" dirty="0" smtClean="0">
                  <a:latin typeface="Times New Roman" pitchFamily="18" charset="0"/>
                </a:rPr>
                <a:t>= </a:t>
              </a:r>
              <a:r>
                <a:rPr lang="en-US" sz="1600" i="1" dirty="0">
                  <a:latin typeface="Times New Roman" pitchFamily="18" charset="0"/>
                </a:rPr>
                <a:t>2-x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16413" name="Freeform 30"/>
            <p:cNvSpPr>
              <a:spLocks/>
            </p:cNvSpPr>
            <p:nvPr/>
          </p:nvSpPr>
          <p:spPr bwMode="auto">
            <a:xfrm>
              <a:off x="497" y="2681"/>
              <a:ext cx="1248" cy="407"/>
            </a:xfrm>
            <a:custGeom>
              <a:avLst/>
              <a:gdLst>
                <a:gd name="T0" fmla="*/ 0 w 1248"/>
                <a:gd name="T1" fmla="*/ 222 h 499"/>
                <a:gd name="T2" fmla="*/ 0 w 1248"/>
                <a:gd name="T3" fmla="*/ 271 h 499"/>
                <a:gd name="T4" fmla="*/ 1248 w 1248"/>
                <a:gd name="T5" fmla="*/ 271 h 499"/>
                <a:gd name="T6" fmla="*/ 1248 w 1248"/>
                <a:gd name="T7" fmla="*/ 0 h 499"/>
                <a:gd name="T8" fmla="*/ 930 w 1248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499">
                  <a:moveTo>
                    <a:pt x="0" y="409"/>
                  </a:moveTo>
                  <a:lnTo>
                    <a:pt x="0" y="499"/>
                  </a:lnTo>
                  <a:lnTo>
                    <a:pt x="1248" y="499"/>
                  </a:lnTo>
                  <a:lnTo>
                    <a:pt x="1248" y="0"/>
                  </a:lnTo>
                  <a:lnTo>
                    <a:pt x="93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6414" name="AutoShape 31"/>
            <p:cNvSpPr>
              <a:spLocks noChangeArrowheads="1"/>
            </p:cNvSpPr>
            <p:nvPr/>
          </p:nvSpPr>
          <p:spPr bwMode="auto">
            <a:xfrm>
              <a:off x="635" y="1842"/>
              <a:ext cx="1020" cy="272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>
                  <a:latin typeface="Times New Roman" pitchFamily="18" charset="0"/>
                </a:rPr>
                <a:t>-1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≤</a:t>
              </a:r>
              <a:r>
                <a:rPr lang="en-US" sz="1600" i="1">
                  <a:latin typeface="Times New Roman" pitchFamily="18" charset="0"/>
                </a:rPr>
                <a:t>x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≤</a:t>
              </a:r>
              <a:r>
                <a:rPr lang="en-US" sz="1600" i="1">
                  <a:latin typeface="Times New Roman" pitchFamily="18" charset="0"/>
                </a:rPr>
                <a:t>1</a:t>
              </a:r>
              <a:endParaRPr lang="ru-RU" sz="1600" i="1">
                <a:latin typeface="Times New Roman" pitchFamily="18" charset="0"/>
              </a:endParaRPr>
            </a:p>
          </p:txBody>
        </p:sp>
        <p:sp>
          <p:nvSpPr>
            <p:cNvPr id="16415" name="Freeform 32"/>
            <p:cNvSpPr>
              <a:spLocks/>
            </p:cNvSpPr>
            <p:nvPr/>
          </p:nvSpPr>
          <p:spPr bwMode="auto">
            <a:xfrm>
              <a:off x="385" y="1978"/>
              <a:ext cx="272" cy="135"/>
            </a:xfrm>
            <a:custGeom>
              <a:avLst/>
              <a:gdLst>
                <a:gd name="T0" fmla="*/ 387 w 228"/>
                <a:gd name="T1" fmla="*/ 0 h 285"/>
                <a:gd name="T2" fmla="*/ 0 w 228"/>
                <a:gd name="T3" fmla="*/ 0 h 285"/>
                <a:gd name="T4" fmla="*/ 0 w 228"/>
                <a:gd name="T5" fmla="*/ 30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6416" name="Text Box 33"/>
            <p:cNvSpPr txBox="1">
              <a:spLocks noChangeArrowheads="1"/>
            </p:cNvSpPr>
            <p:nvPr/>
          </p:nvSpPr>
          <p:spPr bwMode="auto">
            <a:xfrm>
              <a:off x="431" y="1797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да</a:t>
              </a:r>
            </a:p>
          </p:txBody>
        </p:sp>
        <p:sp>
          <p:nvSpPr>
            <p:cNvPr id="16417" name="Text Box 34"/>
            <p:cNvSpPr txBox="1">
              <a:spLocks noChangeArrowheads="1"/>
            </p:cNvSpPr>
            <p:nvPr/>
          </p:nvSpPr>
          <p:spPr bwMode="auto">
            <a:xfrm>
              <a:off x="1531" y="1797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нет</a:t>
              </a:r>
            </a:p>
          </p:txBody>
        </p:sp>
        <p:sp>
          <p:nvSpPr>
            <p:cNvPr id="16418" name="Line 35"/>
            <p:cNvSpPr>
              <a:spLocks noChangeShapeType="1"/>
            </p:cNvSpPr>
            <p:nvPr/>
          </p:nvSpPr>
          <p:spPr bwMode="auto">
            <a:xfrm>
              <a:off x="1111" y="2409"/>
              <a:ext cx="0" cy="1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16419" name="Rectangle 36"/>
            <p:cNvSpPr>
              <a:spLocks noChangeArrowheads="1"/>
            </p:cNvSpPr>
            <p:nvPr/>
          </p:nvSpPr>
          <p:spPr bwMode="auto">
            <a:xfrm>
              <a:off x="90" y="2115"/>
              <a:ext cx="613" cy="204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 dirty="0">
                  <a:latin typeface="Times New Roman" pitchFamily="18" charset="0"/>
                </a:rPr>
                <a:t>y </a:t>
              </a:r>
              <a:r>
                <a:rPr lang="en-US" sz="1600" i="1" dirty="0" smtClean="0">
                  <a:latin typeface="Times New Roman" pitchFamily="18" charset="0"/>
                </a:rPr>
                <a:t>= </a:t>
              </a:r>
              <a:r>
                <a:rPr lang="en-US" sz="1600" i="1" dirty="0">
                  <a:latin typeface="Times New Roman" pitchFamily="18" charset="0"/>
                </a:rPr>
                <a:t>1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16420" name="Freeform 39"/>
            <p:cNvSpPr>
              <a:spLocks/>
            </p:cNvSpPr>
            <p:nvPr/>
          </p:nvSpPr>
          <p:spPr bwMode="auto">
            <a:xfrm>
              <a:off x="385" y="1979"/>
              <a:ext cx="1452" cy="430"/>
            </a:xfrm>
            <a:custGeom>
              <a:avLst/>
              <a:gdLst>
                <a:gd name="T0" fmla="*/ 1270 w 1452"/>
                <a:gd name="T1" fmla="*/ 0 h 430"/>
                <a:gd name="T2" fmla="*/ 1452 w 1452"/>
                <a:gd name="T3" fmla="*/ 0 h 430"/>
                <a:gd name="T4" fmla="*/ 1452 w 1452"/>
                <a:gd name="T5" fmla="*/ 430 h 430"/>
                <a:gd name="T6" fmla="*/ 0 w 1452"/>
                <a:gd name="T7" fmla="*/ 430 h 430"/>
                <a:gd name="T8" fmla="*/ 0 w 1452"/>
                <a:gd name="T9" fmla="*/ 340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52" h="430">
                  <a:moveTo>
                    <a:pt x="1270" y="0"/>
                  </a:moveTo>
                  <a:lnTo>
                    <a:pt x="1452" y="0"/>
                  </a:lnTo>
                  <a:lnTo>
                    <a:pt x="1452" y="430"/>
                  </a:lnTo>
                  <a:lnTo>
                    <a:pt x="0" y="430"/>
                  </a:lnTo>
                  <a:lnTo>
                    <a:pt x="0" y="34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3614382" y="2280583"/>
            <a:ext cx="5220580" cy="1938992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srgbClr val="FF0000"/>
                </a:solidFill>
                <a:latin typeface="Courier New"/>
              </a:rPr>
              <a:t># </a:t>
            </a:r>
            <a:r>
              <a:rPr lang="en-US" sz="2000" dirty="0" err="1">
                <a:solidFill>
                  <a:srgbClr val="FF0000"/>
                </a:solidFill>
                <a:latin typeface="Courier New"/>
              </a:rPr>
              <a:t>Значение</a:t>
            </a:r>
            <a:r>
              <a:rPr lang="en-US" sz="20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 New"/>
              </a:rPr>
              <a:t>функции</a:t>
            </a:r>
            <a:endParaRPr lang="en-US" sz="2000" dirty="0">
              <a:solidFill>
                <a:srgbClr val="FF0000"/>
              </a:solidFill>
              <a:latin typeface="Courier New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latin typeface="Courier New"/>
              </a:rPr>
              <a:t>x = </a:t>
            </a:r>
            <a:r>
              <a:rPr lang="en-US" sz="20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2000" dirty="0" err="1">
                <a:solidFill>
                  <a:srgbClr val="008000"/>
                </a:solidFill>
                <a:latin typeface="Courier New"/>
              </a:rPr>
              <a:t>Введите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 x: "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sz="2000" dirty="0" smtClean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x &lt; -1: y = x+2</a:t>
            </a:r>
          </a:p>
          <a:p>
            <a:r>
              <a:rPr lang="en-US" sz="2000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x &gt;= -1 </a:t>
            </a:r>
            <a:r>
              <a:rPr lang="en-US" sz="2000" dirty="0">
                <a:solidFill>
                  <a:srgbClr val="CC6600"/>
                </a:solidFill>
                <a:latin typeface="Courier New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x &lt;= 1: y = 1</a:t>
            </a:r>
          </a:p>
          <a:p>
            <a:r>
              <a:rPr lang="en-US" sz="2000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x &gt; 1: y = 2-x</a:t>
            </a:r>
          </a:p>
          <a:p>
            <a:pPr lvl="0"/>
            <a:r>
              <a:rPr lang="en-US" sz="20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"y="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, y)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14382" y="4666775"/>
            <a:ext cx="522058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smtClean="0">
                <a:solidFill>
                  <a:schemeClr val="tx2"/>
                </a:solidFill>
              </a:rPr>
              <a:t>Примечание: в языке </a:t>
            </a:r>
            <a:r>
              <a:rPr lang="en-US" i="1" dirty="0" smtClean="0">
                <a:solidFill>
                  <a:schemeClr val="tx2"/>
                </a:solidFill>
              </a:rPr>
              <a:t>Python </a:t>
            </a:r>
            <a:r>
              <a:rPr lang="ru-RU" i="1" dirty="0" smtClean="0">
                <a:solidFill>
                  <a:schemeClr val="tx2"/>
                </a:solidFill>
              </a:rPr>
              <a:t>разрешены двойные неравенства, например</a:t>
            </a:r>
            <a:r>
              <a:rPr lang="en-US" i="1" dirty="0" smtClean="0">
                <a:solidFill>
                  <a:schemeClr val="tx2"/>
                </a:solidFill>
              </a:rPr>
              <a:t>:</a:t>
            </a:r>
            <a:endParaRPr lang="ru-RU" i="1" dirty="0" smtClean="0">
              <a:solidFill>
                <a:schemeClr val="tx2"/>
              </a:solidFill>
            </a:endParaRPr>
          </a:p>
          <a:p>
            <a:pPr lvl="0"/>
            <a:r>
              <a:rPr lang="en-US" sz="2000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-1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 &lt;= x 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&lt;= 1: y = 1</a:t>
            </a:r>
          </a:p>
        </p:txBody>
      </p:sp>
    </p:spTree>
    <p:extLst>
      <p:ext uri="{BB962C8B-B14F-4D97-AF65-F5344CB8AC3E}">
        <p14:creationId xmlns:p14="http://schemas.microsoft.com/office/powerpoint/2010/main" val="1330028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rgbClr val="330066"/>
                </a:solidFill>
              </a:rPr>
              <a:t>Задача</a:t>
            </a:r>
            <a:r>
              <a:rPr lang="en-US" sz="2400" b="1" dirty="0">
                <a:solidFill>
                  <a:srgbClr val="330066"/>
                </a:solidFill>
              </a:rPr>
              <a:t> </a:t>
            </a:r>
            <a:r>
              <a:rPr lang="ru-RU" sz="2400" b="1" dirty="0" smtClean="0">
                <a:solidFill>
                  <a:srgbClr val="330066"/>
                </a:solidFill>
              </a:rPr>
              <a:t>5</a:t>
            </a:r>
            <a:endParaRPr lang="ru-RU" sz="2400" b="1" dirty="0">
              <a:solidFill>
                <a:srgbClr val="330066"/>
              </a:solidFill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79388" y="404813"/>
            <a:ext cx="777716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 smtClean="0">
                <a:solidFill>
                  <a:srgbClr val="330066"/>
                </a:solidFill>
              </a:rPr>
              <a:t>Вывести на экран название времени года по номеру месяца.</a:t>
            </a:r>
            <a:endParaRPr lang="ru-RU" dirty="0">
              <a:solidFill>
                <a:srgbClr val="330066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3548" y="1700808"/>
            <a:ext cx="7596844" cy="224676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  <a:latin typeface="Courier New"/>
              </a:rPr>
              <a:t># Времена </a:t>
            </a:r>
            <a:r>
              <a:rPr lang="ru-RU" sz="2000" dirty="0" smtClean="0">
                <a:solidFill>
                  <a:srgbClr val="FF0000"/>
                </a:solidFill>
                <a:latin typeface="Courier New"/>
              </a:rPr>
              <a:t>года</a:t>
            </a:r>
            <a:r>
              <a:rPr lang="en-US" sz="2000" dirty="0" smtClean="0">
                <a:solidFill>
                  <a:srgbClr val="FF0000"/>
                </a:solidFill>
                <a:latin typeface="Courier New"/>
              </a:rPr>
              <a:t> (</a:t>
            </a:r>
            <a:r>
              <a:rPr lang="ru-RU" sz="2000" smtClean="0">
                <a:solidFill>
                  <a:srgbClr val="FF0000"/>
                </a:solidFill>
                <a:latin typeface="Courier New"/>
              </a:rPr>
              <a:t>каскадное ветвление)</a:t>
            </a:r>
            <a:endParaRPr lang="ru-RU" sz="2000" dirty="0">
              <a:solidFill>
                <a:srgbClr val="FF0000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 New"/>
              </a:rPr>
              <a:t>m = 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/>
              </a:rPr>
              <a:t>Введите номер месяца: "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sz="2000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m==1 </a:t>
            </a:r>
            <a:r>
              <a:rPr lang="en-US" sz="2000" dirty="0">
                <a:solidFill>
                  <a:srgbClr val="CC6600"/>
                </a:solidFill>
                <a:latin typeface="Courier New"/>
              </a:rPr>
              <a:t>or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m==2 </a:t>
            </a:r>
            <a:r>
              <a:rPr lang="en-US" sz="2000" dirty="0">
                <a:solidFill>
                  <a:srgbClr val="CC6600"/>
                </a:solidFill>
                <a:latin typeface="Courier New"/>
              </a:rPr>
              <a:t>or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m==12: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/>
              </a:rPr>
              <a:t>Это зима"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Courier New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m&gt;=3 </a:t>
            </a:r>
            <a:r>
              <a:rPr lang="en-US" sz="2000" dirty="0">
                <a:solidFill>
                  <a:srgbClr val="CC6600"/>
                </a:solidFill>
                <a:latin typeface="Courier New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m&lt;=5: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/>
              </a:rPr>
              <a:t>Это весна"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Courier New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m&gt;=6 </a:t>
            </a:r>
            <a:r>
              <a:rPr lang="en-US" sz="2000" dirty="0">
                <a:solidFill>
                  <a:srgbClr val="CC6600"/>
                </a:solidFill>
                <a:latin typeface="Courier New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m&lt;=8: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/>
              </a:rPr>
              <a:t>Это лето"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2000" dirty="0" err="1">
                <a:solidFill>
                  <a:srgbClr val="CC6600"/>
                </a:solidFill>
                <a:latin typeface="Courier New"/>
              </a:rPr>
              <a:t>elif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m&gt;=9 </a:t>
            </a:r>
            <a:r>
              <a:rPr lang="en-US" sz="2000" dirty="0">
                <a:solidFill>
                  <a:srgbClr val="CC6600"/>
                </a:solidFill>
                <a:latin typeface="Courier New"/>
              </a:rPr>
              <a:t>and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 m&lt;=11: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/>
              </a:rPr>
              <a:t>Это осень"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sz="2000" dirty="0">
                <a:solidFill>
                  <a:srgbClr val="CC6600"/>
                </a:solidFill>
                <a:latin typeface="Courier New"/>
              </a:rPr>
              <a:t>else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/>
              </a:rPr>
              <a:t>Неверный номер месяца!"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)</a:t>
            </a:r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2905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652" y="1536320"/>
            <a:ext cx="6264696" cy="16004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accent6"/>
                </a:solidFill>
              </a:rPr>
              <a:t>Используемые материалы:</a:t>
            </a:r>
            <a:r>
              <a:rPr lang="ru-RU" sz="1400" i="1" dirty="0" smtClean="0">
                <a:solidFill>
                  <a:schemeClr val="accent6"/>
                </a:solidFill>
              </a:rPr>
              <a:t/>
            </a:r>
            <a:br>
              <a:rPr lang="ru-RU" sz="1400" i="1" dirty="0" smtClean="0">
                <a:solidFill>
                  <a:schemeClr val="accent6"/>
                </a:solidFill>
              </a:rPr>
            </a:br>
            <a:endParaRPr lang="ru-RU" sz="1400" i="1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err="1" smtClean="0">
                <a:solidFill>
                  <a:schemeClr val="accent6"/>
                </a:solidFill>
              </a:rPr>
              <a:t>Босова</a:t>
            </a:r>
            <a:r>
              <a:rPr lang="ru-RU" sz="1400" i="1" dirty="0" smtClean="0">
                <a:solidFill>
                  <a:schemeClr val="accent6"/>
                </a:solidFill>
              </a:rPr>
              <a:t> Л.Л. Информатика. 8-9 классы. Начала программирования на языке </a:t>
            </a:r>
            <a:r>
              <a:rPr lang="en-US" sz="1400" i="1" dirty="0" smtClean="0">
                <a:solidFill>
                  <a:schemeClr val="accent6"/>
                </a:solidFill>
              </a:rPr>
              <a:t>Python</a:t>
            </a:r>
            <a:r>
              <a:rPr lang="ru-RU" sz="1400" i="1" dirty="0" smtClean="0">
                <a:solidFill>
                  <a:schemeClr val="accent6"/>
                </a:solidFill>
              </a:rPr>
              <a:t>. Дополнительные главы к учебникам – М. : БИНОМ. Лаборатория знаний, 2020.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smtClean="0">
                <a:solidFill>
                  <a:schemeClr val="accent6"/>
                </a:solidFill>
              </a:rPr>
              <a:t>Поляков К.Ю. Информатика. 10 класс. Базовый и углубленный уровни : в 2ч. Ч. 2 – М. : БИНОМ. Лаборатория знаний, 2018.</a:t>
            </a:r>
            <a:endParaRPr lang="ru-RU" sz="14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321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06"/>
          <p:cNvSpPr>
            <a:spLocks noGrp="1" noChangeArrowheads="1"/>
          </p:cNvSpPr>
          <p:nvPr>
            <p:ph type="title"/>
          </p:nvPr>
        </p:nvSpPr>
        <p:spPr>
          <a:xfrm>
            <a:off x="683568" y="152636"/>
            <a:ext cx="7272338" cy="800708"/>
          </a:xfrm>
          <a:noFill/>
        </p:spPr>
        <p:txBody>
          <a:bodyPr anchor="t"/>
          <a:lstStyle/>
          <a:p>
            <a:pPr algn="ctr" eaLnBrk="1" hangingPunct="1"/>
            <a:r>
              <a:rPr lang="ru-RU" sz="3600" dirty="0" smtClean="0"/>
              <a:t>Операторы ветвления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sz="2400" i="1" dirty="0" smtClean="0"/>
          </a:p>
        </p:txBody>
      </p:sp>
      <p:grpSp>
        <p:nvGrpSpPr>
          <p:cNvPr id="4099" name="Group 303"/>
          <p:cNvGrpSpPr>
            <a:grpSpLocks/>
          </p:cNvGrpSpPr>
          <p:nvPr/>
        </p:nvGrpSpPr>
        <p:grpSpPr bwMode="auto">
          <a:xfrm>
            <a:off x="352410" y="1306513"/>
            <a:ext cx="3595688" cy="2120900"/>
            <a:chOff x="522" y="1035"/>
            <a:chExt cx="2265" cy="1336"/>
          </a:xfrm>
        </p:grpSpPr>
        <p:sp>
          <p:nvSpPr>
            <p:cNvPr id="4104" name="Line 290"/>
            <p:cNvSpPr>
              <a:spLocks noChangeAspect="1" noChangeShapeType="1"/>
            </p:cNvSpPr>
            <p:nvPr/>
          </p:nvSpPr>
          <p:spPr bwMode="auto">
            <a:xfrm>
              <a:off x="1661" y="1035"/>
              <a:ext cx="0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4105" name="AutoShape 291"/>
            <p:cNvSpPr>
              <a:spLocks noChangeAspect="1" noChangeArrowheads="1"/>
            </p:cNvSpPr>
            <p:nvPr/>
          </p:nvSpPr>
          <p:spPr bwMode="auto">
            <a:xfrm>
              <a:off x="1093" y="1268"/>
              <a:ext cx="1134" cy="389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/>
                <a:t>условие</a:t>
              </a:r>
            </a:p>
          </p:txBody>
        </p:sp>
        <p:sp>
          <p:nvSpPr>
            <p:cNvPr id="4106" name="Rectangle 292"/>
            <p:cNvSpPr>
              <a:spLocks noChangeArrowheads="1"/>
            </p:cNvSpPr>
            <p:nvPr/>
          </p:nvSpPr>
          <p:spPr bwMode="auto">
            <a:xfrm>
              <a:off x="522" y="1755"/>
              <a:ext cx="816" cy="272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 dirty="0" smtClean="0"/>
                <a:t>действия_1</a:t>
              </a:r>
              <a:endParaRPr lang="ru-RU" sz="1600" dirty="0"/>
            </a:p>
          </p:txBody>
        </p:sp>
        <p:sp>
          <p:nvSpPr>
            <p:cNvPr id="4107" name="Rectangle 293"/>
            <p:cNvSpPr>
              <a:spLocks noChangeArrowheads="1"/>
            </p:cNvSpPr>
            <p:nvPr/>
          </p:nvSpPr>
          <p:spPr bwMode="auto">
            <a:xfrm>
              <a:off x="1971" y="1755"/>
              <a:ext cx="816" cy="272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 dirty="0" smtClean="0"/>
                <a:t>действия_2</a:t>
              </a:r>
              <a:endParaRPr lang="ru-RU" sz="1600" dirty="0"/>
            </a:p>
          </p:txBody>
        </p:sp>
        <p:sp>
          <p:nvSpPr>
            <p:cNvPr id="4108" name="Freeform 294"/>
            <p:cNvSpPr>
              <a:spLocks noChangeAspect="1"/>
            </p:cNvSpPr>
            <p:nvPr/>
          </p:nvSpPr>
          <p:spPr bwMode="auto">
            <a:xfrm flipH="1">
              <a:off x="2227" y="1462"/>
              <a:ext cx="146" cy="293"/>
            </a:xfrm>
            <a:custGeom>
              <a:avLst/>
              <a:gdLst>
                <a:gd name="T0" fmla="*/ 60 w 228"/>
                <a:gd name="T1" fmla="*/ 0 h 285"/>
                <a:gd name="T2" fmla="*/ 0 w 228"/>
                <a:gd name="T3" fmla="*/ 0 h 285"/>
                <a:gd name="T4" fmla="*/ 0 w 228"/>
                <a:gd name="T5" fmla="*/ 309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4109" name="Freeform 295"/>
            <p:cNvSpPr>
              <a:spLocks noChangeAspect="1"/>
            </p:cNvSpPr>
            <p:nvPr/>
          </p:nvSpPr>
          <p:spPr bwMode="auto">
            <a:xfrm>
              <a:off x="947" y="1462"/>
              <a:ext cx="146" cy="293"/>
            </a:xfrm>
            <a:custGeom>
              <a:avLst/>
              <a:gdLst>
                <a:gd name="T0" fmla="*/ 60 w 228"/>
                <a:gd name="T1" fmla="*/ 0 h 285"/>
                <a:gd name="T2" fmla="*/ 0 w 228"/>
                <a:gd name="T3" fmla="*/ 0 h 285"/>
                <a:gd name="T4" fmla="*/ 0 w 228"/>
                <a:gd name="T5" fmla="*/ 309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4110" name="Freeform 296"/>
            <p:cNvSpPr>
              <a:spLocks noChangeAspect="1"/>
            </p:cNvSpPr>
            <p:nvPr/>
          </p:nvSpPr>
          <p:spPr bwMode="auto">
            <a:xfrm>
              <a:off x="947" y="2024"/>
              <a:ext cx="1426" cy="118"/>
            </a:xfrm>
            <a:custGeom>
              <a:avLst/>
              <a:gdLst>
                <a:gd name="T0" fmla="*/ 0 w 2223"/>
                <a:gd name="T1" fmla="*/ 0 h 114"/>
                <a:gd name="T2" fmla="*/ 0 w 2223"/>
                <a:gd name="T3" fmla="*/ 126 h 114"/>
                <a:gd name="T4" fmla="*/ 587 w 2223"/>
                <a:gd name="T5" fmla="*/ 126 h 114"/>
                <a:gd name="T6" fmla="*/ 587 w 2223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223" h="114">
                  <a:moveTo>
                    <a:pt x="0" y="0"/>
                  </a:moveTo>
                  <a:lnTo>
                    <a:pt x="0" y="114"/>
                  </a:lnTo>
                  <a:lnTo>
                    <a:pt x="2223" y="114"/>
                  </a:lnTo>
                  <a:lnTo>
                    <a:pt x="2223" y="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4111" name="Line 297"/>
            <p:cNvSpPr>
              <a:spLocks noChangeAspect="1" noChangeShapeType="1"/>
            </p:cNvSpPr>
            <p:nvPr/>
          </p:nvSpPr>
          <p:spPr bwMode="auto">
            <a:xfrm>
              <a:off x="1665" y="2137"/>
              <a:ext cx="0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4112" name="Text Box 298"/>
            <p:cNvSpPr txBox="1">
              <a:spLocks noChangeAspect="1" noChangeArrowheads="1"/>
            </p:cNvSpPr>
            <p:nvPr/>
          </p:nvSpPr>
          <p:spPr bwMode="auto">
            <a:xfrm>
              <a:off x="816" y="1292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4113" name="Text Box 299"/>
            <p:cNvSpPr txBox="1">
              <a:spLocks noChangeAspect="1" noChangeArrowheads="1"/>
            </p:cNvSpPr>
            <p:nvPr/>
          </p:nvSpPr>
          <p:spPr bwMode="auto">
            <a:xfrm>
              <a:off x="2169" y="1292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</p:grpSp>
      <p:sp>
        <p:nvSpPr>
          <p:cNvPr id="8493" name="Text Box 301"/>
          <p:cNvSpPr txBox="1">
            <a:spLocks noChangeArrowheads="1"/>
          </p:cNvSpPr>
          <p:nvPr/>
        </p:nvSpPr>
        <p:spPr bwMode="auto">
          <a:xfrm>
            <a:off x="1418122" y="758518"/>
            <a:ext cx="56886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i="1" dirty="0">
                <a:solidFill>
                  <a:schemeClr val="tx2"/>
                </a:solidFill>
              </a:rPr>
              <a:t>Полная форма </a:t>
            </a:r>
            <a:r>
              <a:rPr lang="ru-RU" i="1" dirty="0" smtClean="0">
                <a:solidFill>
                  <a:schemeClr val="tx2"/>
                </a:solidFill>
              </a:rPr>
              <a:t>ветвления (условного оператора):</a:t>
            </a:r>
            <a:endParaRPr lang="ru-RU" i="1" dirty="0">
              <a:solidFill>
                <a:schemeClr val="tx2"/>
              </a:solidFill>
            </a:endParaRPr>
          </a:p>
        </p:txBody>
      </p:sp>
      <p:sp>
        <p:nvSpPr>
          <p:cNvPr id="4101" name="Text Box 304"/>
          <p:cNvSpPr txBox="1">
            <a:spLocks noChangeArrowheads="1"/>
          </p:cNvSpPr>
          <p:nvPr/>
        </p:nvSpPr>
        <p:spPr bwMode="auto">
          <a:xfrm>
            <a:off x="647564" y="3427413"/>
            <a:ext cx="7964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000" b="1" dirty="0">
                <a:solidFill>
                  <a:srgbClr val="CC6600"/>
                </a:solidFill>
                <a:latin typeface="Arial" pitchFamily="34" charset="0"/>
                <a:cs typeface="Arial" pitchFamily="34" charset="0"/>
              </a:rPr>
              <a:t>Если</a:t>
            </a: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условие истинно, то выполняется блок_1, </a:t>
            </a:r>
            <a:r>
              <a:rPr lang="ru-RU" sz="2000" b="1" dirty="0" smtClean="0">
                <a:solidFill>
                  <a:srgbClr val="CC6600"/>
                </a:solidFill>
                <a:latin typeface="Arial" pitchFamily="34" charset="0"/>
                <a:cs typeface="Arial" pitchFamily="34" charset="0"/>
              </a:rPr>
              <a:t>иначе</a:t>
            </a: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– блок_2</a:t>
            </a: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16" name="Text Box 301"/>
          <p:cNvSpPr txBox="1">
            <a:spLocks noChangeArrowheads="1"/>
          </p:cNvSpPr>
          <p:nvPr/>
        </p:nvSpPr>
        <p:spPr bwMode="auto">
          <a:xfrm>
            <a:off x="4341567" y="1485288"/>
            <a:ext cx="4468021" cy="1569660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rgbClr val="CC6600"/>
                </a:solidFill>
                <a:latin typeface="Courier New"/>
              </a:rPr>
              <a:t>i</a:t>
            </a:r>
            <a:r>
              <a:rPr lang="ru-RU" sz="2400" b="1" dirty="0" smtClean="0">
                <a:solidFill>
                  <a:srgbClr val="CC6600"/>
                </a:solidFill>
                <a:latin typeface="Courier New"/>
              </a:rPr>
              <a:t>f</a:t>
            </a:r>
            <a:r>
              <a:rPr lang="ru-RU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/>
              </a:rPr>
              <a:t>&lt;условие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   &lt;блок_операторов_1</a:t>
            </a:r>
            <a:r>
              <a:rPr lang="ru-RU" sz="2400" dirty="0">
                <a:solidFill>
                  <a:srgbClr val="000000"/>
                </a:solidFill>
                <a:latin typeface="Courier New"/>
              </a:rPr>
              <a:t>&gt; </a:t>
            </a:r>
            <a:endParaRPr lang="en-US" sz="2400" dirty="0" smtClean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C6600"/>
                </a:solidFill>
                <a:latin typeface="Courier New"/>
              </a:rPr>
              <a:t>e</a:t>
            </a:r>
            <a:r>
              <a:rPr lang="ru-RU" sz="2400" b="1" dirty="0" err="1" smtClean="0">
                <a:solidFill>
                  <a:srgbClr val="CC6600"/>
                </a:solidFill>
                <a:latin typeface="Courier New"/>
              </a:rPr>
              <a:t>lse</a:t>
            </a:r>
            <a:r>
              <a:rPr lang="en-US" sz="2400" dirty="0" smtClean="0">
                <a:latin typeface="Courier New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   &lt;блок_операторов_2&gt;</a:t>
            </a:r>
            <a:endParaRPr lang="ru-RU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19" y="3897052"/>
            <a:ext cx="85580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i="1" dirty="0" smtClean="0">
                <a:solidFill>
                  <a:schemeClr val="tx2"/>
                </a:solidFill>
              </a:rPr>
              <a:t>В языке </a:t>
            </a:r>
            <a:r>
              <a:rPr lang="en-US" i="1" dirty="0" smtClean="0">
                <a:solidFill>
                  <a:schemeClr val="tx2"/>
                </a:solidFill>
              </a:rPr>
              <a:t>Python </a:t>
            </a:r>
            <a:r>
              <a:rPr lang="ru-RU" i="1" dirty="0" smtClean="0">
                <a:solidFill>
                  <a:schemeClr val="tx2"/>
                </a:solidFill>
              </a:rPr>
              <a:t>важную роль играют отступы операторов от левой границы текста программы. Начало и конец блоков операторов определяется этими сдвигами. Задаются отступы пробелами или клавишей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</a:t>
            </a:r>
            <a:r>
              <a:rPr lang="ru-RU" i="1" dirty="0" smtClean="0">
                <a:solidFill>
                  <a:schemeClr val="tx2"/>
                </a:solidFill>
              </a:rPr>
              <a:t>. </a:t>
            </a:r>
            <a:endParaRPr lang="ru-RU" i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6704" y="5249073"/>
            <a:ext cx="855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solidFill>
                  <a:schemeClr val="tx2"/>
                </a:solidFill>
              </a:rPr>
              <a:t>Если в </a:t>
            </a:r>
            <a:r>
              <a:rPr lang="ru-RU" i="1" dirty="0" smtClean="0">
                <a:solidFill>
                  <a:schemeClr val="tx2"/>
                </a:solidFill>
              </a:rPr>
              <a:t>блоке всего один оператор, то допустима такая форма записи:</a:t>
            </a:r>
            <a:endParaRPr lang="ru-RU" i="1" dirty="0">
              <a:solidFill>
                <a:schemeClr val="tx2"/>
              </a:solidFill>
            </a:endParaRPr>
          </a:p>
        </p:txBody>
      </p:sp>
      <p:sp>
        <p:nvSpPr>
          <p:cNvPr id="20" name="Text Box 301"/>
          <p:cNvSpPr txBox="1">
            <a:spLocks noChangeArrowheads="1"/>
          </p:cNvSpPr>
          <p:nvPr/>
        </p:nvSpPr>
        <p:spPr bwMode="auto">
          <a:xfrm>
            <a:off x="359388" y="5622339"/>
            <a:ext cx="5256727" cy="8309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 smtClean="0">
                <a:solidFill>
                  <a:srgbClr val="CC6600"/>
                </a:solidFill>
                <a:latin typeface="Courier New"/>
              </a:rPr>
              <a:t>i</a:t>
            </a:r>
            <a:r>
              <a:rPr lang="ru-RU" sz="2400" b="1" dirty="0" smtClean="0">
                <a:solidFill>
                  <a:srgbClr val="CC6600"/>
                </a:solidFill>
                <a:latin typeface="Courier New"/>
              </a:rPr>
              <a:t>f</a:t>
            </a:r>
            <a:r>
              <a:rPr lang="ru-RU" sz="24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/>
              </a:rPr>
              <a:t>&lt;условие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 &lt;оператор_1</a:t>
            </a:r>
            <a:r>
              <a:rPr lang="ru-RU" sz="2400" dirty="0">
                <a:solidFill>
                  <a:srgbClr val="000000"/>
                </a:solidFill>
                <a:latin typeface="Courier New"/>
              </a:rPr>
              <a:t>&gt; </a:t>
            </a:r>
            <a:endParaRPr lang="ru-RU" sz="2400" dirty="0" smtClean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smtClean="0">
                <a:solidFill>
                  <a:srgbClr val="CC6600"/>
                </a:solidFill>
                <a:latin typeface="Courier New"/>
              </a:rPr>
              <a:t>e</a:t>
            </a:r>
            <a:r>
              <a:rPr lang="ru-RU" sz="2400" b="1" dirty="0" err="1" smtClean="0">
                <a:solidFill>
                  <a:srgbClr val="CC6600"/>
                </a:solidFill>
                <a:latin typeface="Courier New"/>
              </a:rPr>
              <a:t>lse</a:t>
            </a:r>
            <a:r>
              <a:rPr lang="en-US" sz="2400" dirty="0" smtClean="0">
                <a:latin typeface="Courier New"/>
              </a:rPr>
              <a:t>:</a:t>
            </a:r>
            <a:r>
              <a:rPr lang="ru-RU" sz="2400" dirty="0" smtClean="0">
                <a:latin typeface="Courier New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&lt;оператор_2&gt;</a:t>
            </a:r>
            <a:endParaRPr lang="ru-RU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9543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16" grpId="0" animBg="1"/>
      <p:bldP spid="2" grpId="0"/>
      <p:bldP spid="3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1348719" y="764704"/>
            <a:ext cx="597666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i="1" dirty="0">
                <a:solidFill>
                  <a:schemeClr val="tx2"/>
                </a:solidFill>
              </a:rPr>
              <a:t>Неполная форма </a:t>
            </a:r>
            <a:r>
              <a:rPr lang="ru-RU" i="1" dirty="0">
                <a:solidFill>
                  <a:srgbClr val="330066"/>
                </a:solidFill>
              </a:rPr>
              <a:t>ветвления (условного оператора</a:t>
            </a:r>
            <a:r>
              <a:rPr lang="ru-RU" i="1" dirty="0" smtClean="0">
                <a:solidFill>
                  <a:srgbClr val="330066"/>
                </a:solidFill>
              </a:rPr>
              <a:t>):</a:t>
            </a:r>
            <a:endParaRPr lang="ru-RU" i="1" dirty="0">
              <a:solidFill>
                <a:schemeClr val="tx2"/>
              </a:solidFill>
            </a:endParaRPr>
          </a:p>
          <a:p>
            <a:pPr>
              <a:defRPr/>
            </a:pPr>
            <a:endParaRPr lang="en-US" sz="800" i="1" dirty="0">
              <a:solidFill>
                <a:schemeClr val="tx2"/>
              </a:solidFill>
            </a:endParaRPr>
          </a:p>
        </p:txBody>
      </p:sp>
      <p:grpSp>
        <p:nvGrpSpPr>
          <p:cNvPr id="5125" name="Group 23"/>
          <p:cNvGrpSpPr>
            <a:grpSpLocks/>
          </p:cNvGrpSpPr>
          <p:nvPr/>
        </p:nvGrpSpPr>
        <p:grpSpPr bwMode="auto">
          <a:xfrm>
            <a:off x="467544" y="1301831"/>
            <a:ext cx="3136900" cy="2127250"/>
            <a:chOff x="136" y="869"/>
            <a:chExt cx="1976" cy="1340"/>
          </a:xfrm>
        </p:grpSpPr>
        <p:sp>
          <p:nvSpPr>
            <p:cNvPr id="5126" name="Line 7"/>
            <p:cNvSpPr>
              <a:spLocks noChangeAspect="1" noChangeShapeType="1"/>
            </p:cNvSpPr>
            <p:nvPr/>
          </p:nvSpPr>
          <p:spPr bwMode="auto">
            <a:xfrm>
              <a:off x="1275" y="869"/>
              <a:ext cx="0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27" name="AutoShape 8"/>
            <p:cNvSpPr>
              <a:spLocks noChangeAspect="1" noChangeArrowheads="1"/>
            </p:cNvSpPr>
            <p:nvPr/>
          </p:nvSpPr>
          <p:spPr bwMode="auto">
            <a:xfrm>
              <a:off x="707" y="1102"/>
              <a:ext cx="1134" cy="389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/>
                <a:t>условие</a:t>
              </a:r>
            </a:p>
          </p:txBody>
        </p:sp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136" y="1589"/>
              <a:ext cx="816" cy="272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600"/>
                <a:t>действия </a:t>
              </a:r>
            </a:p>
          </p:txBody>
        </p:sp>
        <p:sp>
          <p:nvSpPr>
            <p:cNvPr id="5129" name="Freeform 12"/>
            <p:cNvSpPr>
              <a:spLocks noChangeAspect="1"/>
            </p:cNvSpPr>
            <p:nvPr/>
          </p:nvSpPr>
          <p:spPr bwMode="auto">
            <a:xfrm>
              <a:off x="561" y="1296"/>
              <a:ext cx="146" cy="293"/>
            </a:xfrm>
            <a:custGeom>
              <a:avLst/>
              <a:gdLst>
                <a:gd name="T0" fmla="*/ 60 w 228"/>
                <a:gd name="T1" fmla="*/ 0 h 285"/>
                <a:gd name="T2" fmla="*/ 0 w 228"/>
                <a:gd name="T3" fmla="*/ 0 h 285"/>
                <a:gd name="T4" fmla="*/ 0 w 228"/>
                <a:gd name="T5" fmla="*/ 309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30" name="Line 14"/>
            <p:cNvSpPr>
              <a:spLocks noChangeAspect="1" noChangeShapeType="1"/>
            </p:cNvSpPr>
            <p:nvPr/>
          </p:nvSpPr>
          <p:spPr bwMode="auto">
            <a:xfrm>
              <a:off x="1279" y="1975"/>
              <a:ext cx="0" cy="2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31" name="Text Box 15"/>
            <p:cNvSpPr txBox="1">
              <a:spLocks noChangeAspect="1" noChangeArrowheads="1"/>
            </p:cNvSpPr>
            <p:nvPr/>
          </p:nvSpPr>
          <p:spPr bwMode="auto">
            <a:xfrm>
              <a:off x="430" y="1126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да</a:t>
              </a:r>
            </a:p>
          </p:txBody>
        </p:sp>
        <p:sp>
          <p:nvSpPr>
            <p:cNvPr id="5132" name="Text Box 16"/>
            <p:cNvSpPr txBox="1">
              <a:spLocks noChangeAspect="1" noChangeArrowheads="1"/>
            </p:cNvSpPr>
            <p:nvPr/>
          </p:nvSpPr>
          <p:spPr bwMode="auto">
            <a:xfrm>
              <a:off x="1783" y="1126"/>
              <a:ext cx="329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600"/>
                <a:t>нет</a:t>
              </a:r>
            </a:p>
          </p:txBody>
        </p:sp>
        <p:sp>
          <p:nvSpPr>
            <p:cNvPr id="5133" name="Freeform 22"/>
            <p:cNvSpPr>
              <a:spLocks/>
            </p:cNvSpPr>
            <p:nvPr/>
          </p:nvSpPr>
          <p:spPr bwMode="auto">
            <a:xfrm>
              <a:off x="567" y="1298"/>
              <a:ext cx="1428" cy="681"/>
            </a:xfrm>
            <a:custGeom>
              <a:avLst/>
              <a:gdLst>
                <a:gd name="T0" fmla="*/ 1270 w 1428"/>
                <a:gd name="T1" fmla="*/ 0 h 681"/>
                <a:gd name="T2" fmla="*/ 1428 w 1428"/>
                <a:gd name="T3" fmla="*/ 0 h 681"/>
                <a:gd name="T4" fmla="*/ 1428 w 1428"/>
                <a:gd name="T5" fmla="*/ 681 h 681"/>
                <a:gd name="T6" fmla="*/ 0 w 1428"/>
                <a:gd name="T7" fmla="*/ 681 h 681"/>
                <a:gd name="T8" fmla="*/ 0 w 1428"/>
                <a:gd name="T9" fmla="*/ 567 h 6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28" h="681">
                  <a:moveTo>
                    <a:pt x="1270" y="0"/>
                  </a:moveTo>
                  <a:lnTo>
                    <a:pt x="1428" y="0"/>
                  </a:lnTo>
                  <a:lnTo>
                    <a:pt x="1428" y="681"/>
                  </a:lnTo>
                  <a:lnTo>
                    <a:pt x="0" y="681"/>
                  </a:lnTo>
                  <a:lnTo>
                    <a:pt x="0" y="567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4463988" y="1982869"/>
            <a:ext cx="4303809" cy="8309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CC6600"/>
                </a:solidFill>
                <a:latin typeface="Courier New"/>
              </a:rPr>
              <a:t>i</a:t>
            </a:r>
            <a:r>
              <a:rPr lang="ru-RU" sz="2400" b="1" dirty="0">
                <a:solidFill>
                  <a:srgbClr val="CC6600"/>
                </a:solidFill>
                <a:latin typeface="Courier New"/>
              </a:rPr>
              <a:t>f</a:t>
            </a:r>
            <a:r>
              <a:rPr lang="ru-RU" sz="24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/>
              </a:rPr>
              <a:t>&lt;условие&gt;</a:t>
            </a:r>
            <a:r>
              <a:rPr lang="en-US" sz="24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4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   &lt;</a:t>
            </a:r>
            <a:r>
              <a:rPr lang="ru-RU" sz="2400" dirty="0" err="1" smtClean="0">
                <a:solidFill>
                  <a:srgbClr val="000000"/>
                </a:solidFill>
                <a:latin typeface="Courier New"/>
              </a:rPr>
              <a:t>блок_операторов</a:t>
            </a:r>
            <a:r>
              <a:rPr lang="en-US" sz="2400" dirty="0" smtClean="0">
                <a:solidFill>
                  <a:srgbClr val="000000"/>
                </a:solidFill>
                <a:latin typeface="Courier New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ourier New"/>
              </a:rPr>
              <a:t> </a:t>
            </a:r>
            <a:endParaRPr lang="en-US" sz="2400" dirty="0">
              <a:solidFill>
                <a:srgbClr val="000000"/>
              </a:solidFill>
              <a:latin typeface="Courier New"/>
            </a:endParaRPr>
          </a:p>
        </p:txBody>
      </p:sp>
      <p:sp>
        <p:nvSpPr>
          <p:cNvPr id="16" name="Rectangle 206"/>
          <p:cNvSpPr>
            <a:spLocks noGrp="1" noChangeArrowheads="1"/>
          </p:cNvSpPr>
          <p:nvPr>
            <p:ph type="title"/>
          </p:nvPr>
        </p:nvSpPr>
        <p:spPr>
          <a:xfrm>
            <a:off x="683568" y="152636"/>
            <a:ext cx="7272338" cy="800708"/>
          </a:xfrm>
          <a:noFill/>
        </p:spPr>
        <p:txBody>
          <a:bodyPr anchor="t"/>
          <a:lstStyle/>
          <a:p>
            <a:pPr algn="ctr" eaLnBrk="1" hangingPunct="1"/>
            <a:r>
              <a:rPr lang="ru-RU" sz="3600" dirty="0" smtClean="0"/>
              <a:t>Операторы ветвления</a:t>
            </a:r>
            <a:r>
              <a:rPr lang="ru-RU" dirty="0" smtClean="0"/>
              <a:t> </a:t>
            </a:r>
            <a:br>
              <a:rPr lang="ru-RU" dirty="0" smtClean="0"/>
            </a:br>
            <a:endParaRPr lang="ru-RU" sz="2400" i="1" dirty="0" smtClean="0"/>
          </a:p>
        </p:txBody>
      </p:sp>
      <p:sp>
        <p:nvSpPr>
          <p:cNvPr id="17" name="Text Box 304"/>
          <p:cNvSpPr txBox="1">
            <a:spLocks noChangeArrowheads="1"/>
          </p:cNvSpPr>
          <p:nvPr/>
        </p:nvSpPr>
        <p:spPr bwMode="auto">
          <a:xfrm>
            <a:off x="561519" y="3427413"/>
            <a:ext cx="83529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ru-RU" sz="2000" b="1" dirty="0">
                <a:solidFill>
                  <a:srgbClr val="CC6600"/>
                </a:solidFill>
                <a:latin typeface="Arial" pitchFamily="34" charset="0"/>
                <a:cs typeface="Arial" pitchFamily="34" charset="0"/>
              </a:rPr>
              <a:t>Если</a:t>
            </a:r>
            <a:r>
              <a:rPr lang="ru-RU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условие истинно, то выполняется </a:t>
            </a: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блок</a:t>
            </a:r>
            <a:r>
              <a:rPr lang="en-US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операторов.</a:t>
            </a:r>
          </a:p>
          <a:p>
            <a:pPr eaLnBrk="1" hangingPunct="1">
              <a:spcBef>
                <a:spcPts val="0"/>
              </a:spcBef>
            </a:pPr>
            <a:r>
              <a:rPr lang="ru-RU" sz="2000" dirty="0">
                <a:solidFill>
                  <a:schemeClr val="tx2"/>
                </a:solidFill>
              </a:rPr>
              <a:t>В противном случае </a:t>
            </a:r>
            <a:r>
              <a:rPr lang="ru-RU" sz="2000" dirty="0">
                <a:solidFill>
                  <a:srgbClr val="330066"/>
                </a:solidFill>
              </a:rPr>
              <a:t>–</a:t>
            </a:r>
            <a:r>
              <a:rPr lang="ru-RU" sz="2000" dirty="0">
                <a:solidFill>
                  <a:schemeClr val="tx2"/>
                </a:solidFill>
              </a:rPr>
              <a:t> переход к следующему оператору программы.</a:t>
            </a:r>
            <a:endParaRPr lang="ru-RU" sz="200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298407" y="4329100"/>
            <a:ext cx="8558069" cy="834931"/>
            <a:chOff x="298407" y="4329100"/>
            <a:chExt cx="8558069" cy="834931"/>
          </a:xfrm>
        </p:grpSpPr>
        <p:sp>
          <p:nvSpPr>
            <p:cNvPr id="18" name="TextBox 17"/>
            <p:cNvSpPr txBox="1"/>
            <p:nvPr/>
          </p:nvSpPr>
          <p:spPr>
            <a:xfrm>
              <a:off x="298407" y="4329100"/>
              <a:ext cx="855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i="1" dirty="0">
                  <a:solidFill>
                    <a:schemeClr val="tx2"/>
                  </a:solidFill>
                </a:rPr>
                <a:t>Если в </a:t>
              </a:r>
              <a:r>
                <a:rPr lang="ru-RU" i="1" dirty="0" smtClean="0">
                  <a:solidFill>
                    <a:schemeClr val="tx2"/>
                  </a:solidFill>
                </a:rPr>
                <a:t>блоке всего один оператор, то допустима такая форма записи:</a:t>
              </a:r>
              <a:endParaRPr lang="ru-RU" i="1" dirty="0">
                <a:solidFill>
                  <a:schemeClr val="tx2"/>
                </a:solidFill>
              </a:endParaRPr>
            </a:p>
          </p:txBody>
        </p:sp>
        <p:sp>
          <p:nvSpPr>
            <p:cNvPr id="19" name="Text Box 301"/>
            <p:cNvSpPr txBox="1">
              <a:spLocks noChangeArrowheads="1"/>
            </p:cNvSpPr>
            <p:nvPr/>
          </p:nvSpPr>
          <p:spPr bwMode="auto">
            <a:xfrm>
              <a:off x="391091" y="4702366"/>
              <a:ext cx="5256727" cy="461665"/>
            </a:xfrm>
            <a:prstGeom prst="rect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b="1" dirty="0" err="1" smtClean="0">
                  <a:solidFill>
                    <a:srgbClr val="CC6600"/>
                  </a:solidFill>
                  <a:latin typeface="Courier New"/>
                </a:rPr>
                <a:t>i</a:t>
              </a:r>
              <a:r>
                <a:rPr lang="ru-RU" sz="2400" b="1" dirty="0" smtClean="0">
                  <a:solidFill>
                    <a:srgbClr val="CC6600"/>
                  </a:solidFill>
                  <a:latin typeface="Courier New"/>
                </a:rPr>
                <a:t>f</a:t>
              </a:r>
              <a:r>
                <a:rPr lang="ru-RU" sz="2400" b="1" dirty="0" smtClean="0">
                  <a:solidFill>
                    <a:srgbClr val="000000"/>
                  </a:solidFill>
                  <a:latin typeface="Courier New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urier New"/>
                </a:rPr>
                <a:t>&lt;условие</a:t>
              </a:r>
              <a:r>
                <a:rPr lang="ru-RU" sz="2400" dirty="0" smtClean="0">
                  <a:solidFill>
                    <a:srgbClr val="000000"/>
                  </a:solidFill>
                  <a:latin typeface="Courier New"/>
                </a:rPr>
                <a:t>&gt;</a:t>
              </a:r>
              <a:r>
                <a:rPr lang="en-US" sz="2400" dirty="0" smtClean="0">
                  <a:solidFill>
                    <a:srgbClr val="000000"/>
                  </a:solidFill>
                  <a:latin typeface="Courier New"/>
                </a:rPr>
                <a:t>:</a:t>
              </a:r>
              <a:r>
                <a:rPr lang="ru-RU" sz="2400" dirty="0" smtClean="0">
                  <a:solidFill>
                    <a:srgbClr val="000000"/>
                  </a:solidFill>
                  <a:latin typeface="Courier New"/>
                </a:rPr>
                <a:t> &lt;оператор&gt;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80412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719572" y="224644"/>
            <a:ext cx="7183437" cy="688975"/>
          </a:xfrm>
        </p:spPr>
        <p:txBody>
          <a:bodyPr/>
          <a:lstStyle/>
          <a:p>
            <a:pPr algn="ctr" eaLnBrk="1" hangingPunct="1"/>
            <a:r>
              <a:rPr lang="ru-RU" sz="3600" dirty="0" smtClean="0"/>
              <a:t>Составные условия</a:t>
            </a:r>
          </a:p>
        </p:txBody>
      </p:sp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611560" y="1592796"/>
            <a:ext cx="763360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algn="just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>
                <a:solidFill>
                  <a:srgbClr val="330066"/>
                </a:solidFill>
              </a:rPr>
              <a:t>Логическое умножение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b="1" dirty="0" smtClean="0">
                <a:solidFill>
                  <a:srgbClr val="330066"/>
                </a:solidFill>
              </a:rPr>
              <a:t> </a:t>
            </a:r>
            <a:r>
              <a:rPr lang="en-US" b="1" dirty="0">
                <a:solidFill>
                  <a:srgbClr val="330066"/>
                </a:solidFill>
              </a:rPr>
              <a:t>(</a:t>
            </a:r>
            <a:r>
              <a:rPr lang="ru-RU" b="1" dirty="0">
                <a:solidFill>
                  <a:srgbClr val="330066"/>
                </a:solidFill>
              </a:rPr>
              <a:t>«И»</a:t>
            </a:r>
            <a:r>
              <a:rPr lang="en-US" b="1" dirty="0">
                <a:solidFill>
                  <a:srgbClr val="330066"/>
                </a:solidFill>
              </a:rPr>
              <a:t>)</a:t>
            </a:r>
            <a:r>
              <a:rPr lang="ru-RU" dirty="0">
                <a:solidFill>
                  <a:srgbClr val="330066"/>
                </a:solidFill>
              </a:rPr>
              <a:t>. Составное условие истинно, если истинны все простые условия, входящие в него.</a:t>
            </a:r>
            <a:endParaRPr lang="en-US" dirty="0">
              <a:solidFill>
                <a:srgbClr val="330066"/>
              </a:solidFill>
            </a:endParaRPr>
          </a:p>
          <a:p>
            <a:pPr indent="1800000" eaLnBrk="1" hangingPunct="1"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&gt;3 </a:t>
            </a:r>
            <a:r>
              <a:rPr lang="en-US" b="1" dirty="0">
                <a:solidFill>
                  <a:srgbClr val="CC6600"/>
                </a:solidFill>
                <a:latin typeface="Courier New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2*2=4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</a:rPr>
              <a:t>истинно</a:t>
            </a:r>
            <a:endParaRPr lang="ru-RU" b="1" dirty="0">
              <a:solidFill>
                <a:srgbClr val="FF0000"/>
              </a:solidFill>
              <a:latin typeface="Courier New" pitchFamily="49" charset="0"/>
            </a:endParaRPr>
          </a:p>
          <a:p>
            <a:pPr indent="1800000" eaLnBrk="1" hangingPunct="1"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&gt;3 </a:t>
            </a:r>
            <a:r>
              <a:rPr lang="en-US" b="1" dirty="0">
                <a:solidFill>
                  <a:srgbClr val="CC6600"/>
                </a:solidFill>
                <a:latin typeface="Courier New" pitchFamily="49" charset="0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2*2=5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</a:rPr>
              <a:t>ложно</a:t>
            </a:r>
            <a:endParaRPr lang="ru-RU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285750" indent="-285750" algn="just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>
                <a:solidFill>
                  <a:srgbClr val="330066"/>
                </a:solidFill>
              </a:rPr>
              <a:t>Логическое сложение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b="1" dirty="0" smtClean="0">
                <a:solidFill>
                  <a:srgbClr val="330066"/>
                </a:solidFill>
              </a:rPr>
              <a:t> </a:t>
            </a:r>
            <a:r>
              <a:rPr lang="ru-RU" b="1" dirty="0">
                <a:solidFill>
                  <a:srgbClr val="330066"/>
                </a:solidFill>
              </a:rPr>
              <a:t>(«ИЛИ»)</a:t>
            </a:r>
            <a:r>
              <a:rPr lang="ru-RU" dirty="0">
                <a:solidFill>
                  <a:srgbClr val="330066"/>
                </a:solidFill>
              </a:rPr>
              <a:t>. Составное условие истинно, если истинно хотя бы одно простое условие, входящее в него.</a:t>
            </a:r>
          </a:p>
          <a:p>
            <a:pPr indent="1800000" eaLnBrk="1" hangingPunct="1"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&lt;3 </a:t>
            </a:r>
            <a:r>
              <a:rPr lang="en-US" b="1" dirty="0">
                <a:solidFill>
                  <a:srgbClr val="CC6600"/>
                </a:solidFill>
                <a:latin typeface="Courier New" pitchFamily="49" charset="0"/>
              </a:rPr>
              <a:t>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2*2=4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</a:rPr>
              <a:t>истинно</a:t>
            </a:r>
            <a:endParaRPr lang="ru-RU" b="1" dirty="0">
              <a:solidFill>
                <a:srgbClr val="FF0000"/>
              </a:solidFill>
              <a:latin typeface="Courier New" pitchFamily="49" charset="0"/>
            </a:endParaRPr>
          </a:p>
          <a:p>
            <a:pPr indent="1800000" eaLnBrk="1" hangingPunct="1"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</a:rPr>
              <a:t>5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&lt;3 </a:t>
            </a:r>
            <a:r>
              <a:rPr lang="en-US" b="1" dirty="0">
                <a:solidFill>
                  <a:srgbClr val="CC6600"/>
                </a:solidFill>
                <a:latin typeface="Courier New" pitchFamily="49" charset="0"/>
              </a:rPr>
              <a:t>or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2*2=5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</a:rPr>
              <a:t>ложно</a:t>
            </a:r>
            <a:endParaRPr lang="ru-RU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285750" indent="-285750" algn="just" eaLnBrk="1" hangingPunct="1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u-RU" b="1" dirty="0">
                <a:solidFill>
                  <a:srgbClr val="330066"/>
                </a:solidFill>
              </a:rPr>
              <a:t>Логическое отрицание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b="1" dirty="0" smtClean="0">
                <a:solidFill>
                  <a:srgbClr val="330066"/>
                </a:solidFill>
              </a:rPr>
              <a:t> </a:t>
            </a:r>
            <a:r>
              <a:rPr lang="ru-RU" b="1" dirty="0">
                <a:solidFill>
                  <a:srgbClr val="330066"/>
                </a:solidFill>
              </a:rPr>
              <a:t>(«НЕ»)</a:t>
            </a:r>
            <a:r>
              <a:rPr lang="ru-RU" dirty="0">
                <a:solidFill>
                  <a:srgbClr val="330066"/>
                </a:solidFill>
              </a:rPr>
              <a:t>. Если условие истинно, то его отрицание ложно, и наоборот.</a:t>
            </a:r>
          </a:p>
          <a:p>
            <a:pPr indent="1800000" eaLnBrk="1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CC6600"/>
                </a:solidFill>
                <a:latin typeface="Courier New" pitchFamily="49" charset="0"/>
              </a:rPr>
              <a:t>not</a:t>
            </a:r>
            <a:r>
              <a:rPr lang="en-US" b="1" dirty="0" smtClean="0">
                <a:solidFill>
                  <a:srgbClr val="FF9900"/>
                </a:solidFill>
                <a:latin typeface="Courier New" pitchFamily="49" charset="0"/>
              </a:rPr>
              <a:t> 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</a:rPr>
              <a:t>2*2=4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</a:rPr>
              <a:t>#</a:t>
            </a:r>
            <a:r>
              <a:rPr lang="ru-RU" b="1" dirty="0" smtClean="0">
                <a:solidFill>
                  <a:srgbClr val="FF0000"/>
                </a:solidFill>
                <a:latin typeface="Courier New" pitchFamily="49" charset="0"/>
              </a:rPr>
              <a:t>ложно</a:t>
            </a:r>
            <a:endParaRPr lang="ru-RU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9772" y="5085184"/>
            <a:ext cx="3312368" cy="1477328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ru-RU" b="1" i="1" dirty="0">
                <a:solidFill>
                  <a:srgbClr val="330066"/>
                </a:solidFill>
              </a:rPr>
              <a:t>Приоритет</a:t>
            </a:r>
            <a:r>
              <a:rPr lang="en-US" b="1" i="1" dirty="0">
                <a:solidFill>
                  <a:srgbClr val="330066"/>
                </a:solidFill>
              </a:rPr>
              <a:t> </a:t>
            </a:r>
            <a:r>
              <a:rPr lang="ru-RU" b="1" i="1" dirty="0">
                <a:solidFill>
                  <a:srgbClr val="330066"/>
                </a:solidFill>
              </a:rPr>
              <a:t>операций:</a:t>
            </a:r>
          </a:p>
          <a:p>
            <a:pPr marL="342900" lvl="0" indent="-342900">
              <a:buFont typeface="+mj-lt"/>
              <a:buAutoNum type="arabicParenR"/>
            </a:pPr>
            <a:r>
              <a:rPr lang="ru-RU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&lt;, &gt;, &lt;=, &gt;=, </a:t>
            </a:r>
            <a:r>
              <a:rPr lang="ru-RU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==, !=</a:t>
            </a:r>
            <a:endParaRPr lang="ru-RU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</a:t>
            </a:r>
            <a:endParaRPr lang="ru-RU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endParaRPr lang="ru-RU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ru-RU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or</a:t>
            </a:r>
            <a:endParaRPr lang="ru-RU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524" y="980728"/>
            <a:ext cx="8532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tx2"/>
                </a:solidFill>
              </a:rPr>
              <a:t>В качестве условий можно использовать как простые логические выражения, так и составные, записанные с помощью логических операций.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2048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>
          <a:xfrm>
            <a:off x="467544" y="296652"/>
            <a:ext cx="7543800" cy="652934"/>
          </a:xfrm>
        </p:spPr>
        <p:txBody>
          <a:bodyPr/>
          <a:lstStyle/>
          <a:p>
            <a:pPr algn="ctr" eaLnBrk="1" hangingPunct="1"/>
            <a:r>
              <a:rPr lang="ru-RU" sz="3600" dirty="0" smtClean="0"/>
              <a:t>Вложенные ветвления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540" y="1016732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tx2"/>
                </a:solidFill>
              </a:rPr>
              <a:t>Внутри условного оператора могут находиться любые операторы, в том числе и другие условные операторы (</a:t>
            </a:r>
            <a:r>
              <a:rPr lang="ru-RU" b="1" dirty="0" smtClean="0">
                <a:solidFill>
                  <a:schemeClr val="tx2"/>
                </a:solidFill>
              </a:rPr>
              <a:t>вложенные условные операторы</a:t>
            </a:r>
            <a:r>
              <a:rPr lang="ru-RU" dirty="0" smtClean="0">
                <a:solidFill>
                  <a:schemeClr val="tx2"/>
                </a:solidFill>
              </a:rPr>
              <a:t>).</a:t>
            </a:r>
          </a:p>
          <a:p>
            <a:pPr algn="just"/>
            <a:r>
              <a:rPr lang="ru-RU" dirty="0" smtClean="0">
                <a:solidFill>
                  <a:schemeClr val="tx2"/>
                </a:solidFill>
              </a:rPr>
              <a:t>Это позволяет сделать выбор не из двух, а из нескольких вариантов</a:t>
            </a:r>
            <a:r>
              <a:rPr lang="ru-RU" dirty="0" smtClean="0">
                <a:solidFill>
                  <a:schemeClr val="tx2"/>
                </a:solidFill>
              </a:rPr>
              <a:t>.</a:t>
            </a:r>
            <a:endParaRPr lang="ru-RU" dirty="0" smtClean="0">
              <a:solidFill>
                <a:schemeClr val="tx2"/>
              </a:solidFill>
            </a:endParaRPr>
          </a:p>
        </p:txBody>
      </p:sp>
      <p:sp>
        <p:nvSpPr>
          <p:cNvPr id="5" name="Text Box 301"/>
          <p:cNvSpPr txBox="1">
            <a:spLocks noChangeArrowheads="1"/>
          </p:cNvSpPr>
          <p:nvPr/>
        </p:nvSpPr>
        <p:spPr bwMode="auto">
          <a:xfrm>
            <a:off x="791580" y="3356992"/>
            <a:ext cx="3348373" cy="26161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 smtClean="0">
                <a:solidFill>
                  <a:srgbClr val="CC6600"/>
                </a:solidFill>
                <a:latin typeface="Courier New"/>
              </a:rPr>
              <a:t>i</a:t>
            </a:r>
            <a:r>
              <a:rPr lang="ru-RU" sz="2000" b="1" dirty="0" smtClean="0">
                <a:solidFill>
                  <a:srgbClr val="CC6600"/>
                </a:solidFill>
                <a:latin typeface="Courier New"/>
              </a:rPr>
              <a:t>f</a:t>
            </a:r>
            <a:r>
              <a:rPr lang="ru-RU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условие_1&gt;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   &lt;блок_1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&gt;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CC6600"/>
                </a:solidFill>
                <a:latin typeface="Courier New"/>
              </a:rPr>
              <a:t>e</a:t>
            </a:r>
            <a:r>
              <a:rPr lang="ru-RU" sz="2000" b="1" dirty="0" err="1" smtClean="0">
                <a:solidFill>
                  <a:srgbClr val="CC6600"/>
                </a:solidFill>
                <a:latin typeface="Courier New"/>
              </a:rPr>
              <a:t>lse</a:t>
            </a:r>
            <a:r>
              <a:rPr lang="en-US" sz="2000" dirty="0" smtClean="0">
                <a:latin typeface="Courier New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6600"/>
                </a:solidFill>
                <a:latin typeface="Courier New"/>
              </a:rPr>
              <a:t>    </a:t>
            </a:r>
            <a:r>
              <a:rPr lang="en-US" sz="2000" b="1" dirty="0" err="1" smtClean="0">
                <a:solidFill>
                  <a:srgbClr val="CC6600"/>
                </a:solidFill>
                <a:latin typeface="Courier New"/>
              </a:rPr>
              <a:t>i</a:t>
            </a:r>
            <a:r>
              <a:rPr lang="ru-RU" sz="2000" b="1" dirty="0">
                <a:solidFill>
                  <a:srgbClr val="CC6600"/>
                </a:solidFill>
                <a:latin typeface="Courier New"/>
              </a:rPr>
              <a:t>f</a:t>
            </a:r>
            <a:r>
              <a:rPr lang="ru-RU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условие_2&gt;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    &lt;блок_2&gt; 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6600"/>
                </a:solidFill>
                <a:latin typeface="Courier New"/>
              </a:rPr>
              <a:t>    </a:t>
            </a:r>
            <a:r>
              <a:rPr lang="en-US" sz="2000" b="1" dirty="0" smtClean="0">
                <a:solidFill>
                  <a:srgbClr val="CC6600"/>
                </a:solidFill>
                <a:latin typeface="Courier New"/>
              </a:rPr>
              <a:t>e</a:t>
            </a:r>
            <a:r>
              <a:rPr lang="ru-RU" sz="2000" b="1" dirty="0" err="1">
                <a:solidFill>
                  <a:srgbClr val="CC6600"/>
                </a:solidFill>
                <a:latin typeface="Courier New"/>
              </a:rPr>
              <a:t>lse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    &lt;блок_3&gt;</a:t>
            </a:r>
            <a:endParaRPr lang="ru-RU" sz="20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u-RU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 Box 301"/>
          <p:cNvSpPr txBox="1">
            <a:spLocks noChangeArrowheads="1"/>
          </p:cNvSpPr>
          <p:nvPr/>
        </p:nvSpPr>
        <p:spPr bwMode="auto">
          <a:xfrm>
            <a:off x="5004048" y="3356991"/>
            <a:ext cx="3348373" cy="2616101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 smtClean="0">
                <a:solidFill>
                  <a:srgbClr val="CC6600"/>
                </a:solidFill>
                <a:latin typeface="Courier New"/>
              </a:rPr>
              <a:t>i</a:t>
            </a:r>
            <a:r>
              <a:rPr lang="ru-RU" sz="2000" b="1" dirty="0" smtClean="0">
                <a:solidFill>
                  <a:srgbClr val="CC6600"/>
                </a:solidFill>
                <a:latin typeface="Courier New"/>
              </a:rPr>
              <a:t>f</a:t>
            </a:r>
            <a:r>
              <a:rPr lang="ru-RU" sz="2000" b="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условие_1&gt;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   &lt;блок_1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&gt; </a:t>
            </a:r>
            <a:endParaRPr lang="en-US" sz="2000" dirty="0" smtClean="0">
              <a:solidFill>
                <a:srgbClr val="000000"/>
              </a:solidFill>
              <a:latin typeface="Courier New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CC6600"/>
                </a:solidFill>
                <a:latin typeface="Courier New"/>
              </a:rPr>
              <a:t>e</a:t>
            </a:r>
            <a:r>
              <a:rPr lang="ru-RU" sz="2000" b="1" dirty="0" smtClean="0">
                <a:solidFill>
                  <a:srgbClr val="CC6600"/>
                </a:solidFill>
                <a:latin typeface="Courier New"/>
              </a:rPr>
              <a:t>l</a:t>
            </a:r>
            <a:r>
              <a:rPr lang="en-US" sz="2000" b="1" dirty="0" err="1" smtClean="0">
                <a:solidFill>
                  <a:srgbClr val="CC6600"/>
                </a:solidFill>
                <a:latin typeface="Courier New"/>
              </a:rPr>
              <a:t>i</a:t>
            </a:r>
            <a:r>
              <a:rPr lang="ru-RU" sz="2000" b="1" dirty="0">
                <a:solidFill>
                  <a:srgbClr val="CC6600"/>
                </a:solidFill>
                <a:latin typeface="Courier New"/>
              </a:rPr>
              <a:t>f</a:t>
            </a:r>
            <a:r>
              <a:rPr lang="ru-RU" sz="2000" b="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urier New"/>
              </a:rPr>
              <a:t>&lt;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условие_2&gt;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&lt;блок_2&gt; </a:t>
            </a:r>
            <a:endParaRPr lang="en-US" sz="2000" dirty="0">
              <a:solidFill>
                <a:srgbClr val="000000"/>
              </a:solidFill>
              <a:latin typeface="Courier New"/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b="1" dirty="0" smtClean="0">
                <a:solidFill>
                  <a:srgbClr val="CC6600"/>
                </a:solidFill>
                <a:latin typeface="Courier New"/>
              </a:rPr>
              <a:t>. . .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smtClean="0">
                <a:solidFill>
                  <a:srgbClr val="CC6600"/>
                </a:solidFill>
                <a:latin typeface="Courier New"/>
              </a:rPr>
              <a:t>e</a:t>
            </a:r>
            <a:r>
              <a:rPr lang="ru-RU" sz="2000" b="1" dirty="0" err="1">
                <a:solidFill>
                  <a:srgbClr val="CC6600"/>
                </a:solidFill>
                <a:latin typeface="Courier New"/>
              </a:rPr>
              <a:t>lse</a:t>
            </a:r>
            <a:r>
              <a:rPr lang="en-US" sz="20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20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&lt;блок_</a:t>
            </a:r>
            <a:r>
              <a:rPr lang="en-US" sz="2000" dirty="0" smtClean="0">
                <a:solidFill>
                  <a:srgbClr val="000000"/>
                </a:solidFill>
                <a:latin typeface="Courier New"/>
              </a:rPr>
              <a:t>N</a:t>
            </a:r>
            <a:r>
              <a:rPr lang="ru-RU" sz="2000" dirty="0" smtClean="0">
                <a:solidFill>
                  <a:srgbClr val="000000"/>
                </a:solidFill>
                <a:latin typeface="Courier New"/>
              </a:rPr>
              <a:t>&gt;</a:t>
            </a:r>
            <a:endParaRPr lang="ru-RU" sz="20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u-RU" sz="2400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1540" y="1917100"/>
            <a:ext cx="83529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ru-RU" dirty="0" smtClean="0">
                <a:solidFill>
                  <a:schemeClr val="tx2"/>
                </a:solidFill>
              </a:rPr>
              <a:t>Если </a:t>
            </a:r>
            <a:r>
              <a:rPr lang="ru-RU" dirty="0" smtClean="0">
                <a:solidFill>
                  <a:schemeClr val="tx2"/>
                </a:solidFill>
              </a:rPr>
              <a:t>после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else</a:t>
            </a:r>
            <a:r>
              <a:rPr lang="ru-RU" dirty="0" smtClean="0">
                <a:solidFill>
                  <a:schemeClr val="tx2"/>
                </a:solidFill>
              </a:rPr>
              <a:t> следует еще один оператор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dirty="0" smtClean="0">
                <a:solidFill>
                  <a:schemeClr val="tx2"/>
                </a:solidFill>
              </a:rPr>
              <a:t>, можно использовать «каскадное» ветвление с ключевыми словами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 smtClean="0">
                <a:solidFill>
                  <a:schemeClr val="tx2"/>
                </a:solidFill>
              </a:rPr>
              <a:t> (</a:t>
            </a:r>
            <a:r>
              <a:rPr lang="ru-RU" dirty="0" smtClean="0">
                <a:solidFill>
                  <a:schemeClr val="tx2"/>
                </a:solidFill>
              </a:rPr>
              <a:t>«</a:t>
            </a:r>
            <a:r>
              <a:rPr lang="en-US" dirty="0" smtClean="0">
                <a:solidFill>
                  <a:schemeClr val="tx2"/>
                </a:solidFill>
              </a:rPr>
              <a:t>else-if</a:t>
            </a:r>
            <a:r>
              <a:rPr lang="ru-RU" dirty="0" smtClean="0">
                <a:solidFill>
                  <a:schemeClr val="tx2"/>
                </a:solidFill>
              </a:rPr>
              <a:t>»</a:t>
            </a:r>
            <a:r>
              <a:rPr lang="en-US" dirty="0" smtClean="0">
                <a:solidFill>
                  <a:schemeClr val="tx2"/>
                </a:solidFill>
              </a:rPr>
              <a:t>)</a:t>
            </a:r>
            <a:r>
              <a:rPr lang="ru-RU" dirty="0" smtClean="0">
                <a:solidFill>
                  <a:schemeClr val="tx2"/>
                </a:solidFill>
              </a:rPr>
              <a:t>. </a:t>
            </a:r>
          </a:p>
          <a:p>
            <a:pPr algn="just">
              <a:spcBef>
                <a:spcPts val="600"/>
              </a:spcBef>
            </a:pPr>
            <a:r>
              <a:rPr lang="ru-RU" dirty="0" smtClean="0">
                <a:solidFill>
                  <a:schemeClr val="tx2"/>
                </a:solidFill>
              </a:rPr>
              <a:t>Если очередное условие ложно, то выполняется проверка следующего условия и т. д. 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06980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rgbClr val="330066"/>
                </a:solidFill>
              </a:rPr>
              <a:t>Задача</a:t>
            </a:r>
            <a:r>
              <a:rPr lang="en-US" sz="2400" b="1" dirty="0">
                <a:solidFill>
                  <a:srgbClr val="330066"/>
                </a:solidFill>
              </a:rPr>
              <a:t> </a:t>
            </a:r>
            <a:r>
              <a:rPr lang="ru-RU" sz="2400" b="1" dirty="0" smtClean="0">
                <a:solidFill>
                  <a:srgbClr val="330066"/>
                </a:solidFill>
              </a:rPr>
              <a:t>1</a:t>
            </a:r>
            <a:endParaRPr lang="ru-RU" sz="2400" b="1" dirty="0">
              <a:solidFill>
                <a:srgbClr val="330066"/>
              </a:solidFill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15900" y="404813"/>
            <a:ext cx="7740650" cy="36671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rgbClr val="330066"/>
                </a:solidFill>
              </a:rPr>
              <a:t>Определить большее из двух значений переменных.</a:t>
            </a:r>
          </a:p>
        </p:txBody>
      </p:sp>
      <p:grpSp>
        <p:nvGrpSpPr>
          <p:cNvPr id="9220" name="Group 34"/>
          <p:cNvGrpSpPr>
            <a:grpSpLocks/>
          </p:cNvGrpSpPr>
          <p:nvPr/>
        </p:nvGrpSpPr>
        <p:grpSpPr bwMode="auto">
          <a:xfrm>
            <a:off x="576263" y="1449388"/>
            <a:ext cx="2952750" cy="3455987"/>
            <a:chOff x="1746" y="686"/>
            <a:chExt cx="1860" cy="2177"/>
          </a:xfrm>
        </p:grpSpPr>
        <p:sp>
          <p:nvSpPr>
            <p:cNvPr id="9240" name="AutoShape 5"/>
            <p:cNvSpPr>
              <a:spLocks noChangeArrowheads="1"/>
            </p:cNvSpPr>
            <p:nvPr/>
          </p:nvSpPr>
          <p:spPr bwMode="auto">
            <a:xfrm>
              <a:off x="2377" y="686"/>
              <a:ext cx="605" cy="179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>
                  <a:solidFill>
                    <a:srgbClr val="000000"/>
                  </a:solidFill>
                </a:rPr>
                <a:t>начало</a:t>
              </a:r>
            </a:p>
          </p:txBody>
        </p:sp>
        <p:sp>
          <p:nvSpPr>
            <p:cNvPr id="9241" name="AutoShape 6"/>
            <p:cNvSpPr>
              <a:spLocks noChangeArrowheads="1"/>
            </p:cNvSpPr>
            <p:nvPr/>
          </p:nvSpPr>
          <p:spPr bwMode="auto">
            <a:xfrm>
              <a:off x="2200" y="1029"/>
              <a:ext cx="929" cy="201"/>
            </a:xfrm>
            <a:prstGeom prst="parallelogram">
              <a:avLst>
                <a:gd name="adj" fmla="val 11554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>
                  <a:solidFill>
                    <a:srgbClr val="000000"/>
                  </a:solidFill>
                </a:rPr>
                <a:t>ввод</a:t>
              </a:r>
              <a:r>
                <a:rPr lang="ru-RU" sz="1200">
                  <a:solidFill>
                    <a:srgbClr val="000000"/>
                  </a:solidFill>
                </a:rPr>
                <a:t> </a:t>
              </a:r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a, b</a:t>
              </a:r>
              <a:endParaRPr lang="ru-RU" sz="16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42" name="AutoShape 8"/>
            <p:cNvSpPr>
              <a:spLocks noChangeArrowheads="1"/>
            </p:cNvSpPr>
            <p:nvPr/>
          </p:nvSpPr>
          <p:spPr bwMode="auto">
            <a:xfrm>
              <a:off x="2358" y="1389"/>
              <a:ext cx="635" cy="272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a&gt;b</a:t>
              </a:r>
              <a:endParaRPr lang="ru-RU" sz="16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43" name="AutoShape 9"/>
            <p:cNvSpPr>
              <a:spLocks noChangeArrowheads="1"/>
            </p:cNvSpPr>
            <p:nvPr/>
          </p:nvSpPr>
          <p:spPr bwMode="auto">
            <a:xfrm>
              <a:off x="2358" y="2682"/>
              <a:ext cx="605" cy="181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>
                  <a:solidFill>
                    <a:srgbClr val="000000"/>
                  </a:solidFill>
                </a:rPr>
                <a:t>конец</a:t>
              </a:r>
            </a:p>
          </p:txBody>
        </p:sp>
        <p:sp>
          <p:nvSpPr>
            <p:cNvPr id="9244" name="Line 10"/>
            <p:cNvSpPr>
              <a:spLocks noChangeShapeType="1"/>
            </p:cNvSpPr>
            <p:nvPr/>
          </p:nvSpPr>
          <p:spPr bwMode="auto">
            <a:xfrm>
              <a:off x="2675" y="865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45" name="Line 11"/>
            <p:cNvSpPr>
              <a:spLocks noChangeShapeType="1"/>
            </p:cNvSpPr>
            <p:nvPr/>
          </p:nvSpPr>
          <p:spPr bwMode="auto">
            <a:xfrm>
              <a:off x="2675" y="1223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46" name="Freeform 13"/>
            <p:cNvSpPr>
              <a:spLocks/>
            </p:cNvSpPr>
            <p:nvPr/>
          </p:nvSpPr>
          <p:spPr bwMode="auto">
            <a:xfrm>
              <a:off x="2064" y="1525"/>
              <a:ext cx="296" cy="267"/>
            </a:xfrm>
            <a:custGeom>
              <a:avLst/>
              <a:gdLst>
                <a:gd name="T0" fmla="*/ 499 w 228"/>
                <a:gd name="T1" fmla="*/ 0 h 285"/>
                <a:gd name="T2" fmla="*/ 0 w 228"/>
                <a:gd name="T3" fmla="*/ 0 h 285"/>
                <a:gd name="T4" fmla="*/ 0 w 228"/>
                <a:gd name="T5" fmla="*/ 234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47" name="Freeform 14"/>
            <p:cNvSpPr>
              <a:spLocks/>
            </p:cNvSpPr>
            <p:nvPr/>
          </p:nvSpPr>
          <p:spPr bwMode="auto">
            <a:xfrm flipH="1">
              <a:off x="2993" y="1525"/>
              <a:ext cx="309" cy="270"/>
            </a:xfrm>
            <a:custGeom>
              <a:avLst/>
              <a:gdLst>
                <a:gd name="T0" fmla="*/ 568 w 228"/>
                <a:gd name="T1" fmla="*/ 0 h 285"/>
                <a:gd name="T2" fmla="*/ 0 w 228"/>
                <a:gd name="T3" fmla="*/ 0 h 285"/>
                <a:gd name="T4" fmla="*/ 0 w 228"/>
                <a:gd name="T5" fmla="*/ 243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48" name="Line 16"/>
            <p:cNvSpPr>
              <a:spLocks noChangeShapeType="1"/>
            </p:cNvSpPr>
            <p:nvPr/>
          </p:nvSpPr>
          <p:spPr bwMode="auto">
            <a:xfrm>
              <a:off x="2667" y="2517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49" name="Text Box 17"/>
            <p:cNvSpPr txBox="1">
              <a:spLocks noChangeArrowheads="1"/>
            </p:cNvSpPr>
            <p:nvPr/>
          </p:nvSpPr>
          <p:spPr bwMode="auto">
            <a:xfrm>
              <a:off x="1973" y="1344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solidFill>
                    <a:srgbClr val="000000"/>
                  </a:solidFill>
                </a:rPr>
                <a:t>да</a:t>
              </a:r>
            </a:p>
          </p:txBody>
        </p:sp>
        <p:sp>
          <p:nvSpPr>
            <p:cNvPr id="9250" name="Text Box 18"/>
            <p:cNvSpPr txBox="1">
              <a:spLocks noChangeArrowheads="1"/>
            </p:cNvSpPr>
            <p:nvPr/>
          </p:nvSpPr>
          <p:spPr bwMode="auto">
            <a:xfrm>
              <a:off x="3073" y="1344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solidFill>
                    <a:srgbClr val="000000"/>
                  </a:solidFill>
                </a:rPr>
                <a:t>нет</a:t>
              </a:r>
            </a:p>
          </p:txBody>
        </p:sp>
        <p:sp>
          <p:nvSpPr>
            <p:cNvPr id="9251" name="Line 23"/>
            <p:cNvSpPr>
              <a:spLocks noChangeShapeType="1"/>
            </p:cNvSpPr>
            <p:nvPr/>
          </p:nvSpPr>
          <p:spPr bwMode="auto">
            <a:xfrm>
              <a:off x="2676" y="2153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52" name="Rectangle 25"/>
            <p:cNvSpPr>
              <a:spLocks noChangeArrowheads="1"/>
            </p:cNvSpPr>
            <p:nvPr/>
          </p:nvSpPr>
          <p:spPr bwMode="auto">
            <a:xfrm>
              <a:off x="1746" y="1797"/>
              <a:ext cx="613" cy="204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Times New Roman" pitchFamily="18" charset="0"/>
                </a:rPr>
                <a:t>m = 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ru-RU" sz="16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53" name="Rectangle 31"/>
            <p:cNvSpPr>
              <a:spLocks noChangeArrowheads="1"/>
            </p:cNvSpPr>
            <p:nvPr/>
          </p:nvSpPr>
          <p:spPr bwMode="auto">
            <a:xfrm>
              <a:off x="2993" y="1797"/>
              <a:ext cx="613" cy="204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Times New Roman" pitchFamily="18" charset="0"/>
                </a:rPr>
                <a:t>m = 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ru-RU" sz="16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54" name="Freeform 32"/>
            <p:cNvSpPr>
              <a:spLocks/>
            </p:cNvSpPr>
            <p:nvPr/>
          </p:nvSpPr>
          <p:spPr bwMode="auto">
            <a:xfrm>
              <a:off x="2064" y="2001"/>
              <a:ext cx="1247" cy="159"/>
            </a:xfrm>
            <a:custGeom>
              <a:avLst/>
              <a:gdLst>
                <a:gd name="T0" fmla="*/ 0 w 1270"/>
                <a:gd name="T1" fmla="*/ 0 h 159"/>
                <a:gd name="T2" fmla="*/ 0 w 1270"/>
                <a:gd name="T3" fmla="*/ 159 h 159"/>
                <a:gd name="T4" fmla="*/ 1202 w 1270"/>
                <a:gd name="T5" fmla="*/ 159 h 159"/>
                <a:gd name="T6" fmla="*/ 1202 w 1270"/>
                <a:gd name="T7" fmla="*/ 0 h 1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70" h="159">
                  <a:moveTo>
                    <a:pt x="0" y="0"/>
                  </a:moveTo>
                  <a:lnTo>
                    <a:pt x="0" y="159"/>
                  </a:lnTo>
                  <a:lnTo>
                    <a:pt x="1270" y="159"/>
                  </a:lnTo>
                  <a:lnTo>
                    <a:pt x="127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55" name="AutoShape 33"/>
            <p:cNvSpPr>
              <a:spLocks noChangeArrowheads="1"/>
            </p:cNvSpPr>
            <p:nvPr/>
          </p:nvSpPr>
          <p:spPr bwMode="auto">
            <a:xfrm>
              <a:off x="2109" y="2319"/>
              <a:ext cx="1089" cy="201"/>
            </a:xfrm>
            <a:prstGeom prst="parallelogram">
              <a:avLst>
                <a:gd name="adj" fmla="val 13544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>
                  <a:solidFill>
                    <a:srgbClr val="000000"/>
                  </a:solidFill>
                </a:rPr>
                <a:t>вывод</a:t>
              </a:r>
              <a:r>
                <a:rPr lang="ru-RU" sz="1200" dirty="0">
                  <a:solidFill>
                    <a:srgbClr val="000000"/>
                  </a:solidFill>
                </a:rPr>
                <a:t> </a:t>
              </a:r>
              <a:r>
                <a:rPr lang="en-US" sz="1600" i="1" dirty="0" smtClean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ru-RU" sz="16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221" name="Group 54"/>
          <p:cNvGrpSpPr>
            <a:grpSpLocks/>
          </p:cNvGrpSpPr>
          <p:nvPr/>
        </p:nvGrpSpPr>
        <p:grpSpPr bwMode="auto">
          <a:xfrm>
            <a:off x="4967288" y="1484313"/>
            <a:ext cx="2586037" cy="3816350"/>
            <a:chOff x="2767" y="935"/>
            <a:chExt cx="1629" cy="2404"/>
          </a:xfrm>
        </p:grpSpPr>
        <p:sp>
          <p:nvSpPr>
            <p:cNvPr id="9224" name="AutoShape 36"/>
            <p:cNvSpPr>
              <a:spLocks noChangeArrowheads="1"/>
            </p:cNvSpPr>
            <p:nvPr/>
          </p:nvSpPr>
          <p:spPr bwMode="auto">
            <a:xfrm>
              <a:off x="3398" y="935"/>
              <a:ext cx="605" cy="179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>
                  <a:solidFill>
                    <a:srgbClr val="000000"/>
                  </a:solidFill>
                </a:rPr>
                <a:t>начало</a:t>
              </a:r>
            </a:p>
          </p:txBody>
        </p:sp>
        <p:sp>
          <p:nvSpPr>
            <p:cNvPr id="9225" name="AutoShape 37"/>
            <p:cNvSpPr>
              <a:spLocks noChangeArrowheads="1"/>
            </p:cNvSpPr>
            <p:nvPr/>
          </p:nvSpPr>
          <p:spPr bwMode="auto">
            <a:xfrm>
              <a:off x="3221" y="1278"/>
              <a:ext cx="929" cy="201"/>
            </a:xfrm>
            <a:prstGeom prst="parallelogram">
              <a:avLst>
                <a:gd name="adj" fmla="val 11554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>
                  <a:solidFill>
                    <a:srgbClr val="000000"/>
                  </a:solidFill>
                </a:rPr>
                <a:t>ввод</a:t>
              </a:r>
              <a:r>
                <a:rPr lang="ru-RU" sz="1200">
                  <a:solidFill>
                    <a:srgbClr val="000000"/>
                  </a:solidFill>
                </a:rPr>
                <a:t> </a:t>
              </a:r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a, b</a:t>
              </a:r>
              <a:endParaRPr lang="ru-RU" sz="16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6" name="AutoShape 38"/>
            <p:cNvSpPr>
              <a:spLocks noChangeArrowheads="1"/>
            </p:cNvSpPr>
            <p:nvPr/>
          </p:nvSpPr>
          <p:spPr bwMode="auto">
            <a:xfrm>
              <a:off x="3379" y="2001"/>
              <a:ext cx="635" cy="272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>
                  <a:solidFill>
                    <a:srgbClr val="000000"/>
                  </a:solidFill>
                  <a:latin typeface="Times New Roman" pitchFamily="18" charset="0"/>
                </a:rPr>
                <a:t>a&lt;b</a:t>
              </a:r>
              <a:endParaRPr lang="ru-RU" sz="1600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7" name="AutoShape 39"/>
            <p:cNvSpPr>
              <a:spLocks noChangeArrowheads="1"/>
            </p:cNvSpPr>
            <p:nvPr/>
          </p:nvSpPr>
          <p:spPr bwMode="auto">
            <a:xfrm>
              <a:off x="3379" y="3158"/>
              <a:ext cx="605" cy="181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>
                  <a:solidFill>
                    <a:srgbClr val="000000"/>
                  </a:solidFill>
                </a:rPr>
                <a:t>конец</a:t>
              </a:r>
            </a:p>
          </p:txBody>
        </p:sp>
        <p:sp>
          <p:nvSpPr>
            <p:cNvPr id="9228" name="Line 40"/>
            <p:cNvSpPr>
              <a:spLocks noChangeShapeType="1"/>
            </p:cNvSpPr>
            <p:nvPr/>
          </p:nvSpPr>
          <p:spPr bwMode="auto">
            <a:xfrm>
              <a:off x="3696" y="1114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29" name="Line 41"/>
            <p:cNvSpPr>
              <a:spLocks noChangeShapeType="1"/>
            </p:cNvSpPr>
            <p:nvPr/>
          </p:nvSpPr>
          <p:spPr bwMode="auto">
            <a:xfrm>
              <a:off x="3696" y="1472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30" name="Freeform 42"/>
            <p:cNvSpPr>
              <a:spLocks/>
            </p:cNvSpPr>
            <p:nvPr/>
          </p:nvSpPr>
          <p:spPr bwMode="auto">
            <a:xfrm>
              <a:off x="3085" y="2137"/>
              <a:ext cx="296" cy="204"/>
            </a:xfrm>
            <a:custGeom>
              <a:avLst/>
              <a:gdLst>
                <a:gd name="T0" fmla="*/ 499 w 228"/>
                <a:gd name="T1" fmla="*/ 0 h 285"/>
                <a:gd name="T2" fmla="*/ 0 w 228"/>
                <a:gd name="T3" fmla="*/ 0 h 285"/>
                <a:gd name="T4" fmla="*/ 0 w 228"/>
                <a:gd name="T5" fmla="*/ 105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31" name="Line 44"/>
            <p:cNvSpPr>
              <a:spLocks noChangeShapeType="1"/>
            </p:cNvSpPr>
            <p:nvPr/>
          </p:nvSpPr>
          <p:spPr bwMode="auto">
            <a:xfrm>
              <a:off x="3688" y="2993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32" name="Text Box 45"/>
            <p:cNvSpPr txBox="1">
              <a:spLocks noChangeArrowheads="1"/>
            </p:cNvSpPr>
            <p:nvPr/>
          </p:nvSpPr>
          <p:spPr bwMode="auto">
            <a:xfrm>
              <a:off x="2994" y="1956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solidFill>
                    <a:srgbClr val="000000"/>
                  </a:solidFill>
                </a:rPr>
                <a:t>да</a:t>
              </a:r>
            </a:p>
          </p:txBody>
        </p:sp>
        <p:sp>
          <p:nvSpPr>
            <p:cNvPr id="9233" name="Text Box 46"/>
            <p:cNvSpPr txBox="1">
              <a:spLocks noChangeArrowheads="1"/>
            </p:cNvSpPr>
            <p:nvPr/>
          </p:nvSpPr>
          <p:spPr bwMode="auto">
            <a:xfrm>
              <a:off x="4094" y="1956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>
                  <a:solidFill>
                    <a:srgbClr val="000000"/>
                  </a:solidFill>
                </a:rPr>
                <a:t>нет</a:t>
              </a:r>
            </a:p>
          </p:txBody>
        </p:sp>
        <p:sp>
          <p:nvSpPr>
            <p:cNvPr id="9234" name="Line 47"/>
            <p:cNvSpPr>
              <a:spLocks noChangeShapeType="1"/>
            </p:cNvSpPr>
            <p:nvPr/>
          </p:nvSpPr>
          <p:spPr bwMode="auto">
            <a:xfrm>
              <a:off x="3697" y="2629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35" name="Rectangle 48"/>
            <p:cNvSpPr>
              <a:spLocks noChangeArrowheads="1"/>
            </p:cNvSpPr>
            <p:nvPr/>
          </p:nvSpPr>
          <p:spPr bwMode="auto">
            <a:xfrm>
              <a:off x="2767" y="2341"/>
              <a:ext cx="613" cy="204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Times New Roman" pitchFamily="18" charset="0"/>
                </a:rPr>
                <a:t>m = 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lang="ru-RU" sz="16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36" name="Rectangle 49"/>
            <p:cNvSpPr>
              <a:spLocks noChangeArrowheads="1"/>
            </p:cNvSpPr>
            <p:nvPr/>
          </p:nvSpPr>
          <p:spPr bwMode="auto">
            <a:xfrm>
              <a:off x="3379" y="1638"/>
              <a:ext cx="613" cy="204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 dirty="0" smtClean="0">
                  <a:solidFill>
                    <a:srgbClr val="000000"/>
                  </a:solidFill>
                  <a:latin typeface="Times New Roman" pitchFamily="18" charset="0"/>
                </a:rPr>
                <a:t>m = </a:t>
              </a:r>
              <a:r>
                <a:rPr lang="en-US" sz="1600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lang="ru-RU" sz="16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37" name="AutoShape 51"/>
            <p:cNvSpPr>
              <a:spLocks noChangeArrowheads="1"/>
            </p:cNvSpPr>
            <p:nvPr/>
          </p:nvSpPr>
          <p:spPr bwMode="auto">
            <a:xfrm>
              <a:off x="3130" y="2795"/>
              <a:ext cx="1089" cy="201"/>
            </a:xfrm>
            <a:prstGeom prst="parallelogram">
              <a:avLst>
                <a:gd name="adj" fmla="val 135448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>
                  <a:solidFill>
                    <a:srgbClr val="000000"/>
                  </a:solidFill>
                </a:rPr>
                <a:t>вывод</a:t>
              </a:r>
              <a:r>
                <a:rPr lang="ru-RU" sz="1200" dirty="0">
                  <a:solidFill>
                    <a:srgbClr val="000000"/>
                  </a:solidFill>
                </a:rPr>
                <a:t> </a:t>
              </a:r>
              <a:r>
                <a:rPr lang="en-US" sz="1600" i="1" dirty="0" smtClean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endParaRPr lang="ru-RU" sz="16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38" name="Line 52"/>
            <p:cNvSpPr>
              <a:spLocks noChangeShapeType="1"/>
            </p:cNvSpPr>
            <p:nvPr/>
          </p:nvSpPr>
          <p:spPr bwMode="auto">
            <a:xfrm>
              <a:off x="3696" y="1842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  <p:sp>
          <p:nvSpPr>
            <p:cNvPr id="9239" name="Freeform 53"/>
            <p:cNvSpPr>
              <a:spLocks/>
            </p:cNvSpPr>
            <p:nvPr/>
          </p:nvSpPr>
          <p:spPr bwMode="auto">
            <a:xfrm>
              <a:off x="3084" y="2137"/>
              <a:ext cx="1248" cy="499"/>
            </a:xfrm>
            <a:custGeom>
              <a:avLst/>
              <a:gdLst>
                <a:gd name="T0" fmla="*/ 0 w 1248"/>
                <a:gd name="T1" fmla="*/ 409 h 499"/>
                <a:gd name="T2" fmla="*/ 0 w 1248"/>
                <a:gd name="T3" fmla="*/ 499 h 499"/>
                <a:gd name="T4" fmla="*/ 1248 w 1248"/>
                <a:gd name="T5" fmla="*/ 499 h 499"/>
                <a:gd name="T6" fmla="*/ 1248 w 1248"/>
                <a:gd name="T7" fmla="*/ 0 h 499"/>
                <a:gd name="T8" fmla="*/ 930 w 1248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48" h="499">
                  <a:moveTo>
                    <a:pt x="0" y="409"/>
                  </a:moveTo>
                  <a:lnTo>
                    <a:pt x="0" y="499"/>
                  </a:lnTo>
                  <a:lnTo>
                    <a:pt x="1248" y="499"/>
                  </a:lnTo>
                  <a:lnTo>
                    <a:pt x="1248" y="0"/>
                  </a:lnTo>
                  <a:lnTo>
                    <a:pt x="93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>
                <a:solidFill>
                  <a:srgbClr val="000000"/>
                </a:solidFill>
              </a:endParaRPr>
            </a:p>
          </p:txBody>
        </p:sp>
      </p:grpSp>
      <p:sp>
        <p:nvSpPr>
          <p:cNvPr id="9222" name="Text Box 55"/>
          <p:cNvSpPr txBox="1">
            <a:spLocks noChangeArrowheads="1"/>
          </p:cNvSpPr>
          <p:nvPr/>
        </p:nvSpPr>
        <p:spPr bwMode="auto">
          <a:xfrm>
            <a:off x="1368425" y="944563"/>
            <a:ext cx="13319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u="sng" dirty="0">
                <a:solidFill>
                  <a:srgbClr val="330066"/>
                </a:solidFill>
              </a:rPr>
              <a:t>1 </a:t>
            </a:r>
            <a:r>
              <a:rPr lang="ru-RU" u="sng" dirty="0">
                <a:solidFill>
                  <a:srgbClr val="330066"/>
                </a:solidFill>
              </a:rPr>
              <a:t>способ</a:t>
            </a:r>
          </a:p>
        </p:txBody>
      </p:sp>
      <p:sp>
        <p:nvSpPr>
          <p:cNvPr id="9223" name="Text Box 56"/>
          <p:cNvSpPr txBox="1">
            <a:spLocks noChangeArrowheads="1"/>
          </p:cNvSpPr>
          <p:nvPr/>
        </p:nvSpPr>
        <p:spPr bwMode="auto">
          <a:xfrm>
            <a:off x="5795963" y="981075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u="sng" dirty="0">
                <a:solidFill>
                  <a:srgbClr val="330066"/>
                </a:solidFill>
              </a:rPr>
              <a:t>2</a:t>
            </a:r>
            <a:r>
              <a:rPr lang="en-US" u="sng" dirty="0">
                <a:solidFill>
                  <a:srgbClr val="330066"/>
                </a:solidFill>
              </a:rPr>
              <a:t> </a:t>
            </a:r>
            <a:r>
              <a:rPr lang="ru-RU" u="sng" dirty="0">
                <a:solidFill>
                  <a:srgbClr val="330066"/>
                </a:solidFill>
              </a:rPr>
              <a:t>способ</a:t>
            </a:r>
          </a:p>
        </p:txBody>
      </p:sp>
    </p:spTree>
    <p:extLst>
      <p:ext uri="{BB962C8B-B14F-4D97-AF65-F5344CB8AC3E}">
        <p14:creationId xmlns:p14="http://schemas.microsoft.com/office/powerpoint/2010/main" val="143275333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rgbClr val="330066"/>
                </a:solidFill>
              </a:rPr>
              <a:t>Задача</a:t>
            </a:r>
            <a:r>
              <a:rPr lang="en-US" sz="2400" b="1" dirty="0">
                <a:solidFill>
                  <a:srgbClr val="330066"/>
                </a:solidFill>
              </a:rPr>
              <a:t> </a:t>
            </a:r>
            <a:r>
              <a:rPr lang="ru-RU" sz="2400" b="1" dirty="0" smtClean="0">
                <a:solidFill>
                  <a:srgbClr val="330066"/>
                </a:solidFill>
              </a:rPr>
              <a:t>1</a:t>
            </a:r>
            <a:endParaRPr lang="ru-RU" sz="2400" b="1" dirty="0">
              <a:solidFill>
                <a:srgbClr val="330066"/>
              </a:solidFill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15900" y="404813"/>
            <a:ext cx="7740650" cy="36671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rgbClr val="330066"/>
                </a:solidFill>
              </a:rPr>
              <a:t>Определить большее из двух значений переменных.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215900" y="692150"/>
            <a:ext cx="13319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1600" u="sng" dirty="0">
                <a:solidFill>
                  <a:srgbClr val="330066"/>
                </a:solidFill>
              </a:rPr>
              <a:t>1 </a:t>
            </a:r>
            <a:r>
              <a:rPr lang="ru-RU" sz="1600" u="sng" dirty="0">
                <a:solidFill>
                  <a:srgbClr val="330066"/>
                </a:solidFill>
              </a:rPr>
              <a:t>способ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215900" y="3140968"/>
            <a:ext cx="133191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sz="1600" u="sng" dirty="0">
                <a:solidFill>
                  <a:srgbClr val="330066"/>
                </a:solidFill>
              </a:rPr>
              <a:t>2</a:t>
            </a:r>
            <a:r>
              <a:rPr lang="en-US" sz="1600" u="sng" dirty="0">
                <a:solidFill>
                  <a:srgbClr val="330066"/>
                </a:solidFill>
              </a:rPr>
              <a:t> </a:t>
            </a:r>
            <a:r>
              <a:rPr lang="ru-RU" sz="1600" u="sng" dirty="0">
                <a:solidFill>
                  <a:srgbClr val="330066"/>
                </a:solidFill>
              </a:rPr>
              <a:t>способ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31540" y="1016732"/>
            <a:ext cx="5148572" cy="203132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Большее из двух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два числа:"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"a="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"b="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a&gt;b: m = a</a:t>
            </a:r>
          </a:p>
          <a:p>
            <a:r>
              <a:rPr lang="en-US" dirty="0">
                <a:solidFill>
                  <a:srgbClr val="CC6600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 m = b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Большее число"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m)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31540" y="3464557"/>
            <a:ext cx="5148572" cy="2031325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pPr lvl="0"/>
            <a:r>
              <a:rPr lang="ru-RU" dirty="0">
                <a:solidFill>
                  <a:srgbClr val="FF0000"/>
                </a:solidFill>
                <a:latin typeface="Courier New"/>
              </a:rPr>
              <a:t># Большее из двух</a:t>
            </a:r>
          </a:p>
          <a:p>
            <a:pPr lvl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два числа:"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"a="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0"/>
            <a:r>
              <a:rPr lang="en-US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"b="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Courier New"/>
              </a:rPr>
              <a:t>m = a</a:t>
            </a:r>
            <a:endParaRPr lang="ru-RU" dirty="0" smtClean="0">
              <a:solidFill>
                <a:srgbClr val="000000"/>
              </a:solidFill>
              <a:latin typeface="Courier New"/>
            </a:endParaRPr>
          </a:p>
          <a:p>
            <a:pPr lvl="0"/>
            <a:r>
              <a:rPr lang="en-US" dirty="0" smtClean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a&lt;b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 m =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b</a:t>
            </a:r>
            <a:endParaRPr lang="en-US" dirty="0">
              <a:solidFill>
                <a:srgbClr val="000000"/>
              </a:solidFill>
              <a:latin typeface="Courier New"/>
            </a:endParaRPr>
          </a:p>
          <a:p>
            <a:pPr lvl="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Большее число"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m)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940271" y="1847728"/>
            <a:ext cx="2916325" cy="120032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два числа: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a=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5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b=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Большее число 6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940271" y="4295553"/>
            <a:ext cx="2916325" cy="120032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два числа:</a:t>
            </a:r>
          </a:p>
          <a:p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a=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6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b=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5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Большее число 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40" y="5769260"/>
            <a:ext cx="8425056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 smtClean="0">
                <a:solidFill>
                  <a:schemeClr val="tx2"/>
                </a:solidFill>
              </a:rPr>
              <a:t>Примечание: в языке </a:t>
            </a:r>
            <a:r>
              <a:rPr lang="en-US" i="1" dirty="0" smtClean="0">
                <a:solidFill>
                  <a:schemeClr val="tx2"/>
                </a:solidFill>
              </a:rPr>
              <a:t>Python </a:t>
            </a:r>
            <a:r>
              <a:rPr lang="ru-RU" i="1" dirty="0" smtClean="0">
                <a:solidFill>
                  <a:schemeClr val="tx2"/>
                </a:solidFill>
              </a:rPr>
              <a:t>есть встроенная функция </a:t>
            </a:r>
            <a:r>
              <a:rPr lang="en-US" i="1" dirty="0" smtClean="0">
                <a:solidFill>
                  <a:schemeClr val="tx2"/>
                </a:solidFill>
              </a:rPr>
              <a:t>max</a:t>
            </a:r>
            <a:r>
              <a:rPr lang="ru-RU" i="1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m = </a:t>
            </a:r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(a, b)</a:t>
            </a:r>
            <a:endParaRPr lang="ru-RU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62253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6" grpId="0"/>
      <p:bldP spid="10247" grpId="0"/>
      <p:bldP spid="2" grpId="0" animBg="1"/>
      <p:bldP spid="3" grpId="0" animBg="1"/>
      <p:bldP spid="4" grpId="0" animBg="1"/>
      <p:bldP spid="11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2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15900" y="404813"/>
            <a:ext cx="7740650" cy="396875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Найти корни данного квадратного уравнения </a:t>
            </a:r>
            <a:r>
              <a:rPr lang="en-US" sz="2000" i="1" dirty="0">
                <a:solidFill>
                  <a:schemeClr val="tx2"/>
                </a:solidFill>
              </a:rPr>
              <a:t>ax</a:t>
            </a:r>
            <a:r>
              <a:rPr lang="en-US" sz="2000" i="1" baseline="30000" dirty="0">
                <a:solidFill>
                  <a:schemeClr val="tx2"/>
                </a:solidFill>
              </a:rPr>
              <a:t>2</a:t>
            </a:r>
            <a:r>
              <a:rPr lang="en-US" sz="2000" i="1" dirty="0">
                <a:solidFill>
                  <a:schemeClr val="tx2"/>
                </a:solidFill>
              </a:rPr>
              <a:t>+bx+c=0</a:t>
            </a:r>
            <a:r>
              <a:rPr lang="ru-RU" sz="20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7172" name="Group 52"/>
          <p:cNvGrpSpPr>
            <a:grpSpLocks/>
          </p:cNvGrpSpPr>
          <p:nvPr/>
        </p:nvGrpSpPr>
        <p:grpSpPr bwMode="auto">
          <a:xfrm>
            <a:off x="2016125" y="981075"/>
            <a:ext cx="4392613" cy="5219700"/>
            <a:chOff x="1111" y="618"/>
            <a:chExt cx="2767" cy="3288"/>
          </a:xfrm>
        </p:grpSpPr>
        <p:sp>
          <p:nvSpPr>
            <p:cNvPr id="7173" name="AutoShape 6"/>
            <p:cNvSpPr>
              <a:spLocks noChangeArrowheads="1"/>
            </p:cNvSpPr>
            <p:nvPr/>
          </p:nvSpPr>
          <p:spPr bwMode="auto">
            <a:xfrm>
              <a:off x="2228" y="618"/>
              <a:ext cx="605" cy="247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начало</a:t>
              </a:r>
            </a:p>
          </p:txBody>
        </p:sp>
        <p:sp>
          <p:nvSpPr>
            <p:cNvPr id="7174" name="AutoShape 7"/>
            <p:cNvSpPr>
              <a:spLocks noChangeArrowheads="1"/>
            </p:cNvSpPr>
            <p:nvPr/>
          </p:nvSpPr>
          <p:spPr bwMode="auto">
            <a:xfrm>
              <a:off x="1940" y="1029"/>
              <a:ext cx="1142" cy="234"/>
            </a:xfrm>
            <a:prstGeom prst="parallelogram">
              <a:avLst>
                <a:gd name="adj" fmla="val 122009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 smtClean="0"/>
                <a:t>ввод </a:t>
              </a:r>
              <a:r>
                <a:rPr lang="ru-RU" sz="1200" dirty="0" smtClean="0"/>
                <a:t> </a:t>
              </a:r>
              <a:r>
                <a:rPr lang="en-US" sz="1600" i="1" dirty="0">
                  <a:latin typeface="Times New Roman" pitchFamily="18" charset="0"/>
                </a:rPr>
                <a:t>a, b, c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7175" name="AutoShape 8"/>
            <p:cNvSpPr>
              <a:spLocks noChangeArrowheads="1"/>
            </p:cNvSpPr>
            <p:nvPr/>
          </p:nvSpPr>
          <p:spPr bwMode="auto">
            <a:xfrm>
              <a:off x="1111" y="2274"/>
              <a:ext cx="1295" cy="261"/>
            </a:xfrm>
            <a:prstGeom prst="parallelogram">
              <a:avLst>
                <a:gd name="adj" fmla="val 124042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300"/>
                <a:t>«Корней нет»</a:t>
              </a:r>
            </a:p>
          </p:txBody>
        </p:sp>
        <p:sp>
          <p:nvSpPr>
            <p:cNvPr id="7176" name="AutoShape 10"/>
            <p:cNvSpPr>
              <a:spLocks noChangeArrowheads="1"/>
            </p:cNvSpPr>
            <p:nvPr/>
          </p:nvSpPr>
          <p:spPr bwMode="auto">
            <a:xfrm>
              <a:off x="2069" y="1838"/>
              <a:ext cx="892" cy="338"/>
            </a:xfrm>
            <a:prstGeom prst="flowChartDecision">
              <a:avLst/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en-US" sz="1600" i="1" dirty="0">
                  <a:latin typeface="Times New Roman" pitchFamily="18" charset="0"/>
                </a:rPr>
                <a:t>d&lt;0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7177" name="AutoShape 15"/>
            <p:cNvSpPr>
              <a:spLocks noChangeArrowheads="1"/>
            </p:cNvSpPr>
            <p:nvPr/>
          </p:nvSpPr>
          <p:spPr bwMode="auto">
            <a:xfrm>
              <a:off x="2203" y="3659"/>
              <a:ext cx="605" cy="247"/>
            </a:xfrm>
            <a:prstGeom prst="flowChartTerminator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 algn="ctr"/>
              <a:r>
                <a:rPr lang="ru-RU" sz="1400"/>
                <a:t>конец</a:t>
              </a:r>
            </a:p>
          </p:txBody>
        </p:sp>
        <p:sp>
          <p:nvSpPr>
            <p:cNvPr id="7178" name="Line 18"/>
            <p:cNvSpPr>
              <a:spLocks noChangeShapeType="1"/>
            </p:cNvSpPr>
            <p:nvPr/>
          </p:nvSpPr>
          <p:spPr bwMode="auto">
            <a:xfrm>
              <a:off x="2516" y="865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79" name="Line 19"/>
            <p:cNvSpPr>
              <a:spLocks noChangeShapeType="1"/>
            </p:cNvSpPr>
            <p:nvPr/>
          </p:nvSpPr>
          <p:spPr bwMode="auto">
            <a:xfrm>
              <a:off x="2516" y="1257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80" name="Line 20"/>
            <p:cNvSpPr>
              <a:spLocks noChangeShapeType="1"/>
            </p:cNvSpPr>
            <p:nvPr/>
          </p:nvSpPr>
          <p:spPr bwMode="auto">
            <a:xfrm>
              <a:off x="2516" y="1670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81" name="Freeform 21"/>
            <p:cNvSpPr>
              <a:spLocks/>
            </p:cNvSpPr>
            <p:nvPr/>
          </p:nvSpPr>
          <p:spPr bwMode="auto">
            <a:xfrm>
              <a:off x="1771" y="2007"/>
              <a:ext cx="296" cy="267"/>
            </a:xfrm>
            <a:custGeom>
              <a:avLst/>
              <a:gdLst>
                <a:gd name="T0" fmla="*/ 499 w 228"/>
                <a:gd name="T1" fmla="*/ 0 h 285"/>
                <a:gd name="T2" fmla="*/ 0 w 228"/>
                <a:gd name="T3" fmla="*/ 0 h 285"/>
                <a:gd name="T4" fmla="*/ 0 w 228"/>
                <a:gd name="T5" fmla="*/ 234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82" name="Freeform 22"/>
            <p:cNvSpPr>
              <a:spLocks/>
            </p:cNvSpPr>
            <p:nvPr/>
          </p:nvSpPr>
          <p:spPr bwMode="auto">
            <a:xfrm flipH="1">
              <a:off x="2960" y="2004"/>
              <a:ext cx="309" cy="270"/>
            </a:xfrm>
            <a:custGeom>
              <a:avLst/>
              <a:gdLst>
                <a:gd name="T0" fmla="*/ 568 w 228"/>
                <a:gd name="T1" fmla="*/ 0 h 285"/>
                <a:gd name="T2" fmla="*/ 0 w 228"/>
                <a:gd name="T3" fmla="*/ 0 h 285"/>
                <a:gd name="T4" fmla="*/ 0 w 228"/>
                <a:gd name="T5" fmla="*/ 243 h 28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8" h="285">
                  <a:moveTo>
                    <a:pt x="228" y="0"/>
                  </a:moveTo>
                  <a:lnTo>
                    <a:pt x="0" y="0"/>
                  </a:lnTo>
                  <a:lnTo>
                    <a:pt x="0" y="285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83" name="Line 27"/>
            <p:cNvSpPr>
              <a:spLocks noChangeShapeType="1"/>
            </p:cNvSpPr>
            <p:nvPr/>
          </p:nvSpPr>
          <p:spPr bwMode="auto">
            <a:xfrm>
              <a:off x="3269" y="2521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84" name="Line 29"/>
            <p:cNvSpPr>
              <a:spLocks noChangeShapeType="1"/>
            </p:cNvSpPr>
            <p:nvPr/>
          </p:nvSpPr>
          <p:spPr bwMode="auto">
            <a:xfrm>
              <a:off x="2508" y="3495"/>
              <a:ext cx="0" cy="1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7185" name="Text Box 31"/>
            <p:cNvSpPr txBox="1">
              <a:spLocks noChangeArrowheads="1"/>
            </p:cNvSpPr>
            <p:nvPr/>
          </p:nvSpPr>
          <p:spPr bwMode="auto">
            <a:xfrm>
              <a:off x="1822" y="1810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да</a:t>
              </a:r>
            </a:p>
          </p:txBody>
        </p:sp>
        <p:sp>
          <p:nvSpPr>
            <p:cNvPr id="7186" name="Text Box 32"/>
            <p:cNvSpPr txBox="1">
              <a:spLocks noChangeArrowheads="1"/>
            </p:cNvSpPr>
            <p:nvPr/>
          </p:nvSpPr>
          <p:spPr bwMode="auto">
            <a:xfrm>
              <a:off x="2914" y="1810"/>
              <a:ext cx="302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ru-RU" sz="1200"/>
                <a:t>нет</a:t>
              </a:r>
            </a:p>
          </p:txBody>
        </p:sp>
        <p:grpSp>
          <p:nvGrpSpPr>
            <p:cNvPr id="7187" name="Group 51"/>
            <p:cNvGrpSpPr>
              <a:grpSpLocks/>
            </p:cNvGrpSpPr>
            <p:nvPr/>
          </p:nvGrpSpPr>
          <p:grpSpPr bwMode="auto">
            <a:xfrm>
              <a:off x="2076" y="1423"/>
              <a:ext cx="877" cy="247"/>
              <a:chOff x="2076" y="1423"/>
              <a:chExt cx="877" cy="247"/>
            </a:xfrm>
          </p:grpSpPr>
          <p:sp>
            <p:nvSpPr>
              <p:cNvPr id="7197" name="Rectangle 9"/>
              <p:cNvSpPr>
                <a:spLocks noChangeArrowheads="1"/>
              </p:cNvSpPr>
              <p:nvPr/>
            </p:nvSpPr>
            <p:spPr bwMode="auto">
              <a:xfrm>
                <a:off x="2076" y="1423"/>
                <a:ext cx="877" cy="247"/>
              </a:xfrm>
              <a:prstGeom prst="rect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endParaRPr lang="ru-RU"/>
              </a:p>
            </p:txBody>
          </p:sp>
          <p:graphicFrame>
            <p:nvGraphicFramePr>
              <p:cNvPr id="7198" name="Object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4062616"/>
                  </p:ext>
                </p:extLst>
              </p:nvPr>
            </p:nvGraphicFramePr>
            <p:xfrm>
              <a:off x="2245" y="1457"/>
              <a:ext cx="5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6" name="Формула" r:id="rId3" imgW="787320" imgH="203040" progId="Equation.3">
                      <p:embed/>
                    </p:oleObj>
                  </mc:Choice>
                  <mc:Fallback>
                    <p:oleObj name="Формула" r:id="rId3" imgW="78732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5" y="1457"/>
                            <a:ext cx="567" cy="1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88" name="AutoShape 36"/>
            <p:cNvSpPr>
              <a:spLocks noChangeArrowheads="1"/>
            </p:cNvSpPr>
            <p:nvPr/>
          </p:nvSpPr>
          <p:spPr bwMode="auto">
            <a:xfrm>
              <a:off x="2634" y="3112"/>
              <a:ext cx="1244" cy="261"/>
            </a:xfrm>
            <a:prstGeom prst="parallelogram">
              <a:avLst>
                <a:gd name="adj" fmla="val 119157"/>
              </a:avLst>
            </a:prstGeom>
            <a:solidFill>
              <a:srgbClr val="FFFFFF"/>
            </a:solidFill>
            <a:ln w="127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/>
            <a:lstStyle/>
            <a:p>
              <a:pPr algn="ctr"/>
              <a:r>
                <a:rPr lang="ru-RU" sz="1400" dirty="0"/>
                <a:t>вывод</a:t>
              </a:r>
              <a:r>
                <a:rPr lang="ru-RU" sz="1200" dirty="0"/>
                <a:t> </a:t>
              </a:r>
              <a:r>
                <a:rPr lang="ru-RU" sz="1200" dirty="0" smtClean="0"/>
                <a:t> </a:t>
              </a:r>
              <a:r>
                <a:rPr lang="en-US" sz="1600" i="1" dirty="0" smtClean="0">
                  <a:latin typeface="Times New Roman" pitchFamily="18" charset="0"/>
                </a:rPr>
                <a:t>x1</a:t>
              </a:r>
              <a:r>
                <a:rPr lang="en-US" sz="1600" i="1" dirty="0">
                  <a:latin typeface="Times New Roman" pitchFamily="18" charset="0"/>
                </a:rPr>
                <a:t>, x2</a:t>
              </a:r>
              <a:endParaRPr lang="ru-RU" sz="1600" i="1" dirty="0">
                <a:latin typeface="Times New Roman" pitchFamily="18" charset="0"/>
              </a:endParaRPr>
            </a:p>
          </p:txBody>
        </p:sp>
        <p:sp>
          <p:nvSpPr>
            <p:cNvPr id="7189" name="Line 37"/>
            <p:cNvSpPr>
              <a:spLocks noChangeShapeType="1"/>
            </p:cNvSpPr>
            <p:nvPr/>
          </p:nvSpPr>
          <p:spPr bwMode="auto">
            <a:xfrm>
              <a:off x="3269" y="2942"/>
              <a:ext cx="0" cy="1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grpSp>
          <p:nvGrpSpPr>
            <p:cNvPr id="7190" name="Group 48"/>
            <p:cNvGrpSpPr>
              <a:grpSpLocks/>
            </p:cNvGrpSpPr>
            <p:nvPr/>
          </p:nvGrpSpPr>
          <p:grpSpPr bwMode="auto">
            <a:xfrm>
              <a:off x="2688" y="2274"/>
              <a:ext cx="1169" cy="247"/>
              <a:chOff x="2688" y="2274"/>
              <a:chExt cx="1169" cy="247"/>
            </a:xfrm>
          </p:grpSpPr>
          <p:sp>
            <p:nvSpPr>
              <p:cNvPr id="7195" name="Rectangle 17"/>
              <p:cNvSpPr>
                <a:spLocks noChangeArrowheads="1"/>
              </p:cNvSpPr>
              <p:nvPr/>
            </p:nvSpPr>
            <p:spPr bwMode="auto">
              <a:xfrm>
                <a:off x="2688" y="2274"/>
                <a:ext cx="1169" cy="247"/>
              </a:xfrm>
              <a:prstGeom prst="rect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endParaRPr lang="ru-RU"/>
              </a:p>
            </p:txBody>
          </p:sp>
          <p:graphicFrame>
            <p:nvGraphicFramePr>
              <p:cNvPr id="7196" name="Object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95079876"/>
                  </p:ext>
                </p:extLst>
              </p:nvPr>
            </p:nvGraphicFramePr>
            <p:xfrm>
              <a:off x="2788" y="2291"/>
              <a:ext cx="931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7" name="Формула" r:id="rId5" imgW="1257120" imgH="241200" progId="Equation.3">
                      <p:embed/>
                    </p:oleObj>
                  </mc:Choice>
                  <mc:Fallback>
                    <p:oleObj name="Формула" r:id="rId5" imgW="125712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8" y="2291"/>
                            <a:ext cx="931" cy="2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191" name="Group 49"/>
            <p:cNvGrpSpPr>
              <a:grpSpLocks/>
            </p:cNvGrpSpPr>
            <p:nvPr/>
          </p:nvGrpSpPr>
          <p:grpSpPr bwMode="auto">
            <a:xfrm>
              <a:off x="2686" y="2690"/>
              <a:ext cx="1168" cy="247"/>
              <a:chOff x="2686" y="2690"/>
              <a:chExt cx="1168" cy="247"/>
            </a:xfrm>
          </p:grpSpPr>
          <p:sp>
            <p:nvSpPr>
              <p:cNvPr id="7193" name="Rectangle 41"/>
              <p:cNvSpPr>
                <a:spLocks noChangeArrowheads="1"/>
              </p:cNvSpPr>
              <p:nvPr/>
            </p:nvSpPr>
            <p:spPr bwMode="auto">
              <a:xfrm>
                <a:off x="2686" y="2690"/>
                <a:ext cx="1168" cy="247"/>
              </a:xfrm>
              <a:prstGeom prst="rect">
                <a:avLst/>
              </a:prstGeom>
              <a:solidFill>
                <a:srgbClr val="FFFFFF"/>
              </a:solidFill>
              <a:ln w="12700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/>
                <a:endParaRPr lang="ru-RU"/>
              </a:p>
            </p:txBody>
          </p:sp>
          <p:graphicFrame>
            <p:nvGraphicFramePr>
              <p:cNvPr id="7194" name="Object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5136349"/>
                  </p:ext>
                </p:extLst>
              </p:nvPr>
            </p:nvGraphicFramePr>
            <p:xfrm>
              <a:off x="2757" y="2704"/>
              <a:ext cx="995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8" name="Формула" r:id="rId7" imgW="1282680" imgH="241200" progId="Equation.3">
                      <p:embed/>
                    </p:oleObj>
                  </mc:Choice>
                  <mc:Fallback>
                    <p:oleObj name="Формула" r:id="rId7" imgW="128268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57" y="2704"/>
                            <a:ext cx="995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92" name="Freeform 45"/>
            <p:cNvSpPr>
              <a:spLocks/>
            </p:cNvSpPr>
            <p:nvPr/>
          </p:nvSpPr>
          <p:spPr bwMode="auto">
            <a:xfrm>
              <a:off x="1771" y="2536"/>
              <a:ext cx="1498" cy="959"/>
            </a:xfrm>
            <a:custGeom>
              <a:avLst/>
              <a:gdLst>
                <a:gd name="T0" fmla="*/ 1875 w 1339"/>
                <a:gd name="T1" fmla="*/ 1385 h 748"/>
                <a:gd name="T2" fmla="*/ 1875 w 1339"/>
                <a:gd name="T3" fmla="*/ 1577 h 748"/>
                <a:gd name="T4" fmla="*/ 0 w 1339"/>
                <a:gd name="T5" fmla="*/ 1577 h 748"/>
                <a:gd name="T6" fmla="*/ 0 w 1339"/>
                <a:gd name="T7" fmla="*/ 0 h 74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39" h="748">
                  <a:moveTo>
                    <a:pt x="1339" y="657"/>
                  </a:moveTo>
                  <a:lnTo>
                    <a:pt x="1339" y="748"/>
                  </a:lnTo>
                  <a:lnTo>
                    <a:pt x="0" y="748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663788" y="278092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itchFamily="18" charset="0"/>
              </a:rPr>
              <a:t>(d&lt;0)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20072" y="279425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FF0000"/>
                </a:solidFill>
                <a:latin typeface="Times New Roman" pitchFamily="18" charset="0"/>
              </a:rPr>
              <a:t>(d≥0)</a:t>
            </a:r>
            <a:endParaRPr lang="ru-RU" sz="1600" i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35517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29"/>
          <p:cNvSpPr>
            <a:spLocks noChangeArrowheads="1"/>
          </p:cNvSpPr>
          <p:nvPr/>
        </p:nvSpPr>
        <p:spPr bwMode="auto">
          <a:xfrm>
            <a:off x="215900" y="0"/>
            <a:ext cx="75438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ru-RU" sz="2400" b="1" dirty="0">
                <a:solidFill>
                  <a:schemeClr val="tx2"/>
                </a:solidFill>
              </a:rPr>
              <a:t>Задача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</a:rPr>
              <a:t>2</a:t>
            </a:r>
            <a:endParaRPr lang="ru-RU" sz="2400" b="1" dirty="0">
              <a:solidFill>
                <a:schemeClr val="tx2"/>
              </a:solidFill>
            </a:endParaRPr>
          </a:p>
        </p:txBody>
      </p:sp>
      <p:sp>
        <p:nvSpPr>
          <p:cNvPr id="8195" name="Text Box 230"/>
          <p:cNvSpPr txBox="1">
            <a:spLocks noChangeArrowheads="1"/>
          </p:cNvSpPr>
          <p:nvPr/>
        </p:nvSpPr>
        <p:spPr bwMode="auto">
          <a:xfrm>
            <a:off x="215900" y="404813"/>
            <a:ext cx="7740650" cy="396875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Найти корни данного квадратного уравнения </a:t>
            </a:r>
            <a:r>
              <a:rPr lang="en-US" sz="2000" i="1" dirty="0">
                <a:solidFill>
                  <a:schemeClr val="tx2"/>
                </a:solidFill>
              </a:rPr>
              <a:t>ax</a:t>
            </a:r>
            <a:r>
              <a:rPr lang="en-US" sz="2000" i="1" baseline="30000" dirty="0">
                <a:solidFill>
                  <a:schemeClr val="tx2"/>
                </a:solidFill>
              </a:rPr>
              <a:t>2</a:t>
            </a:r>
            <a:r>
              <a:rPr lang="en-US" sz="2000" i="1" dirty="0">
                <a:solidFill>
                  <a:schemeClr val="tx2"/>
                </a:solidFill>
              </a:rPr>
              <a:t>+bx+c=0</a:t>
            </a:r>
            <a:r>
              <a:rPr lang="ru-RU" sz="20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59532" y="1088740"/>
            <a:ext cx="8524290" cy="3693319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latin typeface="Courier New"/>
              </a:rPr>
              <a:t># Решение квадратного </a:t>
            </a:r>
            <a:r>
              <a:rPr lang="ru-RU" dirty="0" smtClean="0">
                <a:solidFill>
                  <a:srgbClr val="FF0000"/>
                </a:solidFill>
                <a:latin typeface="Courier New"/>
              </a:rPr>
              <a:t>уравнения</a:t>
            </a:r>
          </a:p>
          <a:p>
            <a:r>
              <a:rPr lang="en-US" dirty="0" smtClean="0">
                <a:solidFill>
                  <a:srgbClr val="CC6600"/>
                </a:solidFill>
                <a:latin typeface="Courier New"/>
              </a:rPr>
              <a:t>from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math </a:t>
            </a:r>
            <a:r>
              <a:rPr lang="en-US" dirty="0" smtClean="0">
                <a:solidFill>
                  <a:srgbClr val="CC6600"/>
                </a:solidFill>
                <a:latin typeface="Courier New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*</a:t>
            </a:r>
          </a:p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Введите коэффициенты 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a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, b, c:"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a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"a=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b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"b=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c =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"c= 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urier New"/>
              </a:rPr>
              <a:t>d = b**2 - 4*a*c	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        </a:t>
            </a:r>
            <a:r>
              <a:rPr lang="en-US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dirty="0">
                <a:solidFill>
                  <a:srgbClr val="FF0000"/>
                </a:solidFill>
                <a:latin typeface="Courier New"/>
              </a:rPr>
              <a:t>дискриминант</a:t>
            </a:r>
          </a:p>
          <a:p>
            <a:r>
              <a:rPr lang="en-US" dirty="0">
                <a:solidFill>
                  <a:srgbClr val="CC6600"/>
                </a:solidFill>
                <a:latin typeface="Courier New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 d&lt;0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:</a:t>
            </a:r>
            <a:r>
              <a:rPr lang="ru-RU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dirty="0">
                <a:solidFill>
                  <a:srgbClr val="008000"/>
                </a:solidFill>
                <a:latin typeface="Courier New"/>
              </a:rPr>
              <a:t>Корней нет!"</a:t>
            </a:r>
            <a:r>
              <a:rPr lang="ru-RU" dirty="0">
                <a:solidFill>
                  <a:srgbClr val="000000"/>
                </a:solidFill>
                <a:latin typeface="Courier New"/>
              </a:rPr>
              <a:t>)</a:t>
            </a:r>
          </a:p>
          <a:p>
            <a:r>
              <a:rPr lang="en-US" dirty="0">
                <a:solidFill>
                  <a:srgbClr val="CC6600"/>
                </a:solidFill>
                <a:latin typeface="Courier New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x1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 (-b +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(d)) / (2 * a)</a:t>
            </a:r>
          </a:p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x2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= (-b - </a:t>
            </a:r>
            <a:r>
              <a:rPr lang="en-US" dirty="0" err="1">
                <a:solidFill>
                  <a:srgbClr val="000000"/>
                </a:solidFill>
                <a:latin typeface="Courier New"/>
              </a:rPr>
              <a:t>sqrt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(d)) / (2 * a)</a:t>
            </a:r>
          </a:p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"x1="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"{: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6.</a:t>
            </a:r>
            <a:r>
              <a:rPr lang="ru-RU" dirty="0" smtClean="0">
                <a:solidFill>
                  <a:srgbClr val="008000"/>
                </a:solidFill>
                <a:latin typeface="Courier New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f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}"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.format(x1))</a:t>
            </a:r>
          </a:p>
          <a:p>
            <a:r>
              <a:rPr lang="ru-RU" dirty="0" smtClean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"x2="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"{: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6.</a:t>
            </a:r>
            <a:r>
              <a:rPr lang="ru-RU" dirty="0" smtClean="0">
                <a:solidFill>
                  <a:srgbClr val="008000"/>
                </a:solidFill>
                <a:latin typeface="Courier New"/>
              </a:rPr>
              <a:t>2</a:t>
            </a:r>
            <a:r>
              <a:rPr lang="en-US" dirty="0" smtClean="0">
                <a:solidFill>
                  <a:srgbClr val="008000"/>
                </a:solidFill>
                <a:latin typeface="Courier New"/>
              </a:rPr>
              <a:t>f</a:t>
            </a:r>
            <a:r>
              <a:rPr lang="en-US" dirty="0">
                <a:solidFill>
                  <a:srgbClr val="008000"/>
                </a:solidFill>
                <a:latin typeface="Courier New"/>
              </a:rPr>
              <a:t>}"</a:t>
            </a:r>
            <a:r>
              <a:rPr lang="en-US" dirty="0">
                <a:solidFill>
                  <a:srgbClr val="000000"/>
                </a:solidFill>
                <a:latin typeface="Courier New"/>
              </a:rPr>
              <a:t>.format(x2))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1173" y="4877193"/>
            <a:ext cx="4238829" cy="17543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коэффициенты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b, c: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a=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b=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3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c= 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x1=  -1.00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x2=  -2.00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716016" y="4877193"/>
            <a:ext cx="4167806" cy="147732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коэффициенты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b, c:</a:t>
            </a: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a=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b=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c= 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4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Корней </a:t>
            </a:r>
            <a:r>
              <a:rPr lang="ru-RU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нет!</a:t>
            </a:r>
            <a:endParaRPr lang="ru-RU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1952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Питон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Питон</Template>
  <TotalTime>7301</TotalTime>
  <Words>1266</Words>
  <Application>Microsoft Office PowerPoint</Application>
  <PresentationFormat>Экран (4:3)</PresentationFormat>
  <Paragraphs>293</Paragraphs>
  <Slides>16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Питон</vt:lpstr>
      <vt:lpstr>Формула</vt:lpstr>
      <vt:lpstr>Язык программирования Python</vt:lpstr>
      <vt:lpstr>Операторы ветвления  </vt:lpstr>
      <vt:lpstr>Операторы ветвления  </vt:lpstr>
      <vt:lpstr>Составные условия</vt:lpstr>
      <vt:lpstr>Вложенные ветвления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Сеть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и его свойства</dc:title>
  <dc:creator>Админ</dc:creator>
  <cp:lastModifiedBy>Папа-админ</cp:lastModifiedBy>
  <cp:revision>339</cp:revision>
  <dcterms:created xsi:type="dcterms:W3CDTF">2010-02-14T19:37:55Z</dcterms:created>
  <dcterms:modified xsi:type="dcterms:W3CDTF">2020-07-25T13:06:10Z</dcterms:modified>
</cp:coreProperties>
</file>