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350" r:id="rId3"/>
    <p:sldId id="356" r:id="rId4"/>
    <p:sldId id="357" r:id="rId5"/>
    <p:sldId id="358" r:id="rId6"/>
    <p:sldId id="359" r:id="rId7"/>
    <p:sldId id="360" r:id="rId8"/>
    <p:sldId id="361" r:id="rId9"/>
    <p:sldId id="386" r:id="rId10"/>
    <p:sldId id="363" r:id="rId11"/>
    <p:sldId id="369" r:id="rId12"/>
    <p:sldId id="370" r:id="rId13"/>
    <p:sldId id="387" r:id="rId14"/>
    <p:sldId id="379" r:id="rId15"/>
    <p:sldId id="380" r:id="rId16"/>
    <p:sldId id="381" r:id="rId17"/>
    <p:sldId id="388" r:id="rId18"/>
    <p:sldId id="382" r:id="rId19"/>
    <p:sldId id="383" r:id="rId20"/>
    <p:sldId id="384" r:id="rId21"/>
    <p:sldId id="349" r:id="rId2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6600"/>
    <a:srgbClr val="0000FF"/>
    <a:srgbClr val="B1B1D9"/>
    <a:srgbClr val="BEBE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7" autoAdjust="0"/>
  </p:normalViewPr>
  <p:slideViewPr>
    <p:cSldViewPr>
      <p:cViewPr varScale="1">
        <p:scale>
          <a:sx n="114" d="100"/>
          <a:sy n="11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340768"/>
            <a:ext cx="0" cy="370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69569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  <a:endParaRPr lang="ru-RU" altLang="en-US" noProof="0" dirty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3E105-D027-40A3-847D-303E8E35392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6146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54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0E95-A5D1-48FA-827D-1A9B1C67C70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68441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3CA5-2211-486F-BA15-A5BF6B12B86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5826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620E-03B6-4A88-961C-A5C37945337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6381513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2E84B-C348-421B-83C5-873C26BD10D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263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0ED7-DB4D-4DB9-8182-EFC0D4946C7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22128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8D7-701D-48F6-95CE-CD010E4E597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7069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9E74-0138-4E6B-8763-A93950415DB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1004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4771-EDA8-44CC-AC72-72A9B03C887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59571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7D03-7E06-4DA9-A3C8-9CB304C503B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9058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3E3B-E540-4AB8-B4D1-FF27EE22D9E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4567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EED7-92A4-43A8-9B21-73CC7A8532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39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6D9F-73B6-4FAC-BBD0-32571A58418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9234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100392" y="128360"/>
            <a:ext cx="0" cy="9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EF3DB5B2-37A1-44B2-9AFD-B95B216D0AE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40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508" y="1592796"/>
            <a:ext cx="7164795" cy="9355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3200" dirty="0" smtClean="0">
                <a:solidFill>
                  <a:srgbClr val="330066"/>
                </a:solidFill>
                <a:latin typeface="Arial"/>
              </a:rPr>
              <a:t>Язык программирования </a:t>
            </a:r>
            <a:r>
              <a:rPr lang="en-US" sz="3200" dirty="0" smtClean="0">
                <a:solidFill>
                  <a:srgbClr val="330066"/>
                </a:solidFill>
                <a:latin typeface="Arial"/>
              </a:rPr>
              <a:t>Python</a:t>
            </a:r>
            <a:endParaRPr lang="ru-RU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0968"/>
            <a:ext cx="7236804" cy="1279512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Операторы цикла в языке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7956550" cy="1736725"/>
          </a:xfrm>
          <a:noFill/>
        </p:spPr>
        <p:txBody>
          <a:bodyPr anchor="t"/>
          <a:lstStyle/>
          <a:p>
            <a:pPr algn="ctr" eaLnBrk="1" hangingPunct="1"/>
            <a:r>
              <a:rPr lang="ru-RU" sz="3600" dirty="0" smtClean="0"/>
              <a:t>Операторы цикла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2400" i="1" dirty="0" smtClean="0"/>
              <a:t>Цикл с постусловием </a:t>
            </a:r>
            <a:br>
              <a:rPr lang="ru-RU" sz="2400" i="1" dirty="0" smtClean="0"/>
            </a:br>
            <a:r>
              <a:rPr lang="ru-RU" sz="2000" i="1" dirty="0" smtClean="0"/>
              <a:t>(с заданным условием окончания работы, цикл «ДО»)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23528" y="4041068"/>
            <a:ext cx="853294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В языке </a:t>
            </a:r>
            <a:r>
              <a:rPr lang="en-US" sz="2000" dirty="0" smtClean="0">
                <a:solidFill>
                  <a:schemeClr val="tx2"/>
                </a:solidFill>
              </a:rPr>
              <a:t>Python</a:t>
            </a:r>
            <a:r>
              <a:rPr lang="ru-RU" sz="2000" dirty="0" smtClean="0">
                <a:solidFill>
                  <a:schemeClr val="tx2"/>
                </a:solidFill>
              </a:rPr>
              <a:t> нет оператора цикла с постусловием, но его можно организовать с помощью оператора </a:t>
            </a:r>
            <a:r>
              <a:rPr lang="en-US" sz="2000" b="1" dirty="0" smtClean="0">
                <a:solidFill>
                  <a:schemeClr val="tx2"/>
                </a:solidFill>
              </a:rPr>
              <a:t>while</a:t>
            </a:r>
            <a:r>
              <a:rPr lang="ru-RU" sz="2000" b="1" dirty="0" smtClean="0">
                <a:solidFill>
                  <a:schemeClr val="tx2"/>
                </a:solidFill>
              </a:rPr>
              <a:t> (</a:t>
            </a:r>
            <a:r>
              <a:rPr lang="ru-RU" sz="2000" dirty="0" smtClean="0">
                <a:solidFill>
                  <a:schemeClr val="tx2"/>
                </a:solidFill>
              </a:rPr>
              <a:t>«пока»</a:t>
            </a:r>
            <a:r>
              <a:rPr lang="ru-RU" sz="2000" b="1" dirty="0" smtClean="0">
                <a:solidFill>
                  <a:schemeClr val="tx2"/>
                </a:solidFill>
              </a:rPr>
              <a:t>) </a:t>
            </a:r>
            <a:r>
              <a:rPr lang="ru-RU" sz="2000" dirty="0" smtClean="0">
                <a:solidFill>
                  <a:schemeClr val="tx2"/>
                </a:solidFill>
              </a:rPr>
              <a:t>с условием </a:t>
            </a:r>
            <a:r>
              <a:rPr lang="en-US" sz="2000" b="1" dirty="0" smtClean="0">
                <a:solidFill>
                  <a:schemeClr val="tx2"/>
                </a:solidFill>
              </a:rPr>
              <a:t>True</a:t>
            </a:r>
            <a:r>
              <a:rPr lang="en-US" sz="2000" dirty="0" smtClean="0">
                <a:solidFill>
                  <a:schemeClr val="tx2"/>
                </a:solidFill>
              </a:rPr>
              <a:t> (</a:t>
            </a:r>
            <a:r>
              <a:rPr lang="ru-RU" sz="2000" dirty="0" smtClean="0">
                <a:solidFill>
                  <a:schemeClr val="tx2"/>
                </a:solidFill>
              </a:rPr>
              <a:t>«истина»).  Такой цикл будет выполняться бесконечно. Выход из цикла произойдет при истинности условия в операторе ветвления</a:t>
            </a:r>
            <a:br>
              <a:rPr lang="ru-RU" sz="2000" dirty="0" smtClean="0">
                <a:solidFill>
                  <a:schemeClr val="tx2"/>
                </a:solidFill>
              </a:rPr>
            </a:br>
            <a:r>
              <a:rPr lang="ru-RU" sz="2000" dirty="0" smtClean="0">
                <a:solidFill>
                  <a:schemeClr val="tx2"/>
                </a:solidFill>
              </a:rPr>
              <a:t>с помощью специального оператора </a:t>
            </a:r>
            <a:r>
              <a:rPr lang="en-US" sz="2000" b="1" dirty="0" smtClean="0">
                <a:solidFill>
                  <a:schemeClr val="tx2"/>
                </a:solidFill>
              </a:rPr>
              <a:t>break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(«прервать</a:t>
            </a:r>
            <a:r>
              <a:rPr lang="ru-RU" sz="2000" dirty="0" smtClean="0">
                <a:solidFill>
                  <a:schemeClr val="tx2"/>
                </a:solidFill>
              </a:rPr>
              <a:t>»).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03948" y="2201925"/>
            <a:ext cx="4536504" cy="13480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</a:rPr>
              <a:t>while</a:t>
            </a:r>
            <a:r>
              <a:rPr lang="en-US" sz="2400" dirty="0" smtClean="0">
                <a:solidFill>
                  <a:srgbClr val="CC66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</a:rPr>
              <a:t>True</a:t>
            </a:r>
            <a:r>
              <a:rPr lang="en-US" sz="2400" dirty="0" smtClean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 &lt;</a:t>
            </a:r>
            <a:r>
              <a:rPr lang="ru-RU" sz="2400" dirty="0" smtClean="0">
                <a:latin typeface="Courier New" pitchFamily="49" charset="0"/>
              </a:rPr>
              <a:t>операторы</a:t>
            </a:r>
            <a:r>
              <a:rPr lang="en-US" sz="2400" dirty="0" smtClean="0">
                <a:latin typeface="Courier New" pitchFamily="49" charset="0"/>
              </a:rPr>
              <a:t>&gt;</a:t>
            </a:r>
            <a:endParaRPr lang="ru-RU" sz="2400" dirty="0" smtClean="0"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ru-RU" sz="2400" dirty="0">
                <a:latin typeface="Courier New" pitchFamily="49" charset="0"/>
              </a:rPr>
              <a:t> </a:t>
            </a:r>
            <a:r>
              <a:rPr lang="ru-RU" sz="2400" dirty="0" smtClean="0">
                <a:latin typeface="Courier New" pitchFamily="49" charset="0"/>
              </a:rPr>
              <a:t>   </a:t>
            </a: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en-US" sz="2400" dirty="0" smtClean="0">
                <a:latin typeface="Courier New" pitchFamily="49" charset="0"/>
              </a:rPr>
              <a:t> &lt;</a:t>
            </a:r>
            <a:r>
              <a:rPr lang="ru-RU" sz="2400" dirty="0" smtClean="0">
                <a:latin typeface="Courier New" pitchFamily="49" charset="0"/>
              </a:rPr>
              <a:t>условие</a:t>
            </a:r>
            <a:r>
              <a:rPr lang="en-US" sz="2400" dirty="0" smtClean="0">
                <a:latin typeface="Courier New" pitchFamily="49" charset="0"/>
              </a:rPr>
              <a:t>&gt;: </a:t>
            </a: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</a:rPr>
              <a:t>break</a:t>
            </a:r>
            <a:endParaRPr lang="ru-RU" sz="2400" b="1" dirty="0">
              <a:solidFill>
                <a:srgbClr val="CC6600"/>
              </a:solidFill>
              <a:latin typeface="Courier New" pitchFamily="49" charset="0"/>
            </a:endParaRPr>
          </a:p>
        </p:txBody>
      </p:sp>
      <p:grpSp>
        <p:nvGrpSpPr>
          <p:cNvPr id="12293" name="Group 14"/>
          <p:cNvGrpSpPr>
            <a:grpSpLocks/>
          </p:cNvGrpSpPr>
          <p:nvPr/>
        </p:nvGrpSpPr>
        <p:grpSpPr bwMode="auto">
          <a:xfrm>
            <a:off x="1187624" y="1844675"/>
            <a:ext cx="2057400" cy="2087563"/>
            <a:chOff x="2132" y="845"/>
            <a:chExt cx="1296" cy="1315"/>
          </a:xfrm>
        </p:grpSpPr>
        <p:sp>
          <p:nvSpPr>
            <p:cNvPr id="12294" name="Line 15"/>
            <p:cNvSpPr>
              <a:spLocks noChangeAspect="1" noChangeShapeType="1"/>
            </p:cNvSpPr>
            <p:nvPr/>
          </p:nvSpPr>
          <p:spPr bwMode="auto">
            <a:xfrm>
              <a:off x="2862" y="1344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2295" name="AutoShape 16"/>
            <p:cNvSpPr>
              <a:spLocks noChangeAspect="1" noChangeArrowheads="1"/>
            </p:cNvSpPr>
            <p:nvPr/>
          </p:nvSpPr>
          <p:spPr bwMode="auto">
            <a:xfrm>
              <a:off x="2294" y="1531"/>
              <a:ext cx="1134" cy="389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условие</a:t>
              </a:r>
            </a:p>
          </p:txBody>
        </p:sp>
        <p:sp>
          <p:nvSpPr>
            <p:cNvPr id="12296" name="Rectangle 17"/>
            <p:cNvSpPr>
              <a:spLocks noChangeArrowheads="1"/>
            </p:cNvSpPr>
            <p:nvPr/>
          </p:nvSpPr>
          <p:spPr bwMode="auto">
            <a:xfrm>
              <a:off x="2449" y="1071"/>
              <a:ext cx="816" cy="27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тело цикла</a:t>
              </a:r>
            </a:p>
          </p:txBody>
        </p:sp>
        <p:sp>
          <p:nvSpPr>
            <p:cNvPr id="12297" name="Text Box 18"/>
            <p:cNvSpPr txBox="1">
              <a:spLocks noChangeAspect="1" noChangeArrowheads="1"/>
            </p:cNvSpPr>
            <p:nvPr/>
          </p:nvSpPr>
          <p:spPr bwMode="auto">
            <a:xfrm>
              <a:off x="2812" y="1911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12298" name="Text Box 19"/>
            <p:cNvSpPr txBox="1">
              <a:spLocks noChangeAspect="1" noChangeArrowheads="1"/>
            </p:cNvSpPr>
            <p:nvPr/>
          </p:nvSpPr>
          <p:spPr bwMode="auto">
            <a:xfrm>
              <a:off x="2132" y="1525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12299" name="Line 20"/>
            <p:cNvSpPr>
              <a:spLocks noChangeAspect="1" noChangeShapeType="1"/>
            </p:cNvSpPr>
            <p:nvPr/>
          </p:nvSpPr>
          <p:spPr bwMode="auto">
            <a:xfrm>
              <a:off x="2880" y="845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2300" name="Freeform 21"/>
            <p:cNvSpPr>
              <a:spLocks/>
            </p:cNvSpPr>
            <p:nvPr/>
          </p:nvSpPr>
          <p:spPr bwMode="auto">
            <a:xfrm>
              <a:off x="2154" y="958"/>
              <a:ext cx="726" cy="771"/>
            </a:xfrm>
            <a:custGeom>
              <a:avLst/>
              <a:gdLst>
                <a:gd name="T0" fmla="*/ 136 w 726"/>
                <a:gd name="T1" fmla="*/ 771 h 771"/>
                <a:gd name="T2" fmla="*/ 0 w 726"/>
                <a:gd name="T3" fmla="*/ 771 h 771"/>
                <a:gd name="T4" fmla="*/ 0 w 726"/>
                <a:gd name="T5" fmla="*/ 0 h 771"/>
                <a:gd name="T6" fmla="*/ 726 w 726"/>
                <a:gd name="T7" fmla="*/ 0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26" h="771">
                  <a:moveTo>
                    <a:pt x="136" y="771"/>
                  </a:moveTo>
                  <a:lnTo>
                    <a:pt x="0" y="771"/>
                  </a:lnTo>
                  <a:lnTo>
                    <a:pt x="0" y="0"/>
                  </a:lnTo>
                  <a:lnTo>
                    <a:pt x="726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301" name="Line 22"/>
            <p:cNvSpPr>
              <a:spLocks noChangeShapeType="1"/>
            </p:cNvSpPr>
            <p:nvPr/>
          </p:nvSpPr>
          <p:spPr bwMode="auto">
            <a:xfrm>
              <a:off x="2857" y="1911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23528" y="5769260"/>
            <a:ext cx="8532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Используется </a:t>
            </a:r>
            <a:r>
              <a:rPr lang="ru-RU" sz="2000" dirty="0" smtClean="0">
                <a:solidFill>
                  <a:schemeClr val="tx2"/>
                </a:solidFill>
              </a:rPr>
              <a:t>в тех случаях, </a:t>
            </a:r>
            <a:r>
              <a:rPr lang="ru-RU" sz="2000" dirty="0">
                <a:solidFill>
                  <a:schemeClr val="tx2"/>
                </a:solidFill>
              </a:rPr>
              <a:t>когда </a:t>
            </a:r>
            <a:r>
              <a:rPr lang="ru-RU" sz="2000" dirty="0" smtClean="0">
                <a:solidFill>
                  <a:schemeClr val="tx2"/>
                </a:solidFill>
              </a:rPr>
              <a:t>требуется, чтобы </a:t>
            </a:r>
            <a:r>
              <a:rPr lang="ru-RU" sz="2000" i="1" dirty="0" smtClean="0">
                <a:solidFill>
                  <a:schemeClr val="tx2"/>
                </a:solidFill>
              </a:rPr>
              <a:t>тело </a:t>
            </a:r>
            <a:r>
              <a:rPr lang="ru-RU" sz="2000" i="1" dirty="0">
                <a:solidFill>
                  <a:schemeClr val="tx2"/>
                </a:solidFill>
              </a:rPr>
              <a:t>цикла </a:t>
            </a:r>
            <a:r>
              <a:rPr lang="ru-RU" sz="2000" i="1" dirty="0" smtClean="0">
                <a:solidFill>
                  <a:schemeClr val="tx2"/>
                </a:solidFill>
              </a:rPr>
              <a:t>выполнилось </a:t>
            </a:r>
            <a:r>
              <a:rPr lang="ru-RU" sz="2000" i="1" dirty="0">
                <a:solidFill>
                  <a:schemeClr val="tx2"/>
                </a:solidFill>
              </a:rPr>
              <a:t>хотя бы один раз</a:t>
            </a:r>
            <a:r>
              <a:rPr lang="ru-RU" sz="2000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536133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2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 smtClean="0">
                <a:solidFill>
                  <a:schemeClr val="tx2"/>
                </a:solidFill>
              </a:rPr>
              <a:t>Задача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9388" y="441325"/>
            <a:ext cx="7777162" cy="7556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Вычислить факториал числа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</a:rPr>
              <a:t>k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ru-RU" i="1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(</a:t>
            </a:r>
            <a:r>
              <a:rPr lang="ru-RU" dirty="0" smtClean="0">
                <a:solidFill>
                  <a:schemeClr val="tx2"/>
                </a:solidFill>
              </a:rPr>
              <a:t>при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k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i="1" dirty="0">
                <a:solidFill>
                  <a:schemeClr val="tx2"/>
                </a:solidFill>
              </a:rPr>
              <a:t>не более </a:t>
            </a:r>
            <a:r>
              <a:rPr lang="ru-RU" i="1" dirty="0" smtClean="0">
                <a:solidFill>
                  <a:schemeClr val="tx2"/>
                </a:solidFill>
              </a:rPr>
              <a:t>15</a:t>
            </a:r>
            <a:r>
              <a:rPr lang="en-US" dirty="0" smtClean="0">
                <a:solidFill>
                  <a:schemeClr val="tx2"/>
                </a:solidFill>
                <a:cs typeface="Arial" charset="0"/>
              </a:rPr>
              <a:t>)</a:t>
            </a:r>
            <a:r>
              <a:rPr lang="ru-RU" dirty="0">
                <a:solidFill>
                  <a:schemeClr val="tx2"/>
                </a:solidFill>
                <a:cs typeface="Arial" charset="0"/>
              </a:rPr>
              <a:t>. </a:t>
            </a:r>
          </a:p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k! = 1∙2∙3∙ … ∙k</a:t>
            </a:r>
          </a:p>
        </p:txBody>
      </p:sp>
      <p:grpSp>
        <p:nvGrpSpPr>
          <p:cNvPr id="225320" name="Group 40"/>
          <p:cNvGrpSpPr>
            <a:grpSpLocks/>
          </p:cNvGrpSpPr>
          <p:nvPr/>
        </p:nvGrpSpPr>
        <p:grpSpPr bwMode="auto">
          <a:xfrm>
            <a:off x="179512" y="1233488"/>
            <a:ext cx="4249738" cy="5291137"/>
            <a:chOff x="158" y="777"/>
            <a:chExt cx="2677" cy="3333"/>
          </a:xfrm>
        </p:grpSpPr>
        <p:sp>
          <p:nvSpPr>
            <p:cNvPr id="14343" name="Rectangle 38"/>
            <p:cNvSpPr>
              <a:spLocks noChangeArrowheads="1"/>
            </p:cNvSpPr>
            <p:nvPr/>
          </p:nvSpPr>
          <p:spPr bwMode="auto">
            <a:xfrm>
              <a:off x="158" y="1049"/>
              <a:ext cx="1316" cy="793"/>
            </a:xfrm>
            <a:prstGeom prst="rect">
              <a:avLst/>
            </a:prstGeom>
            <a:solidFill>
              <a:srgbClr val="F2F2F8"/>
            </a:solidFill>
            <a:ln w="9525">
              <a:solidFill>
                <a:srgbClr val="B1B1D9"/>
              </a:soli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817" y="2323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45" name="Rectangle 7"/>
            <p:cNvSpPr>
              <a:spLocks noChangeArrowheads="1"/>
            </p:cNvSpPr>
            <p:nvPr/>
          </p:nvSpPr>
          <p:spPr bwMode="auto">
            <a:xfrm>
              <a:off x="453" y="2163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</a:t>
              </a:r>
              <a:r>
                <a:rPr lang="en-US" sz="1600" dirty="0" smtClean="0"/>
                <a:t>= </a:t>
              </a:r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>
              <a:off x="453" y="3092"/>
              <a:ext cx="725" cy="295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/>
                <a:t>i </a:t>
              </a:r>
              <a:r>
                <a:rPr lang="en-US" sz="1600">
                  <a:cs typeface="Arial" charset="0"/>
                </a:rPr>
                <a:t>&gt; k</a:t>
              </a:r>
            </a:p>
          </p:txBody>
        </p:sp>
        <p:sp>
          <p:nvSpPr>
            <p:cNvPr id="14347" name="Text Box 9"/>
            <p:cNvSpPr txBox="1">
              <a:spLocks noChangeAspect="1" noChangeArrowheads="1"/>
            </p:cNvSpPr>
            <p:nvPr/>
          </p:nvSpPr>
          <p:spPr bwMode="auto">
            <a:xfrm>
              <a:off x="1066" y="3069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400"/>
                <a:t>да</a:t>
              </a:r>
            </a:p>
          </p:txBody>
        </p:sp>
        <p:sp>
          <p:nvSpPr>
            <p:cNvPr id="14348" name="Text Box 10"/>
            <p:cNvSpPr txBox="1">
              <a:spLocks noChangeAspect="1" noChangeArrowheads="1"/>
            </p:cNvSpPr>
            <p:nvPr/>
          </p:nvSpPr>
          <p:spPr bwMode="auto">
            <a:xfrm>
              <a:off x="771" y="3341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400"/>
                <a:t>нет</a:t>
              </a:r>
            </a:p>
          </p:txBody>
        </p:sp>
        <p:sp>
          <p:nvSpPr>
            <p:cNvPr id="14349" name="AutoShape 12"/>
            <p:cNvSpPr>
              <a:spLocks noChangeArrowheads="1"/>
            </p:cNvSpPr>
            <p:nvPr/>
          </p:nvSpPr>
          <p:spPr bwMode="auto">
            <a:xfrm>
              <a:off x="408" y="3704"/>
              <a:ext cx="794" cy="181"/>
            </a:xfrm>
            <a:prstGeom prst="parallelogram">
              <a:avLst>
                <a:gd name="adj" fmla="val 10966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p</a:t>
              </a:r>
              <a:endParaRPr lang="ru-RU" sz="1600"/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453" y="2797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 </a:t>
              </a:r>
              <a:r>
                <a:rPr lang="en-US" dirty="0" smtClean="0"/>
                <a:t>= </a:t>
              </a:r>
              <a:r>
                <a:rPr lang="en-US" dirty="0"/>
                <a:t>i+1</a:t>
              </a:r>
              <a:endParaRPr lang="ru-RU" dirty="0"/>
            </a:p>
          </p:txBody>
        </p:sp>
        <p:sp>
          <p:nvSpPr>
            <p:cNvPr id="14351" name="Line 14"/>
            <p:cNvSpPr>
              <a:spLocks noChangeShapeType="1"/>
            </p:cNvSpPr>
            <p:nvPr/>
          </p:nvSpPr>
          <p:spPr bwMode="auto">
            <a:xfrm>
              <a:off x="816" y="3886"/>
              <a:ext cx="0" cy="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52" name="Freeform 15"/>
            <p:cNvSpPr>
              <a:spLocks/>
            </p:cNvSpPr>
            <p:nvPr/>
          </p:nvSpPr>
          <p:spPr bwMode="auto">
            <a:xfrm>
              <a:off x="204" y="2412"/>
              <a:ext cx="613" cy="1088"/>
            </a:xfrm>
            <a:custGeom>
              <a:avLst/>
              <a:gdLst>
                <a:gd name="T0" fmla="*/ 613 w 613"/>
                <a:gd name="T1" fmla="*/ 983 h 1180"/>
                <a:gd name="T2" fmla="*/ 613 w 613"/>
                <a:gd name="T3" fmla="*/ 1088 h 1180"/>
                <a:gd name="T4" fmla="*/ 0 w 613"/>
                <a:gd name="T5" fmla="*/ 1088 h 1180"/>
                <a:gd name="T6" fmla="*/ 0 w 613"/>
                <a:gd name="T7" fmla="*/ 0 h 1180"/>
                <a:gd name="T8" fmla="*/ 613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53" name="AutoShape 16"/>
            <p:cNvSpPr>
              <a:spLocks noChangeArrowheads="1"/>
            </p:cNvSpPr>
            <p:nvPr/>
          </p:nvSpPr>
          <p:spPr bwMode="auto">
            <a:xfrm>
              <a:off x="499" y="3976"/>
              <a:ext cx="605" cy="134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453" y="1891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p </a:t>
              </a:r>
              <a:r>
                <a:rPr lang="en-US" sz="1600" dirty="0" smtClean="0"/>
                <a:t>= </a:t>
              </a:r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454" y="2494"/>
              <a:ext cx="726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dirty="0"/>
                <a:t>p </a:t>
              </a:r>
              <a:r>
                <a:rPr lang="en-US" dirty="0" smtClean="0"/>
                <a:t>= </a:t>
              </a:r>
              <a:r>
                <a:rPr lang="en-US" dirty="0"/>
                <a:t>p*</a:t>
              </a:r>
              <a:r>
                <a:rPr lang="en-US" dirty="0" err="1"/>
                <a:t>i</a:t>
              </a:r>
              <a:endParaRPr lang="ru-RU" sz="2000" baseline="50000" dirty="0"/>
            </a:p>
          </p:txBody>
        </p:sp>
        <p:sp>
          <p:nvSpPr>
            <p:cNvPr id="14356" name="Line 19"/>
            <p:cNvSpPr>
              <a:spLocks noChangeShapeType="1"/>
            </p:cNvSpPr>
            <p:nvPr/>
          </p:nvSpPr>
          <p:spPr bwMode="auto">
            <a:xfrm>
              <a:off x="816" y="2692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57" name="AutoShape 21"/>
            <p:cNvSpPr>
              <a:spLocks noChangeArrowheads="1"/>
            </p:cNvSpPr>
            <p:nvPr/>
          </p:nvSpPr>
          <p:spPr bwMode="auto">
            <a:xfrm>
              <a:off x="506" y="890"/>
              <a:ext cx="605" cy="136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14358" name="Line 27"/>
            <p:cNvSpPr>
              <a:spLocks noChangeShapeType="1"/>
            </p:cNvSpPr>
            <p:nvPr/>
          </p:nvSpPr>
          <p:spPr bwMode="auto">
            <a:xfrm>
              <a:off x="816" y="2072"/>
              <a:ext cx="0" cy="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59" name="Line 28"/>
            <p:cNvSpPr>
              <a:spLocks noChangeShapeType="1"/>
            </p:cNvSpPr>
            <p:nvPr/>
          </p:nvSpPr>
          <p:spPr bwMode="auto">
            <a:xfrm>
              <a:off x="816" y="2979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816" y="3237"/>
              <a:ext cx="516" cy="467"/>
            </a:xfrm>
            <a:custGeom>
              <a:avLst/>
              <a:gdLst>
                <a:gd name="T0" fmla="*/ 364 w 516"/>
                <a:gd name="T1" fmla="*/ 0 h 467"/>
                <a:gd name="T2" fmla="*/ 516 w 516"/>
                <a:gd name="T3" fmla="*/ 0 h 467"/>
                <a:gd name="T4" fmla="*/ 516 w 516"/>
                <a:gd name="T5" fmla="*/ 377 h 467"/>
                <a:gd name="T6" fmla="*/ 0 w 516"/>
                <a:gd name="T7" fmla="*/ 377 h 467"/>
                <a:gd name="T8" fmla="*/ 0 w 516"/>
                <a:gd name="T9" fmla="*/ 467 h 4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6" h="467">
                  <a:moveTo>
                    <a:pt x="364" y="0"/>
                  </a:moveTo>
                  <a:cubicBezTo>
                    <a:pt x="415" y="0"/>
                    <a:pt x="465" y="0"/>
                    <a:pt x="516" y="0"/>
                  </a:cubicBezTo>
                  <a:lnTo>
                    <a:pt x="516" y="377"/>
                  </a:lnTo>
                  <a:lnTo>
                    <a:pt x="0" y="377"/>
                  </a:lnTo>
                  <a:lnTo>
                    <a:pt x="0" y="46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61" name="Line 30"/>
            <p:cNvSpPr>
              <a:spLocks noChangeShapeType="1"/>
            </p:cNvSpPr>
            <p:nvPr/>
          </p:nvSpPr>
          <p:spPr bwMode="auto">
            <a:xfrm>
              <a:off x="816" y="1026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62" name="AutoShape 31"/>
            <p:cNvSpPr>
              <a:spLocks noChangeAspect="1" noChangeArrowheads="1"/>
            </p:cNvSpPr>
            <p:nvPr/>
          </p:nvSpPr>
          <p:spPr bwMode="auto">
            <a:xfrm>
              <a:off x="453" y="1438"/>
              <a:ext cx="725" cy="295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/>
                <a:t>k </a:t>
              </a:r>
              <a:r>
                <a:rPr lang="en-US" sz="1600">
                  <a:cs typeface="Arial" charset="0"/>
                </a:rPr>
                <a:t>&lt; 13</a:t>
              </a:r>
            </a:p>
          </p:txBody>
        </p:sp>
        <p:sp>
          <p:nvSpPr>
            <p:cNvPr id="14363" name="Text Box 32"/>
            <p:cNvSpPr txBox="1">
              <a:spLocks noChangeAspect="1" noChangeArrowheads="1"/>
            </p:cNvSpPr>
            <p:nvPr/>
          </p:nvSpPr>
          <p:spPr bwMode="auto">
            <a:xfrm>
              <a:off x="794" y="1703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 dirty="0"/>
                <a:t>да</a:t>
              </a:r>
            </a:p>
          </p:txBody>
        </p:sp>
        <p:sp>
          <p:nvSpPr>
            <p:cNvPr id="14364" name="Text Box 33"/>
            <p:cNvSpPr txBox="1">
              <a:spLocks noChangeAspect="1" noChangeArrowheads="1"/>
            </p:cNvSpPr>
            <p:nvPr/>
          </p:nvSpPr>
          <p:spPr bwMode="auto">
            <a:xfrm>
              <a:off x="204" y="1408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14365" name="AutoShape 34"/>
            <p:cNvSpPr>
              <a:spLocks noChangeArrowheads="1"/>
            </p:cNvSpPr>
            <p:nvPr/>
          </p:nvSpPr>
          <p:spPr bwMode="auto">
            <a:xfrm>
              <a:off x="340" y="1154"/>
              <a:ext cx="884" cy="181"/>
            </a:xfrm>
            <a:prstGeom prst="parallelogram">
              <a:avLst>
                <a:gd name="adj" fmla="val 12209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ввод</a:t>
              </a:r>
              <a:r>
                <a:rPr lang="ru-RU" sz="1200"/>
                <a:t> </a:t>
              </a:r>
              <a:r>
                <a:rPr lang="en-US" sz="1600"/>
                <a:t>k</a:t>
              </a:r>
              <a:endParaRPr lang="ru-RU" sz="1600"/>
            </a:p>
          </p:txBody>
        </p:sp>
        <p:sp>
          <p:nvSpPr>
            <p:cNvPr id="14366" name="Line 35"/>
            <p:cNvSpPr>
              <a:spLocks noChangeShapeType="1"/>
            </p:cNvSpPr>
            <p:nvPr/>
          </p:nvSpPr>
          <p:spPr bwMode="auto">
            <a:xfrm>
              <a:off x="817" y="1335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222" y="1085"/>
              <a:ext cx="589" cy="501"/>
            </a:xfrm>
            <a:custGeom>
              <a:avLst/>
              <a:gdLst>
                <a:gd name="T0" fmla="*/ 249 w 589"/>
                <a:gd name="T1" fmla="*/ 501 h 907"/>
                <a:gd name="T2" fmla="*/ 0 w 589"/>
                <a:gd name="T3" fmla="*/ 501 h 907"/>
                <a:gd name="T4" fmla="*/ 0 w 589"/>
                <a:gd name="T5" fmla="*/ 0 h 907"/>
                <a:gd name="T6" fmla="*/ 589 w 589"/>
                <a:gd name="T7" fmla="*/ 0 h 90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9" h="907">
                  <a:moveTo>
                    <a:pt x="249" y="907"/>
                  </a:moveTo>
                  <a:lnTo>
                    <a:pt x="0" y="907"/>
                  </a:lnTo>
                  <a:lnTo>
                    <a:pt x="0" y="0"/>
                  </a:lnTo>
                  <a:lnTo>
                    <a:pt x="589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368" name="Line 37"/>
            <p:cNvSpPr>
              <a:spLocks noChangeShapeType="1"/>
            </p:cNvSpPr>
            <p:nvPr/>
          </p:nvSpPr>
          <p:spPr bwMode="auto">
            <a:xfrm>
              <a:off x="816" y="1726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4369" name="AutoShape 39"/>
            <p:cNvSpPr>
              <a:spLocks noChangeArrowheads="1"/>
            </p:cNvSpPr>
            <p:nvPr/>
          </p:nvSpPr>
          <p:spPr bwMode="auto">
            <a:xfrm>
              <a:off x="1224" y="777"/>
              <a:ext cx="1611" cy="159"/>
            </a:xfrm>
            <a:prstGeom prst="wedgeRectCallout">
              <a:avLst>
                <a:gd name="adj1" fmla="val -43917"/>
                <a:gd name="adj2" fmla="val 166352"/>
              </a:avLst>
            </a:prstGeom>
            <a:solidFill>
              <a:schemeClr val="folHlink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ru-RU" sz="1200" dirty="0">
                  <a:solidFill>
                    <a:srgbClr val="949494"/>
                  </a:solidFill>
                </a:rPr>
                <a:t>Проверка </a:t>
              </a:r>
              <a:r>
                <a:rPr lang="ru-RU" sz="1200" dirty="0" smtClean="0">
                  <a:solidFill>
                    <a:srgbClr val="949494"/>
                  </a:solidFill>
                </a:rPr>
                <a:t>корректности </a:t>
              </a:r>
              <a:r>
                <a:rPr lang="ru-RU" sz="1200" dirty="0">
                  <a:solidFill>
                    <a:srgbClr val="949494"/>
                  </a:solidFill>
                </a:rPr>
                <a:t>данных</a:t>
              </a:r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447764" y="1643893"/>
            <a:ext cx="6624736" cy="3693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Факториал натурального числа до 15</a:t>
            </a:r>
          </a:p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проверка корректности данных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True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:	   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	  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бесконечный цикл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k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"Введите k (не более 15): 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k&lt;=15: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break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	  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выход из цикла</a:t>
            </a:r>
          </a:p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вычисление факториала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p = 1   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знач. </a:t>
            </a:r>
            <a:r>
              <a:rPr lang="ru-RU" dirty="0" err="1">
                <a:solidFill>
                  <a:srgbClr val="FF0000"/>
                </a:solidFill>
                <a:latin typeface="Courier New"/>
              </a:rPr>
              <a:t>произвед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.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i = 1   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знач. множителя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True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: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начало цикла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p = p*i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добавить к произведению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i = i+1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следующее знач. множителя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if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i&gt;k: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break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 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конец цикла при i&gt;k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"Факториал числа равен"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p)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447764" y="5453063"/>
            <a:ext cx="4572000" cy="1077218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k (не более 15):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k (не более 15):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16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k (не более 15):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15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Факториал числа равен 1307674368000</a:t>
            </a:r>
          </a:p>
        </p:txBody>
      </p:sp>
    </p:spTree>
    <p:extLst>
      <p:ext uri="{BB962C8B-B14F-4D97-AF65-F5344CB8AC3E}">
        <p14:creationId xmlns:p14="http://schemas.microsoft.com/office/powerpoint/2010/main" val="9880119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811" name="Group 259"/>
          <p:cNvGrpSpPr>
            <a:grpSpLocks/>
          </p:cNvGrpSpPr>
          <p:nvPr/>
        </p:nvGrpSpPr>
        <p:grpSpPr bwMode="auto">
          <a:xfrm>
            <a:off x="1578446" y="1530350"/>
            <a:ext cx="2519363" cy="1543050"/>
            <a:chOff x="1542" y="1631"/>
            <a:chExt cx="1587" cy="972"/>
          </a:xfrm>
        </p:grpSpPr>
        <p:sp>
          <p:nvSpPr>
            <p:cNvPr id="15382" name="Line 260"/>
            <p:cNvSpPr>
              <a:spLocks noChangeAspect="1" noChangeShapeType="1"/>
            </p:cNvSpPr>
            <p:nvPr/>
          </p:nvSpPr>
          <p:spPr bwMode="auto">
            <a:xfrm>
              <a:off x="2404" y="1631"/>
              <a:ext cx="0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5383" name="Rectangle 261"/>
            <p:cNvSpPr>
              <a:spLocks noChangeArrowheads="1"/>
            </p:cNvSpPr>
            <p:nvPr/>
          </p:nvSpPr>
          <p:spPr bwMode="auto">
            <a:xfrm>
              <a:off x="1995" y="2246"/>
              <a:ext cx="816" cy="27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тело цикла</a:t>
              </a:r>
            </a:p>
          </p:txBody>
        </p:sp>
        <p:sp>
          <p:nvSpPr>
            <p:cNvPr id="15384" name="AutoShape 262"/>
            <p:cNvSpPr>
              <a:spLocks noChangeArrowheads="1"/>
            </p:cNvSpPr>
            <p:nvPr/>
          </p:nvSpPr>
          <p:spPr bwMode="auto">
            <a:xfrm>
              <a:off x="1746" y="1820"/>
              <a:ext cx="1293" cy="249"/>
            </a:xfrm>
            <a:prstGeom prst="flowChartPreparat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 </a:t>
              </a:r>
              <a:r>
                <a:rPr lang="en-US" dirty="0" smtClean="0"/>
                <a:t>= </a:t>
              </a:r>
              <a:r>
                <a:rPr lang="en-US" dirty="0"/>
                <a:t>n, k</a:t>
              </a:r>
              <a:endParaRPr lang="ru-RU" dirty="0"/>
            </a:p>
          </p:txBody>
        </p:sp>
        <p:sp>
          <p:nvSpPr>
            <p:cNvPr id="15385" name="Line 263"/>
            <p:cNvSpPr>
              <a:spLocks noChangeAspect="1" noChangeShapeType="1"/>
            </p:cNvSpPr>
            <p:nvPr/>
          </p:nvSpPr>
          <p:spPr bwMode="auto">
            <a:xfrm>
              <a:off x="2404" y="2069"/>
              <a:ext cx="0" cy="1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5386" name="Freeform 264"/>
            <p:cNvSpPr>
              <a:spLocks/>
            </p:cNvSpPr>
            <p:nvPr/>
          </p:nvSpPr>
          <p:spPr bwMode="auto">
            <a:xfrm>
              <a:off x="1542" y="1943"/>
              <a:ext cx="862" cy="658"/>
            </a:xfrm>
            <a:custGeom>
              <a:avLst/>
              <a:gdLst>
                <a:gd name="T0" fmla="*/ 862 w 862"/>
                <a:gd name="T1" fmla="*/ 567 h 658"/>
                <a:gd name="T2" fmla="*/ 862 w 862"/>
                <a:gd name="T3" fmla="*/ 658 h 658"/>
                <a:gd name="T4" fmla="*/ 0 w 862"/>
                <a:gd name="T5" fmla="*/ 658 h 658"/>
                <a:gd name="T6" fmla="*/ 0 w 862"/>
                <a:gd name="T7" fmla="*/ 0 h 658"/>
                <a:gd name="T8" fmla="*/ 204 w 862"/>
                <a:gd name="T9" fmla="*/ 0 h 6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2" h="658">
                  <a:moveTo>
                    <a:pt x="862" y="567"/>
                  </a:moveTo>
                  <a:lnTo>
                    <a:pt x="862" y="658"/>
                  </a:lnTo>
                  <a:lnTo>
                    <a:pt x="0" y="658"/>
                  </a:lnTo>
                  <a:lnTo>
                    <a:pt x="0" y="0"/>
                  </a:lnTo>
                  <a:lnTo>
                    <a:pt x="204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87" name="Freeform 265"/>
            <p:cNvSpPr>
              <a:spLocks/>
            </p:cNvSpPr>
            <p:nvPr/>
          </p:nvSpPr>
          <p:spPr bwMode="auto">
            <a:xfrm>
              <a:off x="3039" y="1945"/>
              <a:ext cx="90" cy="658"/>
            </a:xfrm>
            <a:custGeom>
              <a:avLst/>
              <a:gdLst>
                <a:gd name="T0" fmla="*/ 0 w 90"/>
                <a:gd name="T1" fmla="*/ 0 h 658"/>
                <a:gd name="T2" fmla="*/ 90 w 90"/>
                <a:gd name="T3" fmla="*/ 0 h 658"/>
                <a:gd name="T4" fmla="*/ 90 w 90"/>
                <a:gd name="T5" fmla="*/ 658 h 6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658">
                  <a:moveTo>
                    <a:pt x="0" y="0"/>
                  </a:moveTo>
                  <a:lnTo>
                    <a:pt x="90" y="0"/>
                  </a:lnTo>
                  <a:lnTo>
                    <a:pt x="90" y="658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1818" name="Text Box 266"/>
          <p:cNvSpPr txBox="1">
            <a:spLocks noChangeArrowheads="1"/>
          </p:cNvSpPr>
          <p:nvPr/>
        </p:nvSpPr>
        <p:spPr bwMode="auto">
          <a:xfrm>
            <a:off x="250824" y="4221088"/>
            <a:ext cx="867727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i="1" dirty="0" smtClean="0">
                <a:solidFill>
                  <a:schemeClr val="tx2"/>
                </a:solidFill>
              </a:rPr>
              <a:t>Тело </a:t>
            </a:r>
            <a:r>
              <a:rPr lang="ru-RU" i="1" dirty="0">
                <a:solidFill>
                  <a:schemeClr val="tx2"/>
                </a:solidFill>
              </a:rPr>
              <a:t>цикла </a:t>
            </a:r>
            <a:r>
              <a:rPr lang="ru-RU" dirty="0">
                <a:solidFill>
                  <a:schemeClr val="tx2"/>
                </a:solidFill>
              </a:rPr>
              <a:t>повторяется </a:t>
            </a:r>
            <a:r>
              <a:rPr lang="ru-RU" i="1" dirty="0">
                <a:solidFill>
                  <a:schemeClr val="tx2"/>
                </a:solidFill>
              </a:rPr>
              <a:t>фиксированное число </a:t>
            </a:r>
            <a:r>
              <a:rPr lang="ru-RU" i="1" dirty="0" smtClean="0">
                <a:solidFill>
                  <a:schemeClr val="tx2"/>
                </a:solidFill>
              </a:rPr>
              <a:t>раз</a:t>
            </a:r>
            <a:r>
              <a:rPr lang="en-US" i="1" dirty="0" smtClean="0">
                <a:solidFill>
                  <a:schemeClr val="tx2"/>
                </a:solidFill>
              </a:rPr>
              <a:t> </a:t>
            </a:r>
            <a:r>
              <a:rPr lang="ru-RU" sz="2400" b="1" dirty="0">
                <a:solidFill>
                  <a:srgbClr val="CC6600"/>
                </a:solidFill>
              </a:rPr>
              <a:t>для</a:t>
            </a:r>
            <a:r>
              <a:rPr lang="ru-RU" dirty="0" smtClean="0">
                <a:solidFill>
                  <a:schemeClr val="tx2"/>
                </a:solidFill>
              </a:rPr>
              <a:t> каждого значения параметра. Параметр – переменная целого типа. Функция </a:t>
            </a:r>
            <a:r>
              <a:rPr lang="en-US" b="1" dirty="0" smtClean="0"/>
              <a:t>range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ru-RU" dirty="0" smtClean="0">
                <a:solidFill>
                  <a:schemeClr val="tx2"/>
                </a:solidFill>
              </a:rPr>
              <a:t>«диапазон») задаёт количество повторов тела цикла и содержит от одного до трёх чисел.</a:t>
            </a:r>
          </a:p>
          <a:p>
            <a:pPr marL="285750" indent="-285750" algn="just" eaLnBrk="1" hangingPunct="1"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Одно число </a:t>
            </a:r>
            <a:r>
              <a:rPr lang="ru-RU" b="1" dirty="0" smtClean="0"/>
              <a:t>(</a:t>
            </a:r>
            <a:r>
              <a:rPr lang="en-US" b="1" dirty="0" smtClean="0"/>
              <a:t>k)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rgbClr val="330066"/>
                </a:solidFill>
                <a:latin typeface="Arial" pitchFamily="34" charset="0"/>
              </a:rPr>
              <a:t>– </a:t>
            </a:r>
            <a:r>
              <a:rPr lang="ru-RU" dirty="0" smtClean="0">
                <a:solidFill>
                  <a:schemeClr val="tx2"/>
                </a:solidFill>
              </a:rPr>
              <a:t>параметр цикла изменяется </a:t>
            </a:r>
            <a:r>
              <a:rPr lang="ru-RU" i="1" u="sng" dirty="0" smtClean="0">
                <a:solidFill>
                  <a:schemeClr val="tx2"/>
                </a:solidFill>
              </a:rPr>
              <a:t>от </a:t>
            </a:r>
            <a:r>
              <a:rPr lang="ru-RU" b="1" i="1" u="sng" dirty="0" smtClean="0"/>
              <a:t>0</a:t>
            </a:r>
            <a:r>
              <a:rPr lang="ru-RU" i="1" u="sng" dirty="0" smtClean="0">
                <a:solidFill>
                  <a:schemeClr val="tx2"/>
                </a:solidFill>
              </a:rPr>
              <a:t> до </a:t>
            </a:r>
            <a:r>
              <a:rPr lang="en-US" b="1" i="1" u="sng" dirty="0" smtClean="0"/>
              <a:t>k-1</a:t>
            </a:r>
            <a:r>
              <a:rPr lang="en-US" i="1" u="sng" dirty="0" smtClean="0">
                <a:solidFill>
                  <a:schemeClr val="tx2"/>
                </a:solidFill>
              </a:rPr>
              <a:t> </a:t>
            </a:r>
            <a:r>
              <a:rPr lang="ru-RU" i="1" u="sng" dirty="0" smtClean="0">
                <a:solidFill>
                  <a:schemeClr val="tx2"/>
                </a:solidFill>
              </a:rPr>
              <a:t>с шагом </a:t>
            </a:r>
            <a:r>
              <a:rPr lang="ru-RU" b="1" i="1" u="sng" dirty="0" smtClean="0"/>
              <a:t>1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 algn="just" eaLnBrk="1" hangingPunct="1"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Два числа </a:t>
            </a:r>
            <a:r>
              <a:rPr lang="ru-RU" b="1" dirty="0" smtClean="0"/>
              <a:t>(</a:t>
            </a:r>
            <a:r>
              <a:rPr lang="en-US" b="1" dirty="0" smtClean="0"/>
              <a:t>n, k)</a:t>
            </a:r>
            <a:r>
              <a:rPr lang="ru-RU" dirty="0">
                <a:solidFill>
                  <a:srgbClr val="330066"/>
                </a:solidFill>
                <a:latin typeface="Arial" pitchFamily="34" charset="0"/>
              </a:rPr>
              <a:t> – </a:t>
            </a:r>
            <a:r>
              <a:rPr lang="ru-RU" dirty="0">
                <a:solidFill>
                  <a:schemeClr val="tx2"/>
                </a:solidFill>
              </a:rPr>
              <a:t>параметр цикла изменяется </a:t>
            </a:r>
            <a:r>
              <a:rPr lang="ru-RU" i="1" u="sng" dirty="0">
                <a:solidFill>
                  <a:schemeClr val="tx2"/>
                </a:solidFill>
              </a:rPr>
              <a:t>от </a:t>
            </a:r>
            <a:r>
              <a:rPr lang="en-US" b="1" i="1" u="sng" dirty="0" smtClean="0"/>
              <a:t>n</a:t>
            </a:r>
            <a:r>
              <a:rPr lang="ru-RU" i="1" u="sng" dirty="0" smtClean="0">
                <a:solidFill>
                  <a:schemeClr val="tx2"/>
                </a:solidFill>
              </a:rPr>
              <a:t> </a:t>
            </a:r>
            <a:r>
              <a:rPr lang="ru-RU" i="1" u="sng" dirty="0">
                <a:solidFill>
                  <a:schemeClr val="tx2"/>
                </a:solidFill>
              </a:rPr>
              <a:t>до </a:t>
            </a:r>
            <a:r>
              <a:rPr lang="en-US" b="1" i="1" u="sng" dirty="0"/>
              <a:t>k-1</a:t>
            </a:r>
            <a:r>
              <a:rPr lang="en-US" i="1" u="sng" dirty="0">
                <a:solidFill>
                  <a:schemeClr val="tx2"/>
                </a:solidFill>
              </a:rPr>
              <a:t> </a:t>
            </a:r>
            <a:r>
              <a:rPr lang="ru-RU" i="1" u="sng" dirty="0">
                <a:solidFill>
                  <a:schemeClr val="tx2"/>
                </a:solidFill>
              </a:rPr>
              <a:t>с шагом </a:t>
            </a:r>
            <a:r>
              <a:rPr lang="ru-RU" b="1" i="1" u="sng" dirty="0"/>
              <a:t>1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  <a:p>
            <a:pPr marL="285750" indent="-285750" algn="just" eaLnBrk="1" hangingPunct="1">
              <a:buFont typeface="Arial" pitchFamily="34" charset="0"/>
              <a:buChar char="•"/>
            </a:pPr>
            <a:r>
              <a:rPr lang="ru-RU" dirty="0" smtClean="0">
                <a:solidFill>
                  <a:schemeClr val="tx2"/>
                </a:solidFill>
              </a:rPr>
              <a:t>Три числа </a:t>
            </a:r>
            <a:r>
              <a:rPr lang="en-US" b="1" dirty="0" smtClean="0"/>
              <a:t>(n, k, s)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rgbClr val="330066"/>
                </a:solidFill>
                <a:latin typeface="Arial" pitchFamily="34" charset="0"/>
              </a:rPr>
              <a:t>– </a:t>
            </a:r>
            <a:r>
              <a:rPr lang="ru-RU" dirty="0">
                <a:solidFill>
                  <a:schemeClr val="tx2"/>
                </a:solidFill>
              </a:rPr>
              <a:t>параметр цикла изменяется </a:t>
            </a:r>
            <a:r>
              <a:rPr lang="ru-RU" i="1" u="sng" dirty="0">
                <a:solidFill>
                  <a:schemeClr val="tx2"/>
                </a:solidFill>
              </a:rPr>
              <a:t>от </a:t>
            </a:r>
            <a:r>
              <a:rPr lang="en-US" b="1" i="1" u="sng" dirty="0" smtClean="0"/>
              <a:t>n</a:t>
            </a:r>
            <a:r>
              <a:rPr lang="ru-RU" i="1" u="sng" dirty="0" smtClean="0">
                <a:solidFill>
                  <a:schemeClr val="tx2"/>
                </a:solidFill>
              </a:rPr>
              <a:t> </a:t>
            </a:r>
            <a:r>
              <a:rPr lang="ru-RU" i="1" u="sng" dirty="0">
                <a:solidFill>
                  <a:schemeClr val="tx2"/>
                </a:solidFill>
              </a:rPr>
              <a:t>до </a:t>
            </a:r>
            <a:r>
              <a:rPr lang="en-US" b="1" i="1" u="sng" dirty="0"/>
              <a:t>k-1</a:t>
            </a:r>
            <a:r>
              <a:rPr lang="en-US" i="1" u="sng" dirty="0">
                <a:solidFill>
                  <a:schemeClr val="tx2"/>
                </a:solidFill>
              </a:rPr>
              <a:t> </a:t>
            </a:r>
            <a:r>
              <a:rPr lang="ru-RU" i="1" u="sng" dirty="0">
                <a:solidFill>
                  <a:schemeClr val="tx2"/>
                </a:solidFill>
              </a:rPr>
              <a:t>с шагом </a:t>
            </a:r>
            <a:r>
              <a:rPr lang="en-US" b="1" i="1" u="sng" dirty="0" smtClean="0"/>
              <a:t>s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endParaRPr lang="ru-RU" dirty="0">
              <a:solidFill>
                <a:schemeClr val="tx2"/>
              </a:solidFill>
            </a:endParaRPr>
          </a:p>
          <a:p>
            <a:pPr algn="just" eaLnBrk="1" hangingPunct="1"/>
            <a:r>
              <a:rPr lang="ru-RU" dirty="0" smtClean="0">
                <a:solidFill>
                  <a:schemeClr val="tx2"/>
                </a:solidFill>
              </a:rPr>
              <a:t>Возможно изменение параметра от большего значения к меньшему. В этом случае </a:t>
            </a:r>
            <a:r>
              <a:rPr lang="en-US" b="1" dirty="0" smtClean="0"/>
              <a:t>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должно быть больше </a:t>
            </a:r>
            <a:r>
              <a:rPr lang="en-US" b="1" dirty="0" smtClean="0"/>
              <a:t>k</a:t>
            </a:r>
            <a:r>
              <a:rPr lang="ru-RU" dirty="0" smtClean="0">
                <a:solidFill>
                  <a:schemeClr val="tx2"/>
                </a:solidFill>
              </a:rPr>
              <a:t>, а </a:t>
            </a:r>
            <a:r>
              <a:rPr lang="en-US" b="1" dirty="0" smtClean="0"/>
              <a:t>s</a:t>
            </a:r>
            <a:r>
              <a:rPr lang="en-US" dirty="0" smtClean="0">
                <a:solidFill>
                  <a:schemeClr val="tx2"/>
                </a:solidFill>
              </a:rPr>
              <a:t> – </a:t>
            </a:r>
            <a:r>
              <a:rPr lang="ru-RU" dirty="0" smtClean="0">
                <a:solidFill>
                  <a:schemeClr val="tx2"/>
                </a:solidFill>
              </a:rPr>
              <a:t>отрицательное.</a:t>
            </a:r>
          </a:p>
        </p:txBody>
      </p:sp>
      <p:sp>
        <p:nvSpPr>
          <p:cNvPr id="15364" name="Rectangle 268"/>
          <p:cNvSpPr>
            <a:spLocks noGrp="1" noChangeArrowheads="1"/>
          </p:cNvSpPr>
          <p:nvPr>
            <p:ph type="title"/>
          </p:nvPr>
        </p:nvSpPr>
        <p:spPr>
          <a:xfrm>
            <a:off x="503238" y="0"/>
            <a:ext cx="7543800" cy="1520825"/>
          </a:xfrm>
        </p:spPr>
        <p:txBody>
          <a:bodyPr/>
          <a:lstStyle/>
          <a:p>
            <a:pPr algn="ctr" eaLnBrk="1" hangingPunct="1"/>
            <a:r>
              <a:rPr lang="ru-RU" sz="3600" dirty="0" smtClean="0"/>
              <a:t>Операторы цикла</a:t>
            </a:r>
            <a:r>
              <a:rPr lang="ru-RU" sz="3500" dirty="0" smtClean="0"/>
              <a:t> </a:t>
            </a:r>
            <a:br>
              <a:rPr lang="ru-RU" sz="3500" dirty="0" smtClean="0"/>
            </a:b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2400" i="1" dirty="0" smtClean="0"/>
              <a:t>Цикл с параметром </a:t>
            </a:r>
            <a:br>
              <a:rPr lang="ru-RU" sz="2400" i="1" dirty="0" smtClean="0"/>
            </a:br>
            <a:r>
              <a:rPr lang="ru-RU" sz="2400" i="1" dirty="0" smtClean="0"/>
              <a:t> </a:t>
            </a:r>
            <a:r>
              <a:rPr lang="ru-RU" sz="2000" i="1" dirty="0" smtClean="0"/>
              <a:t>(с заданным числом повторений, цикл «ДЛЯ»)</a:t>
            </a:r>
            <a:endParaRPr lang="ru-RU" sz="2400" i="1" dirty="0" smtClean="0"/>
          </a:p>
        </p:txBody>
      </p:sp>
      <p:grpSp>
        <p:nvGrpSpPr>
          <p:cNvPr id="151837" name="Group 285"/>
          <p:cNvGrpSpPr>
            <a:grpSpLocks/>
          </p:cNvGrpSpPr>
          <p:nvPr/>
        </p:nvGrpSpPr>
        <p:grpSpPr bwMode="auto">
          <a:xfrm>
            <a:off x="4480396" y="1536886"/>
            <a:ext cx="2755900" cy="2216150"/>
            <a:chOff x="2676" y="867"/>
            <a:chExt cx="1736" cy="1396"/>
          </a:xfrm>
        </p:grpSpPr>
        <p:grpSp>
          <p:nvGrpSpPr>
            <p:cNvPr id="15367" name="Group 270"/>
            <p:cNvGrpSpPr>
              <a:grpSpLocks/>
            </p:cNvGrpSpPr>
            <p:nvPr/>
          </p:nvGrpSpPr>
          <p:grpSpPr bwMode="auto">
            <a:xfrm>
              <a:off x="3061" y="867"/>
              <a:ext cx="1351" cy="1396"/>
              <a:chOff x="1429" y="1525"/>
              <a:chExt cx="1351" cy="1396"/>
            </a:xfrm>
          </p:grpSpPr>
          <p:sp>
            <p:nvSpPr>
              <p:cNvPr id="15370" name="Line 271"/>
              <p:cNvSpPr>
                <a:spLocks noChangeShapeType="1"/>
              </p:cNvSpPr>
              <p:nvPr/>
            </p:nvSpPr>
            <p:spPr bwMode="auto">
              <a:xfrm>
                <a:off x="2154" y="1525"/>
                <a:ext cx="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ru-RU"/>
              </a:p>
            </p:txBody>
          </p:sp>
          <p:sp>
            <p:nvSpPr>
              <p:cNvPr id="15371" name="AutoShape 272"/>
              <p:cNvSpPr>
                <a:spLocks noChangeAspect="1" noChangeArrowheads="1"/>
              </p:cNvSpPr>
              <p:nvPr/>
            </p:nvSpPr>
            <p:spPr bwMode="auto">
              <a:xfrm>
                <a:off x="1793" y="1960"/>
                <a:ext cx="725" cy="295"/>
              </a:xfrm>
              <a:prstGeom prst="flowChartDecision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algn="ctr"/>
                <a:r>
                  <a:rPr lang="en-US" sz="1600"/>
                  <a:t>i </a:t>
                </a:r>
                <a:r>
                  <a:rPr lang="en-US" sz="1600">
                    <a:cs typeface="Arial" charset="0"/>
                  </a:rPr>
                  <a:t>≤ k</a:t>
                </a:r>
              </a:p>
            </p:txBody>
          </p:sp>
          <p:sp>
            <p:nvSpPr>
              <p:cNvPr id="15372" name="Text Box 273"/>
              <p:cNvSpPr txBox="1">
                <a:spLocks noChangeAspect="1" noChangeArrowheads="1"/>
              </p:cNvSpPr>
              <p:nvPr/>
            </p:nvSpPr>
            <p:spPr bwMode="auto">
              <a:xfrm>
                <a:off x="2132" y="2205"/>
                <a:ext cx="32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ru-RU" sz="1600"/>
                  <a:t>да</a:t>
                </a:r>
              </a:p>
            </p:txBody>
          </p:sp>
          <p:sp>
            <p:nvSpPr>
              <p:cNvPr id="15373" name="Text Box 274"/>
              <p:cNvSpPr txBox="1">
                <a:spLocks noChangeAspect="1" noChangeArrowheads="1"/>
              </p:cNvSpPr>
              <p:nvPr/>
            </p:nvSpPr>
            <p:spPr bwMode="auto">
              <a:xfrm>
                <a:off x="2451" y="1937"/>
                <a:ext cx="329" cy="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ru-RU" sz="1600"/>
                  <a:t>нет</a:t>
                </a:r>
              </a:p>
            </p:txBody>
          </p:sp>
          <p:sp>
            <p:nvSpPr>
              <p:cNvPr id="15374" name="Line 275"/>
              <p:cNvSpPr>
                <a:spLocks noChangeShapeType="1"/>
              </p:cNvSpPr>
              <p:nvPr/>
            </p:nvSpPr>
            <p:spPr bwMode="auto">
              <a:xfrm flipH="1">
                <a:off x="2154" y="2255"/>
                <a:ext cx="2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ru-RU"/>
              </a:p>
            </p:txBody>
          </p:sp>
          <p:sp>
            <p:nvSpPr>
              <p:cNvPr id="15375" name="Rectangle 276"/>
              <p:cNvSpPr>
                <a:spLocks noChangeArrowheads="1"/>
              </p:cNvSpPr>
              <p:nvPr/>
            </p:nvSpPr>
            <p:spPr bwMode="auto">
              <a:xfrm>
                <a:off x="1791" y="2659"/>
                <a:ext cx="726" cy="159"/>
              </a:xfrm>
              <a:prstGeom prst="rect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=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+</a:t>
                </a:r>
                <a:r>
                  <a:rPr lang="ru-RU" sz="1600" dirty="0"/>
                  <a:t>1</a:t>
                </a:r>
              </a:p>
            </p:txBody>
          </p:sp>
          <p:sp>
            <p:nvSpPr>
              <p:cNvPr id="15376" name="Freeform 277"/>
              <p:cNvSpPr>
                <a:spLocks/>
              </p:cNvSpPr>
              <p:nvPr/>
            </p:nvSpPr>
            <p:spPr bwMode="auto">
              <a:xfrm>
                <a:off x="1429" y="1855"/>
                <a:ext cx="727" cy="1066"/>
              </a:xfrm>
              <a:custGeom>
                <a:avLst/>
                <a:gdLst>
                  <a:gd name="T0" fmla="*/ 727 w 613"/>
                  <a:gd name="T1" fmla="*/ 963 h 1180"/>
                  <a:gd name="T2" fmla="*/ 727 w 613"/>
                  <a:gd name="T3" fmla="*/ 1066 h 1180"/>
                  <a:gd name="T4" fmla="*/ 0 w 613"/>
                  <a:gd name="T5" fmla="*/ 1066 h 1180"/>
                  <a:gd name="T6" fmla="*/ 0 w 613"/>
                  <a:gd name="T7" fmla="*/ 0 h 1180"/>
                  <a:gd name="T8" fmla="*/ 727 w 613"/>
                  <a:gd name="T9" fmla="*/ 0 h 1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1180">
                    <a:moveTo>
                      <a:pt x="613" y="1066"/>
                    </a:moveTo>
                    <a:lnTo>
                      <a:pt x="613" y="1180"/>
                    </a:lnTo>
                    <a:lnTo>
                      <a:pt x="0" y="1180"/>
                    </a:lnTo>
                    <a:lnTo>
                      <a:pt x="0" y="0"/>
                    </a:lnTo>
                    <a:lnTo>
                      <a:pt x="613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77" name="Rectangle 278"/>
              <p:cNvSpPr>
                <a:spLocks noChangeArrowheads="1"/>
              </p:cNvSpPr>
              <p:nvPr/>
            </p:nvSpPr>
            <p:spPr bwMode="auto">
              <a:xfrm>
                <a:off x="1791" y="2364"/>
                <a:ext cx="726" cy="181"/>
              </a:xfrm>
              <a:prstGeom prst="rect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ru-RU" sz="1400"/>
                  <a:t>тело цикла</a:t>
                </a:r>
                <a:endParaRPr lang="ru-RU" sz="1400" baseline="30000"/>
              </a:p>
            </p:txBody>
          </p:sp>
          <p:sp>
            <p:nvSpPr>
              <p:cNvPr id="15378" name="Line 279"/>
              <p:cNvSpPr>
                <a:spLocks noChangeShapeType="1"/>
              </p:cNvSpPr>
              <p:nvPr/>
            </p:nvSpPr>
            <p:spPr bwMode="auto">
              <a:xfrm>
                <a:off x="2154" y="2546"/>
                <a:ext cx="0" cy="11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ru-RU"/>
              </a:p>
            </p:txBody>
          </p:sp>
          <p:sp>
            <p:nvSpPr>
              <p:cNvPr id="15379" name="Line 280"/>
              <p:cNvSpPr>
                <a:spLocks noChangeShapeType="1"/>
              </p:cNvSpPr>
              <p:nvPr/>
            </p:nvSpPr>
            <p:spPr bwMode="auto">
              <a:xfrm>
                <a:off x="2155" y="1797"/>
                <a:ext cx="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ru-RU"/>
              </a:p>
            </p:txBody>
          </p:sp>
          <p:sp>
            <p:nvSpPr>
              <p:cNvPr id="15380" name="Rectangle 281"/>
              <p:cNvSpPr>
                <a:spLocks noChangeArrowheads="1"/>
              </p:cNvSpPr>
              <p:nvPr/>
            </p:nvSpPr>
            <p:spPr bwMode="auto">
              <a:xfrm>
                <a:off x="1792" y="1638"/>
                <a:ext cx="726" cy="159"/>
              </a:xfrm>
              <a:prstGeom prst="rect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r>
                  <a:rPr lang="en-US" sz="1600" dirty="0" err="1"/>
                  <a:t>i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= </a:t>
                </a:r>
                <a:r>
                  <a:rPr lang="en-US" sz="1600" dirty="0"/>
                  <a:t>n</a:t>
                </a:r>
                <a:endParaRPr lang="ru-RU" sz="1600" dirty="0"/>
              </a:p>
            </p:txBody>
          </p:sp>
          <p:sp>
            <p:nvSpPr>
              <p:cNvPr id="15381" name="Freeform 282"/>
              <p:cNvSpPr>
                <a:spLocks/>
              </p:cNvSpPr>
              <p:nvPr/>
            </p:nvSpPr>
            <p:spPr bwMode="auto">
              <a:xfrm>
                <a:off x="2517" y="2107"/>
                <a:ext cx="204" cy="317"/>
              </a:xfrm>
              <a:custGeom>
                <a:avLst/>
                <a:gdLst>
                  <a:gd name="T0" fmla="*/ 0 w 204"/>
                  <a:gd name="T1" fmla="*/ 0 h 317"/>
                  <a:gd name="T2" fmla="*/ 204 w 204"/>
                  <a:gd name="T3" fmla="*/ 0 h 317"/>
                  <a:gd name="T4" fmla="*/ 204 w 204"/>
                  <a:gd name="T5" fmla="*/ 317 h 317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4" h="317">
                    <a:moveTo>
                      <a:pt x="0" y="0"/>
                    </a:moveTo>
                    <a:lnTo>
                      <a:pt x="204" y="0"/>
                    </a:lnTo>
                    <a:lnTo>
                      <a:pt x="204" y="317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5368" name="Line 283"/>
            <p:cNvSpPr>
              <a:spLocks noChangeShapeType="1"/>
            </p:cNvSpPr>
            <p:nvPr/>
          </p:nvSpPr>
          <p:spPr bwMode="auto">
            <a:xfrm>
              <a:off x="2676" y="1298"/>
              <a:ext cx="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69" name="Line 284"/>
            <p:cNvSpPr>
              <a:spLocks noChangeShapeType="1"/>
            </p:cNvSpPr>
            <p:nvPr/>
          </p:nvSpPr>
          <p:spPr bwMode="auto">
            <a:xfrm>
              <a:off x="2676" y="1366"/>
              <a:ext cx="2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1821" name="Text Box 269"/>
          <p:cNvSpPr txBox="1">
            <a:spLocks noChangeArrowheads="1"/>
          </p:cNvSpPr>
          <p:nvPr/>
        </p:nvSpPr>
        <p:spPr bwMode="auto">
          <a:xfrm>
            <a:off x="250825" y="3284984"/>
            <a:ext cx="8605651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&lt;</a:t>
            </a:r>
            <a:r>
              <a:rPr lang="ru-RU" sz="2400" dirty="0" smtClean="0">
                <a:latin typeface="Courier New" pitchFamily="49" charset="0"/>
              </a:rPr>
              <a:t>параметр</a:t>
            </a:r>
            <a:r>
              <a:rPr lang="en-US" sz="2400" dirty="0" smtClean="0">
                <a:latin typeface="Courier New" pitchFamily="49" charset="0"/>
              </a:rPr>
              <a:t>&gt;</a:t>
            </a:r>
            <a:r>
              <a:rPr lang="en-US" sz="2400" b="1" i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sz="2400" dirty="0" smtClean="0">
                <a:latin typeface="Courier New" pitchFamily="49" charset="0"/>
              </a:rPr>
              <a:t>(&lt;</a:t>
            </a:r>
            <a:r>
              <a:rPr lang="ru-RU" sz="2400" dirty="0" smtClean="0">
                <a:latin typeface="Courier New" pitchFamily="49" charset="0"/>
              </a:rPr>
              <a:t>диапазон</a:t>
            </a:r>
            <a:r>
              <a:rPr lang="en-US" sz="2400" dirty="0" smtClean="0">
                <a:latin typeface="Courier New" pitchFamily="49" charset="0"/>
              </a:rPr>
              <a:t>&gt;</a:t>
            </a:r>
            <a:r>
              <a:rPr lang="ru-RU" sz="2400" dirty="0" smtClean="0">
                <a:latin typeface="Courier New" pitchFamily="49" charset="0"/>
              </a:rPr>
              <a:t>)</a:t>
            </a:r>
            <a:r>
              <a:rPr lang="en-US" sz="2400" dirty="0" smtClean="0">
                <a:latin typeface="Courier New" pitchFamily="49" charset="0"/>
              </a:rPr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   &lt;</a:t>
            </a:r>
            <a:r>
              <a:rPr lang="ru-RU" sz="2400" dirty="0" err="1" smtClean="0">
                <a:latin typeface="Courier New" pitchFamily="49" charset="0"/>
              </a:rPr>
              <a:t>операторы_тела_цикла</a:t>
            </a:r>
            <a:r>
              <a:rPr lang="en-US" sz="2400" dirty="0" smtClean="0">
                <a:latin typeface="Courier New" pitchFamily="49" charset="0"/>
              </a:rPr>
              <a:t>&gt;</a:t>
            </a:r>
            <a:endParaRPr 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175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1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1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1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1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1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8"/>
          <p:cNvSpPr txBox="1">
            <a:spLocks noChangeArrowheads="1"/>
          </p:cNvSpPr>
          <p:nvPr/>
        </p:nvSpPr>
        <p:spPr>
          <a:xfrm>
            <a:off x="431540" y="260648"/>
            <a:ext cx="7543800" cy="648071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2400" i="1" dirty="0" smtClean="0"/>
              <a:t>Примеры записи оператора цикла с параметром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944724"/>
            <a:ext cx="4572000" cy="120032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для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 диапазоне от 0 до 9</a:t>
            </a:r>
          </a:p>
          <a:p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end=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Всё!"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312876"/>
            <a:ext cx="4572000" cy="120032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для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 диапазоне от 1 до 9</a:t>
            </a:r>
          </a:p>
          <a:p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(1,10):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end=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Всё!"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3717032"/>
            <a:ext cx="5760640" cy="120032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для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 диапазоне от 1 до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9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 шагом 2</a:t>
            </a:r>
          </a:p>
          <a:p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(1,10,2):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end=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Всё!"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147913"/>
            <a:ext cx="5760640" cy="120032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для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в диапазоне от 9 до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 шагом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-2</a:t>
            </a:r>
            <a:endParaRPr lang="ru-RU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(9,0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,-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end=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Всё!"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326117" y="1775721"/>
            <a:ext cx="3493264" cy="36933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 1 2 3 4 5 6 7 8 9 Всё!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601834" y="3143873"/>
            <a:ext cx="3217547" cy="36933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2 3 4 5 6 7 8 9 Всё!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04700" y="4548029"/>
            <a:ext cx="2114681" cy="36933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3 5 7 9 Всё!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04699" y="5978910"/>
            <a:ext cx="2114681" cy="36933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 7 5 3 1 Всё!</a:t>
            </a:r>
          </a:p>
        </p:txBody>
      </p:sp>
    </p:spTree>
    <p:extLst>
      <p:ext uri="{BB962C8B-B14F-4D97-AF65-F5344CB8AC3E}">
        <p14:creationId xmlns:p14="http://schemas.microsoft.com/office/powerpoint/2010/main" val="163201672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1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Получить таблицу значений функции </a:t>
            </a:r>
            <a:r>
              <a:rPr lang="en-US" b="1">
                <a:solidFill>
                  <a:schemeClr val="tx2"/>
                </a:solidFill>
              </a:rPr>
              <a:t>y=x</a:t>
            </a:r>
            <a:r>
              <a:rPr lang="ru-RU" sz="2000" b="1" baseline="4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ru-RU">
                <a:solidFill>
                  <a:schemeClr val="tx2"/>
                </a:solidFill>
              </a:rPr>
              <a:t>для </a:t>
            </a:r>
            <a:r>
              <a:rPr lang="en-US" b="1">
                <a:solidFill>
                  <a:schemeClr val="tx2"/>
                </a:solidFill>
              </a:rPr>
              <a:t>x=</a:t>
            </a:r>
            <a:r>
              <a:rPr lang="ru-RU" b="1">
                <a:solidFill>
                  <a:schemeClr val="tx2"/>
                </a:solidFill>
              </a:rPr>
              <a:t>1</a:t>
            </a:r>
            <a:r>
              <a:rPr lang="en-US" b="1">
                <a:solidFill>
                  <a:schemeClr val="tx2"/>
                </a:solidFill>
              </a:rPr>
              <a:t>; </a:t>
            </a:r>
            <a:r>
              <a:rPr lang="ru-RU" b="1">
                <a:solidFill>
                  <a:schemeClr val="tx2"/>
                </a:solidFill>
              </a:rPr>
              <a:t>2</a:t>
            </a:r>
            <a:r>
              <a:rPr lang="en-US" b="1">
                <a:solidFill>
                  <a:schemeClr val="tx2"/>
                </a:solidFill>
              </a:rPr>
              <a:t>; </a:t>
            </a:r>
            <a:r>
              <a:rPr lang="ru-RU" b="1">
                <a:solidFill>
                  <a:schemeClr val="tx2"/>
                </a:solidFill>
              </a:rPr>
              <a:t>3</a:t>
            </a:r>
            <a:r>
              <a:rPr lang="en-US" b="1">
                <a:solidFill>
                  <a:schemeClr val="tx2"/>
                </a:solidFill>
              </a:rPr>
              <a:t>; …; </a:t>
            </a:r>
            <a:r>
              <a:rPr lang="ru-RU" b="1">
                <a:solidFill>
                  <a:schemeClr val="tx2"/>
                </a:solidFill>
              </a:rPr>
              <a:t>10</a:t>
            </a:r>
            <a:r>
              <a:rPr lang="ru-RU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12008" name="Group 40"/>
          <p:cNvGrpSpPr>
            <a:grpSpLocks/>
          </p:cNvGrpSpPr>
          <p:nvPr/>
        </p:nvGrpSpPr>
        <p:grpSpPr bwMode="auto">
          <a:xfrm>
            <a:off x="300037" y="1369087"/>
            <a:ext cx="2003425" cy="2841625"/>
            <a:chOff x="337" y="640"/>
            <a:chExt cx="1262" cy="1790"/>
          </a:xfrm>
        </p:grpSpPr>
        <p:sp>
          <p:nvSpPr>
            <p:cNvPr id="19466" name="AutoShape 5"/>
            <p:cNvSpPr>
              <a:spLocks noChangeArrowheads="1"/>
            </p:cNvSpPr>
            <p:nvPr/>
          </p:nvSpPr>
          <p:spPr bwMode="auto">
            <a:xfrm>
              <a:off x="710" y="640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19467" name="Line 6"/>
            <p:cNvSpPr>
              <a:spLocks noChangeShapeType="1"/>
            </p:cNvSpPr>
            <p:nvPr/>
          </p:nvSpPr>
          <p:spPr bwMode="auto">
            <a:xfrm>
              <a:off x="999" y="837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9468" name="Line 7"/>
            <p:cNvSpPr>
              <a:spLocks noChangeShapeType="1"/>
            </p:cNvSpPr>
            <p:nvPr/>
          </p:nvSpPr>
          <p:spPr bwMode="auto">
            <a:xfrm>
              <a:off x="998" y="1213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431" y="1707"/>
              <a:ext cx="1021" cy="181"/>
            </a:xfrm>
            <a:prstGeom prst="parallelogram">
              <a:avLst>
                <a:gd name="adj" fmla="val 141022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x,y</a:t>
              </a:r>
              <a:endParaRPr lang="ru-RU" sz="1600"/>
            </a:p>
          </p:txBody>
        </p:sp>
        <p:sp>
          <p:nvSpPr>
            <p:cNvPr id="19470" name="Freeform 17"/>
            <p:cNvSpPr>
              <a:spLocks/>
            </p:cNvSpPr>
            <p:nvPr/>
          </p:nvSpPr>
          <p:spPr bwMode="auto">
            <a:xfrm>
              <a:off x="1101" y="1104"/>
              <a:ext cx="498" cy="1124"/>
            </a:xfrm>
            <a:custGeom>
              <a:avLst/>
              <a:gdLst>
                <a:gd name="T0" fmla="*/ 363 w 589"/>
                <a:gd name="T1" fmla="*/ 0 h 1202"/>
                <a:gd name="T2" fmla="*/ 589 w 589"/>
                <a:gd name="T3" fmla="*/ 0 h 1202"/>
                <a:gd name="T4" fmla="*/ 589 w 589"/>
                <a:gd name="T5" fmla="*/ 1018 h 1202"/>
                <a:gd name="T6" fmla="*/ 0 w 589"/>
                <a:gd name="T7" fmla="*/ 1018 h 1202"/>
                <a:gd name="T8" fmla="*/ 0 w 589"/>
                <a:gd name="T9" fmla="*/ 1124 h 1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1202">
                  <a:moveTo>
                    <a:pt x="363" y="0"/>
                  </a:moveTo>
                  <a:lnTo>
                    <a:pt x="589" y="0"/>
                  </a:lnTo>
                  <a:lnTo>
                    <a:pt x="589" y="1089"/>
                  </a:lnTo>
                  <a:lnTo>
                    <a:pt x="0" y="1089"/>
                  </a:lnTo>
                  <a:lnTo>
                    <a:pt x="0" y="1202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71" name="AutoShape 18"/>
            <p:cNvSpPr>
              <a:spLocks noChangeArrowheads="1"/>
            </p:cNvSpPr>
            <p:nvPr/>
          </p:nvSpPr>
          <p:spPr bwMode="auto">
            <a:xfrm>
              <a:off x="793" y="2228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19472" name="Rectangle 19"/>
            <p:cNvSpPr>
              <a:spLocks noChangeArrowheads="1"/>
            </p:cNvSpPr>
            <p:nvPr/>
          </p:nvSpPr>
          <p:spPr bwMode="auto">
            <a:xfrm>
              <a:off x="635" y="1372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y </a:t>
              </a:r>
              <a:r>
                <a:rPr lang="en-US" sz="1600" dirty="0" smtClean="0"/>
                <a:t>= </a:t>
              </a:r>
              <a:r>
                <a:rPr lang="en-US" sz="1600" dirty="0"/>
                <a:t>x</a:t>
              </a:r>
              <a:r>
                <a:rPr lang="en-US" sz="1600" baseline="30000" dirty="0"/>
                <a:t>2</a:t>
              </a:r>
              <a:endParaRPr lang="ru-RU" sz="1600" baseline="30000" dirty="0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>
              <a:off x="998" y="1547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9474" name="AutoShape 35"/>
            <p:cNvSpPr>
              <a:spLocks noChangeArrowheads="1"/>
            </p:cNvSpPr>
            <p:nvPr/>
          </p:nvSpPr>
          <p:spPr bwMode="auto">
            <a:xfrm>
              <a:off x="544" y="1003"/>
              <a:ext cx="930" cy="204"/>
            </a:xfrm>
            <a:prstGeom prst="flowChartPreparat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en-US" sz="1600" dirty="0"/>
                <a:t>1, </a:t>
              </a:r>
              <a:r>
                <a:rPr lang="ru-RU" sz="1600" dirty="0"/>
                <a:t>10</a:t>
              </a:r>
            </a:p>
          </p:txBody>
        </p:sp>
        <p:sp>
          <p:nvSpPr>
            <p:cNvPr id="19475" name="Freeform 39"/>
            <p:cNvSpPr>
              <a:spLocks/>
            </p:cNvSpPr>
            <p:nvPr/>
          </p:nvSpPr>
          <p:spPr bwMode="auto">
            <a:xfrm>
              <a:off x="337" y="1104"/>
              <a:ext cx="658" cy="907"/>
            </a:xfrm>
            <a:custGeom>
              <a:avLst/>
              <a:gdLst>
                <a:gd name="T0" fmla="*/ 658 w 658"/>
                <a:gd name="T1" fmla="*/ 787 h 862"/>
                <a:gd name="T2" fmla="*/ 658 w 658"/>
                <a:gd name="T3" fmla="*/ 907 h 862"/>
                <a:gd name="T4" fmla="*/ 0 w 658"/>
                <a:gd name="T5" fmla="*/ 907 h 862"/>
                <a:gd name="T6" fmla="*/ 0 w 658"/>
                <a:gd name="T7" fmla="*/ 0 h 862"/>
                <a:gd name="T8" fmla="*/ 204 w 658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8" h="862">
                  <a:moveTo>
                    <a:pt x="658" y="748"/>
                  </a:moveTo>
                  <a:lnTo>
                    <a:pt x="658" y="862"/>
                  </a:lnTo>
                  <a:lnTo>
                    <a:pt x="0" y="862"/>
                  </a:lnTo>
                  <a:lnTo>
                    <a:pt x="0" y="0"/>
                  </a:lnTo>
                  <a:lnTo>
                    <a:pt x="204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555776" y="1376849"/>
            <a:ext cx="6380099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Таблица квадратов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Квадраты чисел:"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(1, 11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):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для </a:t>
            </a:r>
            <a:r>
              <a:rPr lang="en-US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от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1 до 10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y = x**2       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вычисление функции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"{:3}"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.format(x),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"{:5}"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.format(y))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55776" y="3350288"/>
            <a:ext cx="2448272" cy="313932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Квадраты чисел: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1     1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2     4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3     9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4    16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5    25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6    36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7    49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8    64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9    81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10   100</a:t>
            </a:r>
          </a:p>
        </p:txBody>
      </p:sp>
    </p:spTree>
    <p:extLst>
      <p:ext uri="{BB962C8B-B14F-4D97-AF65-F5344CB8AC3E}">
        <p14:creationId xmlns:p14="http://schemas.microsoft.com/office/powerpoint/2010/main" val="34131982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2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Вычислить значение суммы </a:t>
            </a:r>
            <a:r>
              <a:rPr lang="en-US" i="1" dirty="0">
                <a:solidFill>
                  <a:schemeClr val="tx2"/>
                </a:solidFill>
              </a:rPr>
              <a:t>s = 1+2+3+…+n</a:t>
            </a:r>
            <a:r>
              <a:rPr lang="en-US" dirty="0">
                <a:solidFill>
                  <a:schemeClr val="tx2"/>
                </a:solidFill>
              </a:rPr>
              <a:t>  </a:t>
            </a:r>
            <a:r>
              <a:rPr lang="ru-RU" dirty="0">
                <a:solidFill>
                  <a:schemeClr val="tx2"/>
                </a:solidFill>
              </a:rPr>
              <a:t>для заданного </a:t>
            </a:r>
            <a:r>
              <a:rPr lang="en-US" i="1" dirty="0">
                <a:solidFill>
                  <a:schemeClr val="tx2"/>
                </a:solidFill>
              </a:rPr>
              <a:t>n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13031" name="Group 39"/>
          <p:cNvGrpSpPr>
            <a:grpSpLocks/>
          </p:cNvGrpSpPr>
          <p:nvPr/>
        </p:nvGrpSpPr>
        <p:grpSpPr bwMode="auto">
          <a:xfrm>
            <a:off x="250825" y="1340768"/>
            <a:ext cx="2808288" cy="3563938"/>
            <a:chOff x="254" y="731"/>
            <a:chExt cx="1769" cy="2245"/>
          </a:xfrm>
        </p:grpSpPr>
        <p:sp>
          <p:nvSpPr>
            <p:cNvPr id="20487" name="AutoShape 15"/>
            <p:cNvSpPr>
              <a:spLocks noChangeArrowheads="1"/>
            </p:cNvSpPr>
            <p:nvPr/>
          </p:nvSpPr>
          <p:spPr bwMode="auto">
            <a:xfrm>
              <a:off x="1138" y="2433"/>
              <a:ext cx="885" cy="181"/>
            </a:xfrm>
            <a:prstGeom prst="parallelogram">
              <a:avLst>
                <a:gd name="adj" fmla="val 1222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s</a:t>
              </a:r>
              <a:endParaRPr lang="ru-RU" sz="1600"/>
            </a:p>
          </p:txBody>
        </p:sp>
        <p:sp>
          <p:nvSpPr>
            <p:cNvPr id="20488" name="Rectangle 19"/>
            <p:cNvSpPr>
              <a:spLocks noChangeArrowheads="1"/>
            </p:cNvSpPr>
            <p:nvPr/>
          </p:nvSpPr>
          <p:spPr bwMode="auto">
            <a:xfrm>
              <a:off x="549" y="2139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s </a:t>
              </a:r>
              <a:r>
                <a:rPr lang="en-US" sz="1600" dirty="0" smtClean="0"/>
                <a:t>= </a:t>
              </a:r>
              <a:r>
                <a:rPr lang="en-US" sz="1600" dirty="0" err="1"/>
                <a:t>s+x</a:t>
              </a:r>
              <a:endParaRPr lang="ru-RU" sz="1600" baseline="30000" dirty="0"/>
            </a:p>
          </p:txBody>
        </p:sp>
        <p:sp>
          <p:nvSpPr>
            <p:cNvPr id="20489" name="AutoShape 21"/>
            <p:cNvSpPr>
              <a:spLocks noChangeArrowheads="1"/>
            </p:cNvSpPr>
            <p:nvPr/>
          </p:nvSpPr>
          <p:spPr bwMode="auto">
            <a:xfrm>
              <a:off x="521" y="1095"/>
              <a:ext cx="816" cy="181"/>
            </a:xfrm>
            <a:prstGeom prst="parallelogram">
              <a:avLst>
                <a:gd name="adj" fmla="val 11270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ввод</a:t>
              </a:r>
              <a:r>
                <a:rPr lang="ru-RU" sz="1200"/>
                <a:t> </a:t>
              </a:r>
              <a:r>
                <a:rPr lang="en-US" sz="1600"/>
                <a:t>n</a:t>
              </a:r>
              <a:endParaRPr lang="ru-RU" sz="1600"/>
            </a:p>
          </p:txBody>
        </p:sp>
        <p:sp>
          <p:nvSpPr>
            <p:cNvPr id="20490" name="Line 22"/>
            <p:cNvSpPr>
              <a:spLocks noChangeShapeType="1"/>
            </p:cNvSpPr>
            <p:nvPr/>
          </p:nvSpPr>
          <p:spPr bwMode="auto">
            <a:xfrm>
              <a:off x="929" y="1276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491" name="Rectangle 23"/>
            <p:cNvSpPr>
              <a:spLocks noChangeArrowheads="1"/>
            </p:cNvSpPr>
            <p:nvPr/>
          </p:nvSpPr>
          <p:spPr bwMode="auto">
            <a:xfrm>
              <a:off x="566" y="1435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s </a:t>
              </a:r>
              <a:r>
                <a:rPr lang="en-US" sz="1600" dirty="0" smtClean="0"/>
                <a:t>= </a:t>
              </a:r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0492" name="Line 24"/>
            <p:cNvSpPr>
              <a:spLocks noChangeShapeType="1"/>
            </p:cNvSpPr>
            <p:nvPr/>
          </p:nvSpPr>
          <p:spPr bwMode="auto">
            <a:xfrm>
              <a:off x="930" y="1616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493" name="Freeform 25"/>
            <p:cNvSpPr>
              <a:spLocks/>
            </p:cNvSpPr>
            <p:nvPr/>
          </p:nvSpPr>
          <p:spPr bwMode="auto">
            <a:xfrm>
              <a:off x="1388" y="1879"/>
              <a:ext cx="204" cy="554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554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494" name="AutoShape 28"/>
            <p:cNvSpPr>
              <a:spLocks noChangeArrowheads="1"/>
            </p:cNvSpPr>
            <p:nvPr/>
          </p:nvSpPr>
          <p:spPr bwMode="auto">
            <a:xfrm>
              <a:off x="645" y="731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начало</a:t>
              </a:r>
            </a:p>
          </p:txBody>
        </p:sp>
        <p:sp>
          <p:nvSpPr>
            <p:cNvPr id="20495" name="Line 29"/>
            <p:cNvSpPr>
              <a:spLocks noChangeShapeType="1"/>
            </p:cNvSpPr>
            <p:nvPr/>
          </p:nvSpPr>
          <p:spPr bwMode="auto">
            <a:xfrm>
              <a:off x="934" y="928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496" name="Line 30"/>
            <p:cNvSpPr>
              <a:spLocks noChangeShapeType="1"/>
            </p:cNvSpPr>
            <p:nvPr/>
          </p:nvSpPr>
          <p:spPr bwMode="auto">
            <a:xfrm>
              <a:off x="915" y="1987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0497" name="AutoShape 33"/>
            <p:cNvSpPr>
              <a:spLocks noChangeArrowheads="1"/>
            </p:cNvSpPr>
            <p:nvPr/>
          </p:nvSpPr>
          <p:spPr bwMode="auto">
            <a:xfrm>
              <a:off x="1287" y="2774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20498" name="AutoShape 36"/>
            <p:cNvSpPr>
              <a:spLocks noChangeArrowheads="1"/>
            </p:cNvSpPr>
            <p:nvPr/>
          </p:nvSpPr>
          <p:spPr bwMode="auto">
            <a:xfrm>
              <a:off x="461" y="1777"/>
              <a:ext cx="930" cy="204"/>
            </a:xfrm>
            <a:prstGeom prst="flowChartPreparat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en-US" sz="1600" dirty="0"/>
                <a:t>1, n</a:t>
              </a:r>
              <a:endParaRPr lang="ru-RU" sz="1600" dirty="0"/>
            </a:p>
          </p:txBody>
        </p:sp>
        <p:sp>
          <p:nvSpPr>
            <p:cNvPr id="20499" name="Freeform 37"/>
            <p:cNvSpPr>
              <a:spLocks/>
            </p:cNvSpPr>
            <p:nvPr/>
          </p:nvSpPr>
          <p:spPr bwMode="auto">
            <a:xfrm>
              <a:off x="254" y="1878"/>
              <a:ext cx="658" cy="510"/>
            </a:xfrm>
            <a:custGeom>
              <a:avLst/>
              <a:gdLst>
                <a:gd name="T0" fmla="*/ 658 w 658"/>
                <a:gd name="T1" fmla="*/ 443 h 862"/>
                <a:gd name="T2" fmla="*/ 658 w 658"/>
                <a:gd name="T3" fmla="*/ 510 h 862"/>
                <a:gd name="T4" fmla="*/ 0 w 658"/>
                <a:gd name="T5" fmla="*/ 510 h 862"/>
                <a:gd name="T6" fmla="*/ 0 w 658"/>
                <a:gd name="T7" fmla="*/ 0 h 862"/>
                <a:gd name="T8" fmla="*/ 204 w 658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8" h="862">
                  <a:moveTo>
                    <a:pt x="658" y="748"/>
                  </a:moveTo>
                  <a:lnTo>
                    <a:pt x="658" y="862"/>
                  </a:lnTo>
                  <a:lnTo>
                    <a:pt x="0" y="862"/>
                  </a:lnTo>
                  <a:lnTo>
                    <a:pt x="0" y="0"/>
                  </a:lnTo>
                  <a:lnTo>
                    <a:pt x="204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500" name="Line 38"/>
            <p:cNvSpPr>
              <a:spLocks noChangeShapeType="1"/>
            </p:cNvSpPr>
            <p:nvPr/>
          </p:nvSpPr>
          <p:spPr bwMode="auto">
            <a:xfrm>
              <a:off x="1592" y="2615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49621" y="1359894"/>
            <a:ext cx="6282444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Сумма натуральных чисел 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"s=1+2+3+...+n"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n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Ведите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n: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s = 0      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начальное значение суммы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x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(1, n+1):	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для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от 1 до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n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    s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s+x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добавить к сумме слагаемое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"s="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s)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749621" y="5229200"/>
            <a:ext cx="2699112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s=1+2+3+...+n</a:t>
            </a:r>
          </a:p>
          <a:p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</a:t>
            </a:r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едите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n: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s= 210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8596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3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9388" y="441325"/>
            <a:ext cx="7777162" cy="7556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Вычислить факториал числа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k</a:t>
            </a:r>
            <a:r>
              <a:rPr lang="ru-RU" dirty="0" smtClean="0">
                <a:solidFill>
                  <a:schemeClr val="tx2"/>
                </a:solidFill>
                <a:cs typeface="Arial" charset="0"/>
              </a:rPr>
              <a:t>. </a:t>
            </a:r>
            <a:endParaRPr lang="ru-RU" dirty="0">
              <a:solidFill>
                <a:schemeClr val="tx2"/>
              </a:solidFill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k! = 1∙2∙3∙ … ∙k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51544" y="2045787"/>
            <a:ext cx="2808288" cy="3563938"/>
            <a:chOff x="254" y="731"/>
            <a:chExt cx="1769" cy="2245"/>
          </a:xfrm>
        </p:grpSpPr>
        <p:sp>
          <p:nvSpPr>
            <p:cNvPr id="21511" name="AutoShape 29"/>
            <p:cNvSpPr>
              <a:spLocks noChangeArrowheads="1"/>
            </p:cNvSpPr>
            <p:nvPr/>
          </p:nvSpPr>
          <p:spPr bwMode="auto">
            <a:xfrm>
              <a:off x="1138" y="2433"/>
              <a:ext cx="885" cy="181"/>
            </a:xfrm>
            <a:prstGeom prst="parallelogram">
              <a:avLst>
                <a:gd name="adj" fmla="val 1222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p</a:t>
              </a:r>
              <a:endParaRPr lang="ru-RU" sz="1600"/>
            </a:p>
          </p:txBody>
        </p:sp>
        <p:sp>
          <p:nvSpPr>
            <p:cNvPr id="21512" name="Rectangle 30"/>
            <p:cNvSpPr>
              <a:spLocks noChangeArrowheads="1"/>
            </p:cNvSpPr>
            <p:nvPr/>
          </p:nvSpPr>
          <p:spPr bwMode="auto">
            <a:xfrm>
              <a:off x="549" y="2139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p </a:t>
              </a:r>
              <a:r>
                <a:rPr lang="en-US" sz="1600" dirty="0" smtClean="0"/>
                <a:t>= </a:t>
              </a:r>
              <a:r>
                <a:rPr lang="en-US" sz="1600" dirty="0"/>
                <a:t>p </a:t>
              </a:r>
              <a:r>
                <a:rPr lang="en-US" sz="1600" dirty="0">
                  <a:cs typeface="Arial" charset="0"/>
                </a:rPr>
                <a:t>∙</a:t>
              </a:r>
              <a:r>
                <a:rPr lang="en-US" sz="1600" dirty="0"/>
                <a:t> </a:t>
              </a:r>
              <a:r>
                <a:rPr lang="en-US" sz="1600" dirty="0" err="1"/>
                <a:t>i</a:t>
              </a:r>
              <a:endParaRPr lang="ru-RU" sz="1600" baseline="30000" dirty="0"/>
            </a:p>
          </p:txBody>
        </p:sp>
        <p:sp>
          <p:nvSpPr>
            <p:cNvPr id="21513" name="AutoShape 31"/>
            <p:cNvSpPr>
              <a:spLocks noChangeArrowheads="1"/>
            </p:cNvSpPr>
            <p:nvPr/>
          </p:nvSpPr>
          <p:spPr bwMode="auto">
            <a:xfrm>
              <a:off x="521" y="1095"/>
              <a:ext cx="816" cy="181"/>
            </a:xfrm>
            <a:prstGeom prst="parallelogram">
              <a:avLst>
                <a:gd name="adj" fmla="val 11270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ввод</a:t>
              </a:r>
              <a:r>
                <a:rPr lang="ru-RU" sz="1200" dirty="0"/>
                <a:t> </a:t>
              </a:r>
              <a:r>
                <a:rPr lang="en-US" sz="1600" dirty="0"/>
                <a:t>k</a:t>
              </a:r>
              <a:endParaRPr lang="ru-RU" sz="1600" dirty="0"/>
            </a:p>
          </p:txBody>
        </p:sp>
        <p:sp>
          <p:nvSpPr>
            <p:cNvPr id="21514" name="Line 32"/>
            <p:cNvSpPr>
              <a:spLocks noChangeShapeType="1"/>
            </p:cNvSpPr>
            <p:nvPr/>
          </p:nvSpPr>
          <p:spPr bwMode="auto">
            <a:xfrm>
              <a:off x="929" y="1276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1515" name="Rectangle 33"/>
            <p:cNvSpPr>
              <a:spLocks noChangeArrowheads="1"/>
            </p:cNvSpPr>
            <p:nvPr/>
          </p:nvSpPr>
          <p:spPr bwMode="auto">
            <a:xfrm>
              <a:off x="566" y="1435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p </a:t>
              </a:r>
              <a:r>
                <a:rPr lang="en-US" sz="1600" dirty="0" smtClean="0"/>
                <a:t>= </a:t>
              </a:r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21516" name="Line 34"/>
            <p:cNvSpPr>
              <a:spLocks noChangeShapeType="1"/>
            </p:cNvSpPr>
            <p:nvPr/>
          </p:nvSpPr>
          <p:spPr bwMode="auto">
            <a:xfrm>
              <a:off x="930" y="1616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1517" name="Freeform 35"/>
            <p:cNvSpPr>
              <a:spLocks/>
            </p:cNvSpPr>
            <p:nvPr/>
          </p:nvSpPr>
          <p:spPr bwMode="auto">
            <a:xfrm>
              <a:off x="1388" y="1879"/>
              <a:ext cx="204" cy="554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554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18" name="AutoShape 36"/>
            <p:cNvSpPr>
              <a:spLocks noChangeArrowheads="1"/>
            </p:cNvSpPr>
            <p:nvPr/>
          </p:nvSpPr>
          <p:spPr bwMode="auto">
            <a:xfrm>
              <a:off x="645" y="731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21519" name="Line 37"/>
            <p:cNvSpPr>
              <a:spLocks noChangeShapeType="1"/>
            </p:cNvSpPr>
            <p:nvPr/>
          </p:nvSpPr>
          <p:spPr bwMode="auto">
            <a:xfrm>
              <a:off x="934" y="928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1520" name="Line 38"/>
            <p:cNvSpPr>
              <a:spLocks noChangeShapeType="1"/>
            </p:cNvSpPr>
            <p:nvPr/>
          </p:nvSpPr>
          <p:spPr bwMode="auto">
            <a:xfrm>
              <a:off x="915" y="1987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1521" name="AutoShape 39"/>
            <p:cNvSpPr>
              <a:spLocks noChangeArrowheads="1"/>
            </p:cNvSpPr>
            <p:nvPr/>
          </p:nvSpPr>
          <p:spPr bwMode="auto">
            <a:xfrm>
              <a:off x="1287" y="2774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21522" name="AutoShape 40"/>
            <p:cNvSpPr>
              <a:spLocks noChangeArrowheads="1"/>
            </p:cNvSpPr>
            <p:nvPr/>
          </p:nvSpPr>
          <p:spPr bwMode="auto">
            <a:xfrm>
              <a:off x="461" y="1777"/>
              <a:ext cx="930" cy="204"/>
            </a:xfrm>
            <a:prstGeom prst="flowChartPreparat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</a:t>
              </a:r>
              <a:r>
                <a:rPr lang="en-US" sz="1600" dirty="0" smtClean="0"/>
                <a:t>= </a:t>
              </a:r>
              <a:r>
                <a:rPr lang="en-US" sz="1600" dirty="0"/>
                <a:t>1, k</a:t>
              </a:r>
              <a:endParaRPr lang="ru-RU" sz="1600" dirty="0"/>
            </a:p>
          </p:txBody>
        </p:sp>
        <p:sp>
          <p:nvSpPr>
            <p:cNvPr id="21523" name="Freeform 41"/>
            <p:cNvSpPr>
              <a:spLocks/>
            </p:cNvSpPr>
            <p:nvPr/>
          </p:nvSpPr>
          <p:spPr bwMode="auto">
            <a:xfrm>
              <a:off x="254" y="1878"/>
              <a:ext cx="658" cy="510"/>
            </a:xfrm>
            <a:custGeom>
              <a:avLst/>
              <a:gdLst>
                <a:gd name="T0" fmla="*/ 658 w 658"/>
                <a:gd name="T1" fmla="*/ 443 h 862"/>
                <a:gd name="T2" fmla="*/ 658 w 658"/>
                <a:gd name="T3" fmla="*/ 510 h 862"/>
                <a:gd name="T4" fmla="*/ 0 w 658"/>
                <a:gd name="T5" fmla="*/ 510 h 862"/>
                <a:gd name="T6" fmla="*/ 0 w 658"/>
                <a:gd name="T7" fmla="*/ 0 h 862"/>
                <a:gd name="T8" fmla="*/ 204 w 658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8" h="862">
                  <a:moveTo>
                    <a:pt x="658" y="748"/>
                  </a:moveTo>
                  <a:lnTo>
                    <a:pt x="658" y="862"/>
                  </a:lnTo>
                  <a:lnTo>
                    <a:pt x="0" y="862"/>
                  </a:lnTo>
                  <a:lnTo>
                    <a:pt x="0" y="0"/>
                  </a:lnTo>
                  <a:lnTo>
                    <a:pt x="204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524" name="Line 42"/>
            <p:cNvSpPr>
              <a:spLocks noChangeShapeType="1"/>
            </p:cNvSpPr>
            <p:nvPr/>
          </p:nvSpPr>
          <p:spPr bwMode="auto">
            <a:xfrm>
              <a:off x="1592" y="2615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2753945" y="1685872"/>
            <a:ext cx="6192688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Факториал натурального числа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k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"Введите k: 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p = 1   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знач. </a:t>
            </a:r>
            <a:r>
              <a:rPr lang="ru-RU" dirty="0" err="1">
                <a:solidFill>
                  <a:srgbClr val="FF0000"/>
                </a:solidFill>
                <a:latin typeface="Courier New"/>
              </a:rPr>
              <a:t>произвед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.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in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range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(1, k+1):	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для i от 1 до k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p = p*i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добавить к произведению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"Факториал числа равен"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p)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753945" y="3778325"/>
            <a:ext cx="3906287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k: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Факториал числа равен 120</a:t>
            </a:r>
          </a:p>
        </p:txBody>
      </p:sp>
    </p:spTree>
    <p:extLst>
      <p:ext uri="{BB962C8B-B14F-4D97-AF65-F5344CB8AC3E}">
        <p14:creationId xmlns:p14="http://schemas.microsoft.com/office/powerpoint/2010/main" val="87596074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 smtClean="0">
                <a:solidFill>
                  <a:srgbClr val="330066"/>
                </a:solidFill>
              </a:rPr>
              <a:t>Задача </a:t>
            </a:r>
            <a:r>
              <a:rPr lang="ru-RU" sz="2400" b="1" dirty="0" smtClean="0">
                <a:solidFill>
                  <a:srgbClr val="330066"/>
                </a:solidFill>
              </a:rPr>
              <a:t>4</a:t>
            </a:r>
            <a:r>
              <a:rPr lang="en-US" sz="2400" b="1" dirty="0" smtClean="0">
                <a:solidFill>
                  <a:srgbClr val="330066"/>
                </a:solidFill>
              </a:rPr>
              <a:t> </a:t>
            </a:r>
            <a:endParaRPr lang="ru-RU" sz="2400" b="1" dirty="0">
              <a:solidFill>
                <a:srgbClr val="330066"/>
              </a:solidFill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79388" y="441325"/>
            <a:ext cx="7777162" cy="7556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ru-RU" dirty="0">
                <a:solidFill>
                  <a:srgbClr val="330066"/>
                </a:solidFill>
              </a:rPr>
              <a:t>Вычислить сумму ряда                                            (</a:t>
            </a:r>
            <a:r>
              <a:rPr lang="en-US" i="1" dirty="0">
                <a:solidFill>
                  <a:srgbClr val="330066"/>
                </a:solidFill>
              </a:rPr>
              <a:t>n</a:t>
            </a:r>
            <a:r>
              <a:rPr lang="en-US" dirty="0">
                <a:solidFill>
                  <a:srgbClr val="330066"/>
                </a:solidFill>
              </a:rPr>
              <a:t> </a:t>
            </a:r>
            <a:r>
              <a:rPr lang="ru-RU" dirty="0">
                <a:solidFill>
                  <a:srgbClr val="330066"/>
                </a:solidFill>
              </a:rPr>
              <a:t>слагаемых).</a:t>
            </a:r>
          </a:p>
        </p:txBody>
      </p:sp>
      <p:graphicFrame>
        <p:nvGraphicFramePr>
          <p:cNvPr id="188442" name="Object 26"/>
          <p:cNvGraphicFramePr>
            <a:graphicFrameLocks noChangeAspect="1"/>
          </p:cNvGraphicFramePr>
          <p:nvPr/>
        </p:nvGraphicFramePr>
        <p:xfrm>
          <a:off x="2951163" y="512763"/>
          <a:ext cx="2384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12763"/>
                        <a:ext cx="23844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25663" y="1264197"/>
            <a:ext cx="563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aseline="-25000" dirty="0" smtClean="0">
                <a:solidFill>
                  <a:srgbClr val="000000"/>
                </a:solidFill>
              </a:rPr>
              <a:t>1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1/2</a:t>
            </a:r>
            <a:r>
              <a:rPr lang="en-US" baseline="50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; 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aseline="-25000" dirty="0" smtClean="0">
                <a:solidFill>
                  <a:srgbClr val="000000"/>
                </a:solidFill>
              </a:rPr>
              <a:t>2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1/2</a:t>
            </a:r>
            <a:r>
              <a:rPr lang="en-US" baseline="50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;  </a:t>
            </a:r>
            <a:r>
              <a:rPr lang="en-US" dirty="0" smtClean="0">
                <a:solidFill>
                  <a:srgbClr val="000000"/>
                </a:solidFill>
              </a:rPr>
              <a:t>a</a:t>
            </a:r>
            <a:r>
              <a:rPr lang="en-US" baseline="-25000" dirty="0" smtClean="0">
                <a:solidFill>
                  <a:srgbClr val="000000"/>
                </a:solidFill>
              </a:rPr>
              <a:t>3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1/2</a:t>
            </a:r>
            <a:r>
              <a:rPr lang="en-US" baseline="50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; </a:t>
            </a:r>
            <a:r>
              <a:rPr lang="en-US" dirty="0" smtClean="0">
                <a:solidFill>
                  <a:srgbClr val="000000"/>
                </a:solidFill>
              </a:rPr>
              <a:t>…;  </a:t>
            </a:r>
            <a:r>
              <a:rPr lang="en-US" dirty="0" err="1" smtClean="0">
                <a:solidFill>
                  <a:srgbClr val="000000"/>
                </a:solidFill>
              </a:rPr>
              <a:t>a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1/2</a:t>
            </a:r>
            <a:r>
              <a:rPr lang="en-US" baseline="50000" dirty="0" smtClean="0">
                <a:solidFill>
                  <a:srgbClr val="000000"/>
                </a:solidFill>
              </a:rPr>
              <a:t>i</a:t>
            </a:r>
            <a:endParaRPr lang="ru-RU" baseline="50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2020776"/>
            <a:ext cx="6012668" cy="203132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Сумма ряда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"S = 1/2+1/4+1/8+1/16+ ... "</a:t>
            </a:r>
            <a:r>
              <a:rPr lang="en-US" dirty="0">
                <a:latin typeface="Courier New"/>
              </a:rPr>
              <a:t>)</a:t>
            </a:r>
          </a:p>
          <a:p>
            <a:r>
              <a:rPr lang="en-US" dirty="0">
                <a:latin typeface="Courier New"/>
              </a:rPr>
              <a:t>n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n: "</a:t>
            </a:r>
            <a:r>
              <a:rPr lang="en-US" dirty="0">
                <a:latin typeface="Courier New"/>
              </a:rPr>
              <a:t>))</a:t>
            </a:r>
          </a:p>
          <a:p>
            <a:r>
              <a:rPr lang="en-US" dirty="0">
                <a:latin typeface="Courier New"/>
              </a:rPr>
              <a:t>s = 0          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нач. знач.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суммы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for</a:t>
            </a:r>
            <a:r>
              <a:rPr lang="en-US" dirty="0">
                <a:latin typeface="Courier New"/>
              </a:rPr>
              <a:t> </a:t>
            </a:r>
            <a:r>
              <a:rPr lang="en-US" dirty="0" err="1">
                <a:latin typeface="Courier New"/>
              </a:rPr>
              <a:t>i</a:t>
            </a:r>
            <a:r>
              <a:rPr lang="en-US" dirty="0">
                <a:latin typeface="Courier New"/>
              </a:rPr>
              <a:t>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in</a:t>
            </a:r>
            <a:r>
              <a:rPr lang="en-US" dirty="0">
                <a:latin typeface="Courier New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range</a:t>
            </a:r>
            <a:r>
              <a:rPr lang="en-US" dirty="0">
                <a:latin typeface="Courier New"/>
              </a:rPr>
              <a:t>(1, n+1):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для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от 1 до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n</a:t>
            </a:r>
          </a:p>
          <a:p>
            <a:r>
              <a:rPr lang="en-US" dirty="0">
                <a:latin typeface="Courier New"/>
              </a:rPr>
              <a:t>    s = s+1/2**</a:t>
            </a:r>
            <a:r>
              <a:rPr lang="en-US" dirty="0" err="1">
                <a:latin typeface="Courier New"/>
              </a:rPr>
              <a:t>i</a:t>
            </a:r>
            <a:r>
              <a:rPr lang="en-US" dirty="0">
                <a:latin typeface="Courier New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добавить к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сумме</a:t>
            </a:r>
            <a:endParaRPr lang="ru-RU" dirty="0">
              <a:solidFill>
                <a:srgbClr val="FF0000"/>
              </a:solidFill>
              <a:latin typeface="Courier New"/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"S ="</a:t>
            </a:r>
            <a:r>
              <a:rPr lang="en-US" dirty="0">
                <a:latin typeface="Courier New"/>
              </a:rPr>
              <a:t>, s)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79812" y="5409220"/>
            <a:ext cx="3996444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 = 1/2+1/4+1/8+1/16+ ... 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n: </a:t>
            </a:r>
            <a:r>
              <a:rPr lang="pt-BR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 = 0.9375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215900" y="1603668"/>
            <a:ext cx="2808288" cy="3563938"/>
            <a:chOff x="254" y="731"/>
            <a:chExt cx="1769" cy="2245"/>
          </a:xfrm>
        </p:grpSpPr>
        <p:sp>
          <p:nvSpPr>
            <p:cNvPr id="26" name="AutoShape 29"/>
            <p:cNvSpPr>
              <a:spLocks noChangeArrowheads="1"/>
            </p:cNvSpPr>
            <p:nvPr/>
          </p:nvSpPr>
          <p:spPr bwMode="auto">
            <a:xfrm>
              <a:off x="1138" y="2433"/>
              <a:ext cx="885" cy="181"/>
            </a:xfrm>
            <a:prstGeom prst="parallelogram">
              <a:avLst>
                <a:gd name="adj" fmla="val 1222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вывод</a:t>
              </a:r>
              <a:r>
                <a:rPr lang="ru-RU" sz="1200" dirty="0"/>
                <a:t> </a:t>
              </a:r>
              <a:r>
                <a:rPr lang="en-US" sz="1600" dirty="0" smtClean="0"/>
                <a:t>s</a:t>
              </a:r>
              <a:endParaRPr lang="ru-RU" sz="1600" dirty="0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549" y="2162"/>
              <a:ext cx="726" cy="249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0"/>
            <a:lstStyle/>
            <a:p>
              <a:pPr algn="ctr"/>
              <a:r>
                <a:rPr lang="en-US" sz="1600" dirty="0" smtClean="0"/>
                <a:t>s </a:t>
              </a:r>
              <a:r>
                <a:rPr lang="en-US" sz="1600" dirty="0" smtClean="0"/>
                <a:t>= </a:t>
              </a:r>
              <a:r>
                <a:rPr lang="en-US" sz="1600" dirty="0" smtClean="0"/>
                <a:t>s+1/2</a:t>
              </a:r>
              <a:r>
                <a:rPr lang="en-US" sz="1600" baseline="50000" dirty="0" smtClean="0"/>
                <a:t>i</a:t>
              </a:r>
              <a:endParaRPr lang="ru-RU" sz="1600" baseline="50000" dirty="0"/>
            </a:p>
          </p:txBody>
        </p:sp>
        <p:sp>
          <p:nvSpPr>
            <p:cNvPr id="28" name="AutoShape 31"/>
            <p:cNvSpPr>
              <a:spLocks noChangeArrowheads="1"/>
            </p:cNvSpPr>
            <p:nvPr/>
          </p:nvSpPr>
          <p:spPr bwMode="auto">
            <a:xfrm>
              <a:off x="521" y="1095"/>
              <a:ext cx="816" cy="181"/>
            </a:xfrm>
            <a:prstGeom prst="parallelogram">
              <a:avLst>
                <a:gd name="adj" fmla="val 11270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ввод</a:t>
              </a:r>
              <a:r>
                <a:rPr lang="ru-RU" sz="1200" dirty="0"/>
                <a:t> </a:t>
              </a:r>
              <a:r>
                <a:rPr lang="en-US" sz="1600" dirty="0" smtClean="0"/>
                <a:t>n</a:t>
              </a:r>
              <a:endParaRPr lang="ru-RU" sz="1600" dirty="0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929" y="1276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566" y="1435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0"/>
            <a:lstStyle/>
            <a:p>
              <a:pPr algn="ctr"/>
              <a:r>
                <a:rPr lang="en-US" sz="1600" dirty="0" smtClean="0"/>
                <a:t>s </a:t>
              </a:r>
              <a:r>
                <a:rPr lang="en-US" sz="1600" dirty="0" smtClean="0"/>
                <a:t>= </a:t>
              </a:r>
              <a:r>
                <a:rPr lang="en-US" sz="1600" dirty="0" smtClean="0"/>
                <a:t>0</a:t>
              </a:r>
              <a:endParaRPr lang="ru-RU" sz="1600" dirty="0"/>
            </a:p>
          </p:txBody>
        </p:sp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930" y="1616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1388" y="1879"/>
              <a:ext cx="204" cy="554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554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AutoShape 36"/>
            <p:cNvSpPr>
              <a:spLocks noChangeArrowheads="1"/>
            </p:cNvSpPr>
            <p:nvPr/>
          </p:nvSpPr>
          <p:spPr bwMode="auto">
            <a:xfrm>
              <a:off x="645" y="731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934" y="928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915" y="1987"/>
              <a:ext cx="0" cy="1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36" name="AutoShape 39"/>
            <p:cNvSpPr>
              <a:spLocks noChangeArrowheads="1"/>
            </p:cNvSpPr>
            <p:nvPr/>
          </p:nvSpPr>
          <p:spPr bwMode="auto">
            <a:xfrm>
              <a:off x="1287" y="2774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37" name="AutoShape 40"/>
            <p:cNvSpPr>
              <a:spLocks noChangeArrowheads="1"/>
            </p:cNvSpPr>
            <p:nvPr/>
          </p:nvSpPr>
          <p:spPr bwMode="auto">
            <a:xfrm>
              <a:off x="461" y="1777"/>
              <a:ext cx="930" cy="204"/>
            </a:xfrm>
            <a:prstGeom prst="flowChartPreparat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</a:t>
              </a:r>
              <a:r>
                <a:rPr lang="en-US" sz="1600" dirty="0" smtClean="0"/>
                <a:t>= </a:t>
              </a:r>
              <a:r>
                <a:rPr lang="en-US" sz="1600" dirty="0"/>
                <a:t>1, </a:t>
              </a:r>
              <a:r>
                <a:rPr lang="en-US" sz="1600" dirty="0" smtClean="0"/>
                <a:t>n</a:t>
              </a:r>
              <a:endParaRPr lang="ru-RU" sz="1600" dirty="0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254" y="1878"/>
              <a:ext cx="658" cy="615"/>
            </a:xfrm>
            <a:custGeom>
              <a:avLst/>
              <a:gdLst>
                <a:gd name="T0" fmla="*/ 658 w 658"/>
                <a:gd name="T1" fmla="*/ 443 h 862"/>
                <a:gd name="T2" fmla="*/ 658 w 658"/>
                <a:gd name="T3" fmla="*/ 510 h 862"/>
                <a:gd name="T4" fmla="*/ 0 w 658"/>
                <a:gd name="T5" fmla="*/ 510 h 862"/>
                <a:gd name="T6" fmla="*/ 0 w 658"/>
                <a:gd name="T7" fmla="*/ 0 h 862"/>
                <a:gd name="T8" fmla="*/ 204 w 658"/>
                <a:gd name="T9" fmla="*/ 0 h 8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8" h="862">
                  <a:moveTo>
                    <a:pt x="658" y="748"/>
                  </a:moveTo>
                  <a:lnTo>
                    <a:pt x="658" y="862"/>
                  </a:lnTo>
                  <a:lnTo>
                    <a:pt x="0" y="862"/>
                  </a:lnTo>
                  <a:lnTo>
                    <a:pt x="0" y="0"/>
                  </a:lnTo>
                  <a:lnTo>
                    <a:pt x="204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9" name="Line 42"/>
            <p:cNvSpPr>
              <a:spLocks noChangeShapeType="1"/>
            </p:cNvSpPr>
            <p:nvPr/>
          </p:nvSpPr>
          <p:spPr bwMode="auto">
            <a:xfrm>
              <a:off x="1592" y="2615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5776694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5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Банк принимает вклады под 10% годовых. На счет  положена сумма 10000 рублей. Какая сумма будет на счету через 5 лет?</a:t>
            </a:r>
          </a:p>
        </p:txBody>
      </p:sp>
      <p:grpSp>
        <p:nvGrpSpPr>
          <p:cNvPr id="21" name="Группа 20"/>
          <p:cNvGrpSpPr/>
          <p:nvPr/>
        </p:nvGrpSpPr>
        <p:grpSpPr>
          <a:xfrm>
            <a:off x="321535" y="1400640"/>
            <a:ext cx="2052637" cy="3737694"/>
            <a:chOff x="503238" y="1956197"/>
            <a:chExt cx="2052637" cy="3737694"/>
          </a:xfrm>
        </p:grpSpPr>
        <p:sp>
          <p:nvSpPr>
            <p:cNvPr id="22" name="AutoShape 203"/>
            <p:cNvSpPr>
              <a:spLocks noChangeArrowheads="1"/>
            </p:cNvSpPr>
            <p:nvPr/>
          </p:nvSpPr>
          <p:spPr bwMode="auto">
            <a:xfrm>
              <a:off x="1079612" y="1956197"/>
              <a:ext cx="960437" cy="32067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latin typeface="Arial" pitchFamily="34" charset="0"/>
                </a:rPr>
                <a:t>начало</a:t>
              </a:r>
            </a:p>
          </p:txBody>
        </p:sp>
        <p:sp>
          <p:nvSpPr>
            <p:cNvPr id="23" name="Line 206"/>
            <p:cNvSpPr>
              <a:spLocks noChangeShapeType="1"/>
            </p:cNvSpPr>
            <p:nvPr/>
          </p:nvSpPr>
          <p:spPr bwMode="auto">
            <a:xfrm>
              <a:off x="1547813" y="2771350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4" name="Line 207"/>
            <p:cNvSpPr>
              <a:spLocks noChangeShapeType="1"/>
            </p:cNvSpPr>
            <p:nvPr/>
          </p:nvSpPr>
          <p:spPr bwMode="auto">
            <a:xfrm>
              <a:off x="1547813" y="3331737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5" name="AutoShape 208"/>
            <p:cNvSpPr>
              <a:spLocks noChangeArrowheads="1"/>
            </p:cNvSpPr>
            <p:nvPr/>
          </p:nvSpPr>
          <p:spPr bwMode="auto">
            <a:xfrm>
              <a:off x="719349" y="4221783"/>
              <a:ext cx="1656407" cy="287337"/>
            </a:xfrm>
            <a:prstGeom prst="parallelogram">
              <a:avLst>
                <a:gd name="adj" fmla="val 10966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>
                  <a:latin typeface="Arial" pitchFamily="34" charset="0"/>
                </a:rPr>
                <a:t>вывод</a:t>
              </a:r>
              <a:r>
                <a:rPr lang="ru-RU" sz="1200" dirty="0">
                  <a:latin typeface="Arial" pitchFamily="34" charset="0"/>
                </a:rPr>
                <a:t> </a:t>
              </a:r>
              <a:r>
                <a:rPr lang="en-US" sz="1600" dirty="0" smtClean="0">
                  <a:latin typeface="Arial" pitchFamily="34" charset="0"/>
                </a:rPr>
                <a:t>g</a:t>
              </a:r>
              <a:r>
                <a:rPr lang="ru-RU" sz="1600" dirty="0" smtClean="0">
                  <a:latin typeface="Arial" pitchFamily="34" charset="0"/>
                </a:rPr>
                <a:t>, </a:t>
              </a:r>
              <a:r>
                <a:rPr lang="en-US" sz="1600" dirty="0" smtClean="0">
                  <a:latin typeface="Arial" pitchFamily="34" charset="0"/>
                </a:rPr>
                <a:t>s</a:t>
              </a:r>
              <a:endParaRPr lang="ru-RU" sz="1600" dirty="0">
                <a:latin typeface="Arial" pitchFamily="34" charset="0"/>
              </a:endParaRPr>
            </a:p>
          </p:txBody>
        </p:sp>
        <p:sp>
          <p:nvSpPr>
            <p:cNvPr id="26" name="AutoShape 210"/>
            <p:cNvSpPr>
              <a:spLocks noChangeArrowheads="1"/>
            </p:cNvSpPr>
            <p:nvPr/>
          </p:nvSpPr>
          <p:spPr bwMode="auto">
            <a:xfrm>
              <a:off x="1091407" y="5373216"/>
              <a:ext cx="960437" cy="32067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latin typeface="Arial" pitchFamily="34" charset="0"/>
                </a:rPr>
                <a:t>конец</a:t>
              </a:r>
            </a:p>
          </p:txBody>
        </p:sp>
        <p:sp>
          <p:nvSpPr>
            <p:cNvPr id="27" name="Line 211"/>
            <p:cNvSpPr>
              <a:spLocks noChangeShapeType="1"/>
            </p:cNvSpPr>
            <p:nvPr/>
          </p:nvSpPr>
          <p:spPr bwMode="auto">
            <a:xfrm>
              <a:off x="1547813" y="2266525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28" name="Rectangle 212"/>
            <p:cNvSpPr>
              <a:spLocks noChangeArrowheads="1"/>
            </p:cNvSpPr>
            <p:nvPr/>
          </p:nvSpPr>
          <p:spPr bwMode="auto">
            <a:xfrm>
              <a:off x="971550" y="2530050"/>
              <a:ext cx="1152525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 smtClean="0">
                  <a:latin typeface="Arial" pitchFamily="34" charset="0"/>
                </a:rPr>
                <a:t>s = 1</a:t>
              </a:r>
              <a:r>
                <a:rPr lang="ru-RU" sz="1600" dirty="0" smtClean="0">
                  <a:latin typeface="Arial" pitchFamily="34" charset="0"/>
                </a:rPr>
                <a:t>0000</a:t>
              </a:r>
              <a:endParaRPr lang="ru-RU" sz="1600" dirty="0">
                <a:latin typeface="Arial" pitchFamily="34" charset="0"/>
              </a:endParaRPr>
            </a:p>
          </p:txBody>
        </p:sp>
        <p:sp>
          <p:nvSpPr>
            <p:cNvPr id="29" name="Rectangle 213"/>
            <p:cNvSpPr>
              <a:spLocks noChangeArrowheads="1"/>
            </p:cNvSpPr>
            <p:nvPr/>
          </p:nvSpPr>
          <p:spPr bwMode="auto">
            <a:xfrm>
              <a:off x="863588" y="3582562"/>
              <a:ext cx="1367631" cy="396875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800" dirty="0" smtClean="0">
                  <a:latin typeface="Arial" pitchFamily="34" charset="0"/>
                </a:rPr>
                <a:t>s = s</a:t>
              </a:r>
              <a:r>
                <a:rPr lang="ru-RU" sz="1800" dirty="0" smtClean="0">
                  <a:latin typeface="Arial" pitchFamily="34" charset="0"/>
                </a:rPr>
                <a:t>+0,1*</a:t>
              </a:r>
              <a:r>
                <a:rPr lang="en-US" sz="1800" dirty="0" smtClean="0">
                  <a:latin typeface="Arial" pitchFamily="34" charset="0"/>
                </a:rPr>
                <a:t>s</a:t>
              </a:r>
              <a:endParaRPr lang="ru-RU" sz="2000" baseline="50000" dirty="0">
                <a:latin typeface="Arial" pitchFamily="34" charset="0"/>
              </a:endParaRPr>
            </a:p>
          </p:txBody>
        </p:sp>
        <p:sp>
          <p:nvSpPr>
            <p:cNvPr id="30" name="AutoShape 214"/>
            <p:cNvSpPr>
              <a:spLocks noChangeArrowheads="1"/>
            </p:cNvSpPr>
            <p:nvPr/>
          </p:nvSpPr>
          <p:spPr bwMode="auto">
            <a:xfrm>
              <a:off x="792163" y="3023762"/>
              <a:ext cx="1547812" cy="312737"/>
            </a:xfrm>
            <a:prstGeom prst="flowChartPreparat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 smtClean="0">
                  <a:latin typeface="Arial" pitchFamily="34" charset="0"/>
                </a:rPr>
                <a:t>g = </a:t>
              </a:r>
              <a:r>
                <a:rPr lang="ru-RU" sz="1800" dirty="0">
                  <a:latin typeface="Arial" pitchFamily="34" charset="0"/>
                </a:rPr>
                <a:t>1</a:t>
              </a:r>
              <a:r>
                <a:rPr lang="en-US" sz="1800" dirty="0">
                  <a:latin typeface="Arial" pitchFamily="34" charset="0"/>
                </a:rPr>
                <a:t>, </a:t>
              </a:r>
              <a:r>
                <a:rPr lang="ru-RU" sz="1800" dirty="0" smtClean="0">
                  <a:latin typeface="Arial" pitchFamily="34" charset="0"/>
                </a:rPr>
                <a:t>5</a:t>
              </a:r>
              <a:endParaRPr lang="ru-RU" sz="1800" dirty="0">
                <a:latin typeface="Arial" pitchFamily="34" charset="0"/>
              </a:endParaRPr>
            </a:p>
          </p:txBody>
        </p:sp>
        <p:sp>
          <p:nvSpPr>
            <p:cNvPr id="31" name="Freeform 215"/>
            <p:cNvSpPr>
              <a:spLocks/>
            </p:cNvSpPr>
            <p:nvPr/>
          </p:nvSpPr>
          <p:spPr bwMode="auto">
            <a:xfrm>
              <a:off x="503238" y="3174574"/>
              <a:ext cx="1044575" cy="1586573"/>
            </a:xfrm>
            <a:custGeom>
              <a:avLst/>
              <a:gdLst>
                <a:gd name="T0" fmla="*/ 658 w 658"/>
                <a:gd name="T1" fmla="*/ 476 h 567"/>
                <a:gd name="T2" fmla="*/ 658 w 658"/>
                <a:gd name="T3" fmla="*/ 567 h 567"/>
                <a:gd name="T4" fmla="*/ 0 w 658"/>
                <a:gd name="T5" fmla="*/ 567 h 567"/>
                <a:gd name="T6" fmla="*/ 0 w 658"/>
                <a:gd name="T7" fmla="*/ 0 h 567"/>
                <a:gd name="T8" fmla="*/ 182 w 658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567">
                  <a:moveTo>
                    <a:pt x="658" y="476"/>
                  </a:moveTo>
                  <a:lnTo>
                    <a:pt x="658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216"/>
            <p:cNvSpPr>
              <a:spLocks/>
            </p:cNvSpPr>
            <p:nvPr/>
          </p:nvSpPr>
          <p:spPr bwMode="auto">
            <a:xfrm>
              <a:off x="1547813" y="3174574"/>
              <a:ext cx="1008062" cy="2198642"/>
            </a:xfrm>
            <a:custGeom>
              <a:avLst/>
              <a:gdLst>
                <a:gd name="T0" fmla="*/ 499 w 635"/>
                <a:gd name="T1" fmla="*/ 0 h 839"/>
                <a:gd name="T2" fmla="*/ 635 w 635"/>
                <a:gd name="T3" fmla="*/ 0 h 839"/>
                <a:gd name="T4" fmla="*/ 635 w 635"/>
                <a:gd name="T5" fmla="*/ 703 h 839"/>
                <a:gd name="T6" fmla="*/ 0 w 635"/>
                <a:gd name="T7" fmla="*/ 703 h 839"/>
                <a:gd name="T8" fmla="*/ 0 w 635"/>
                <a:gd name="T9" fmla="*/ 839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5" h="839">
                  <a:moveTo>
                    <a:pt x="499" y="0"/>
                  </a:moveTo>
                  <a:lnTo>
                    <a:pt x="635" y="0"/>
                  </a:lnTo>
                  <a:lnTo>
                    <a:pt x="635" y="703"/>
                  </a:lnTo>
                  <a:lnTo>
                    <a:pt x="0" y="703"/>
                  </a:lnTo>
                  <a:lnTo>
                    <a:pt x="0" y="839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Line 207"/>
            <p:cNvSpPr>
              <a:spLocks noChangeShapeType="1"/>
            </p:cNvSpPr>
            <p:nvPr/>
          </p:nvSpPr>
          <p:spPr bwMode="auto">
            <a:xfrm>
              <a:off x="1547813" y="3959846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699792" y="1400640"/>
            <a:ext cx="6228692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Вклад в банке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s = 10000      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начальный вклад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"Начальная сумма"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s)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/>
              </a:rPr>
              <a:t>for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g </a:t>
            </a:r>
            <a:r>
              <a:rPr lang="ru-RU" dirty="0" err="1">
                <a:solidFill>
                  <a:srgbClr val="CC6600"/>
                </a:solidFill>
                <a:latin typeface="Courier New"/>
              </a:rPr>
              <a:t>in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range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(1, 6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):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 	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для g от 1 до 5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s = s+0.1*s     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добавление 10%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(g, 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"год сумма"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s)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3690898"/>
            <a:ext cx="3888432" cy="175432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Начальная сумма 10000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год сумма 11000.0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год сумма 12100.0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год сумма 13310.0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 год сумма 14641.0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год сумма 16105.1</a:t>
            </a:r>
          </a:p>
        </p:txBody>
      </p:sp>
    </p:spTree>
    <p:extLst>
      <p:ext uri="{BB962C8B-B14F-4D97-AF65-F5344CB8AC3E}">
        <p14:creationId xmlns:p14="http://schemas.microsoft.com/office/powerpoint/2010/main" val="142378638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rgbClr val="330066"/>
                </a:solidFill>
              </a:rPr>
              <a:t>Задача</a:t>
            </a:r>
            <a:r>
              <a:rPr lang="en-US" sz="2400" b="1" dirty="0">
                <a:solidFill>
                  <a:srgbClr val="330066"/>
                </a:solidFill>
              </a:rPr>
              <a:t> </a:t>
            </a:r>
            <a:r>
              <a:rPr lang="ru-RU" sz="2400" b="1" dirty="0" smtClean="0">
                <a:solidFill>
                  <a:srgbClr val="330066"/>
                </a:solidFill>
              </a:rPr>
              <a:t>6</a:t>
            </a:r>
            <a:endParaRPr lang="ru-RU" sz="2400" b="1" dirty="0">
              <a:solidFill>
                <a:srgbClr val="330066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eaLnBrk="1" hangingPunct="1">
              <a:spcBef>
                <a:spcPct val="50000"/>
              </a:spcBef>
            </a:pPr>
            <a:r>
              <a:rPr lang="ru-RU" kern="0" dirty="0">
                <a:solidFill>
                  <a:srgbClr val="330066"/>
                </a:solidFill>
                <a:latin typeface="Arial" pitchFamily="34" charset="0"/>
              </a:rPr>
              <a:t>Вывести на экран степени числа 2 до десятой степени, используя различные типы циклов.</a:t>
            </a:r>
            <a:endParaRPr lang="ru-RU" dirty="0">
              <a:solidFill>
                <a:srgbClr val="330066"/>
              </a:solidFill>
              <a:latin typeface="Arial" pitchFamily="34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262799" y="2286360"/>
            <a:ext cx="2635647" cy="3040837"/>
            <a:chOff x="246165" y="901083"/>
            <a:chExt cx="2635647" cy="3040837"/>
          </a:xfrm>
        </p:grpSpPr>
        <p:sp>
          <p:nvSpPr>
            <p:cNvPr id="20" name="AutoShape 171"/>
            <p:cNvSpPr>
              <a:spLocks noChangeArrowheads="1"/>
            </p:cNvSpPr>
            <p:nvPr/>
          </p:nvSpPr>
          <p:spPr bwMode="auto">
            <a:xfrm>
              <a:off x="921832" y="901083"/>
              <a:ext cx="960438" cy="299943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начало</a:t>
              </a:r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1389165" y="1201634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73"/>
            <p:cNvSpPr>
              <a:spLocks noChangeShapeType="1"/>
            </p:cNvSpPr>
            <p:nvPr/>
          </p:nvSpPr>
          <p:spPr bwMode="auto">
            <a:xfrm>
              <a:off x="1400278" y="1749714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174"/>
            <p:cNvSpPr>
              <a:spLocks noChangeArrowheads="1"/>
            </p:cNvSpPr>
            <p:nvPr/>
          </p:nvSpPr>
          <p:spPr bwMode="auto">
            <a:xfrm>
              <a:off x="930377" y="1462377"/>
              <a:ext cx="938213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sz="14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= 1</a:t>
              </a:r>
              <a:endParaRPr kumimoji="0" lang="ru-RU" sz="1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AutoShape 175"/>
            <p:cNvSpPr>
              <a:spLocks noChangeAspect="1" noChangeArrowheads="1"/>
            </p:cNvSpPr>
            <p:nvPr/>
          </p:nvSpPr>
          <p:spPr bwMode="auto">
            <a:xfrm>
              <a:off x="824015" y="2002127"/>
              <a:ext cx="1150938" cy="46831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≤ 10</a:t>
              </a:r>
            </a:p>
          </p:txBody>
        </p:sp>
        <p:sp>
          <p:nvSpPr>
            <p:cNvPr id="38" name="Text Box 176"/>
            <p:cNvSpPr txBox="1">
              <a:spLocks noChangeAspect="1" noChangeArrowheads="1"/>
            </p:cNvSpPr>
            <p:nvPr/>
          </p:nvSpPr>
          <p:spPr bwMode="auto">
            <a:xfrm>
              <a:off x="1279404" y="2424402"/>
              <a:ext cx="522288" cy="298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да</a:t>
              </a:r>
            </a:p>
          </p:txBody>
        </p:sp>
        <p:sp>
          <p:nvSpPr>
            <p:cNvPr id="39" name="Text Box 177"/>
            <p:cNvSpPr txBox="1">
              <a:spLocks noChangeAspect="1" noChangeArrowheads="1"/>
            </p:cNvSpPr>
            <p:nvPr/>
          </p:nvSpPr>
          <p:spPr bwMode="auto">
            <a:xfrm>
              <a:off x="1801692" y="2022719"/>
              <a:ext cx="522288" cy="298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нет</a:t>
              </a:r>
            </a:p>
          </p:txBody>
        </p:sp>
        <p:sp>
          <p:nvSpPr>
            <p:cNvPr id="40" name="Line 178"/>
            <p:cNvSpPr>
              <a:spLocks noChangeShapeType="1"/>
            </p:cNvSpPr>
            <p:nvPr/>
          </p:nvSpPr>
          <p:spPr bwMode="auto">
            <a:xfrm flipH="1">
              <a:off x="1399483" y="2470439"/>
              <a:ext cx="795" cy="4315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179"/>
            <p:cNvSpPr>
              <a:spLocks noChangeArrowheads="1"/>
            </p:cNvSpPr>
            <p:nvPr/>
          </p:nvSpPr>
          <p:spPr bwMode="auto">
            <a:xfrm>
              <a:off x="505548" y="2901945"/>
              <a:ext cx="1728192" cy="287337"/>
            </a:xfrm>
            <a:prstGeom prst="parallelogram">
              <a:avLst>
                <a:gd name="adj" fmla="val 13466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kern="0" dirty="0">
                  <a:solidFill>
                    <a:sysClr val="windowText" lastClr="000000"/>
                  </a:solidFill>
                </a:rPr>
                <a:t>вывод </a:t>
              </a:r>
              <a:r>
                <a:rPr lang="en-US" sz="1400" kern="0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sz="1400" kern="0" dirty="0">
                  <a:solidFill>
                    <a:sysClr val="windowText" lastClr="000000"/>
                  </a:solidFill>
                </a:rPr>
                <a:t>, </a:t>
              </a:r>
              <a:r>
                <a:rPr lang="ru-RU" sz="1400" kern="0" dirty="0">
                  <a:solidFill>
                    <a:sysClr val="windowText" lastClr="000000"/>
                  </a:solidFill>
                </a:rPr>
                <a:t>2</a:t>
              </a:r>
              <a:r>
                <a:rPr lang="en-US" kern="0" baseline="30000" dirty="0" err="1">
                  <a:solidFill>
                    <a:sysClr val="windowText" lastClr="000000"/>
                  </a:solidFill>
                </a:rPr>
                <a:t>i</a:t>
              </a:r>
              <a:endParaRPr lang="ru-RU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Rectangle 180"/>
            <p:cNvSpPr>
              <a:spLocks noChangeArrowheads="1"/>
            </p:cNvSpPr>
            <p:nvPr/>
          </p:nvSpPr>
          <p:spPr bwMode="auto">
            <a:xfrm>
              <a:off x="812902" y="3442005"/>
              <a:ext cx="1152525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= i+1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81"/>
            <p:cNvSpPr>
              <a:spLocks/>
            </p:cNvSpPr>
            <p:nvPr/>
          </p:nvSpPr>
          <p:spPr bwMode="auto">
            <a:xfrm>
              <a:off x="246165" y="1844823"/>
              <a:ext cx="1154113" cy="2097097"/>
            </a:xfrm>
            <a:custGeom>
              <a:avLst/>
              <a:gdLst>
                <a:gd name="T0" fmla="*/ 727 w 613"/>
                <a:gd name="T1" fmla="*/ 1063 h 1180"/>
                <a:gd name="T2" fmla="*/ 727 w 613"/>
                <a:gd name="T3" fmla="*/ 1177 h 1180"/>
                <a:gd name="T4" fmla="*/ 0 w 613"/>
                <a:gd name="T5" fmla="*/ 1177 h 1180"/>
                <a:gd name="T6" fmla="*/ 0 w 613"/>
                <a:gd name="T7" fmla="*/ 0 h 1180"/>
                <a:gd name="T8" fmla="*/ 727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AutoShape 182"/>
            <p:cNvSpPr>
              <a:spLocks noChangeArrowheads="1"/>
            </p:cNvSpPr>
            <p:nvPr/>
          </p:nvSpPr>
          <p:spPr bwMode="auto">
            <a:xfrm>
              <a:off x="1921374" y="2468414"/>
              <a:ext cx="960438" cy="270693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конец</a:t>
              </a:r>
            </a:p>
          </p:txBody>
        </p:sp>
        <p:sp>
          <p:nvSpPr>
            <p:cNvPr id="46" name="Line 184"/>
            <p:cNvSpPr>
              <a:spLocks noChangeShapeType="1"/>
            </p:cNvSpPr>
            <p:nvPr/>
          </p:nvSpPr>
          <p:spPr bwMode="auto">
            <a:xfrm>
              <a:off x="1389165" y="3189977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189"/>
            <p:cNvSpPr>
              <a:spLocks/>
            </p:cNvSpPr>
            <p:nvPr/>
          </p:nvSpPr>
          <p:spPr bwMode="auto">
            <a:xfrm>
              <a:off x="1974953" y="2238665"/>
              <a:ext cx="415926" cy="231774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1021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3294246" y="2286360"/>
            <a:ext cx="2625578" cy="2991654"/>
            <a:chOff x="3275856" y="1637788"/>
            <a:chExt cx="2625578" cy="2991654"/>
          </a:xfrm>
        </p:grpSpPr>
        <p:sp>
          <p:nvSpPr>
            <p:cNvPr id="50" name="AutoShape 171"/>
            <p:cNvSpPr>
              <a:spLocks noChangeArrowheads="1"/>
            </p:cNvSpPr>
            <p:nvPr/>
          </p:nvSpPr>
          <p:spPr bwMode="auto">
            <a:xfrm>
              <a:off x="3951523" y="1637788"/>
              <a:ext cx="960438" cy="299943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начало</a:t>
              </a:r>
            </a:p>
          </p:txBody>
        </p:sp>
        <p:sp>
          <p:nvSpPr>
            <p:cNvPr id="51" name="Line 172"/>
            <p:cNvSpPr>
              <a:spLocks noChangeShapeType="1"/>
            </p:cNvSpPr>
            <p:nvPr/>
          </p:nvSpPr>
          <p:spPr bwMode="auto">
            <a:xfrm>
              <a:off x="4418856" y="1938339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Line 173"/>
            <p:cNvSpPr>
              <a:spLocks noChangeShapeType="1"/>
            </p:cNvSpPr>
            <p:nvPr/>
          </p:nvSpPr>
          <p:spPr bwMode="auto">
            <a:xfrm>
              <a:off x="4429968" y="2486419"/>
              <a:ext cx="1773" cy="2892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Rectangle 174"/>
            <p:cNvSpPr>
              <a:spLocks noChangeArrowheads="1"/>
            </p:cNvSpPr>
            <p:nvPr/>
          </p:nvSpPr>
          <p:spPr bwMode="auto">
            <a:xfrm>
              <a:off x="3960068" y="2199082"/>
              <a:ext cx="938213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sz="1400" b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= 1</a:t>
              </a:r>
              <a:endParaRPr kumimoji="0" lang="ru-RU" sz="1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175"/>
            <p:cNvSpPr>
              <a:spLocks noChangeAspect="1" noChangeArrowheads="1"/>
            </p:cNvSpPr>
            <p:nvPr/>
          </p:nvSpPr>
          <p:spPr bwMode="auto">
            <a:xfrm>
              <a:off x="3843637" y="3892462"/>
              <a:ext cx="1150938" cy="46831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Arial" charset="0"/>
                </a:rPr>
                <a:t>&gt; 10</a:t>
              </a:r>
            </a:p>
          </p:txBody>
        </p:sp>
        <p:sp>
          <p:nvSpPr>
            <p:cNvPr id="55" name="Text Box 176"/>
            <p:cNvSpPr txBox="1">
              <a:spLocks noChangeAspect="1" noChangeArrowheads="1"/>
            </p:cNvSpPr>
            <p:nvPr/>
          </p:nvSpPr>
          <p:spPr bwMode="auto">
            <a:xfrm>
              <a:off x="4354227" y="4314737"/>
              <a:ext cx="522288" cy="298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</a:rPr>
                <a:t>нет</a:t>
              </a:r>
            </a:p>
          </p:txBody>
        </p:sp>
        <p:sp>
          <p:nvSpPr>
            <p:cNvPr id="56" name="Text Box 177"/>
            <p:cNvSpPr txBox="1">
              <a:spLocks noChangeAspect="1" noChangeArrowheads="1"/>
            </p:cNvSpPr>
            <p:nvPr/>
          </p:nvSpPr>
          <p:spPr bwMode="auto">
            <a:xfrm>
              <a:off x="4821314" y="3913054"/>
              <a:ext cx="522288" cy="2984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200" kern="0" dirty="0" smtClean="0">
                  <a:solidFill>
                    <a:srgbClr val="000000"/>
                  </a:solidFill>
                  <a:latin typeface="+mn-lt"/>
                </a:rPr>
                <a:t>да</a:t>
              </a:r>
              <a:endParaRPr kumimoji="0" lang="ru-RU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endParaRPr>
            </a:p>
          </p:txBody>
        </p:sp>
        <p:sp>
          <p:nvSpPr>
            <p:cNvPr id="57" name="AutoShape 179"/>
            <p:cNvSpPr>
              <a:spLocks noChangeArrowheads="1"/>
            </p:cNvSpPr>
            <p:nvPr/>
          </p:nvSpPr>
          <p:spPr bwMode="auto">
            <a:xfrm>
              <a:off x="3563888" y="2775404"/>
              <a:ext cx="1728192" cy="287337"/>
            </a:xfrm>
            <a:prstGeom prst="parallelogram">
              <a:avLst>
                <a:gd name="adj" fmla="val 13466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lvl="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kern="0" dirty="0">
                  <a:solidFill>
                    <a:sysClr val="windowText" lastClr="000000"/>
                  </a:solidFill>
                </a:rPr>
                <a:t>вывод </a:t>
              </a:r>
              <a:r>
                <a:rPr lang="en-US" sz="1400" kern="0" dirty="0" err="1">
                  <a:solidFill>
                    <a:sysClr val="windowText" lastClr="000000"/>
                  </a:solidFill>
                </a:rPr>
                <a:t>i</a:t>
              </a:r>
              <a:r>
                <a:rPr lang="en-US" sz="1400" kern="0" dirty="0">
                  <a:solidFill>
                    <a:sysClr val="windowText" lastClr="000000"/>
                  </a:solidFill>
                </a:rPr>
                <a:t>, </a:t>
              </a:r>
              <a:r>
                <a:rPr lang="ru-RU" sz="1400" kern="0" dirty="0">
                  <a:solidFill>
                    <a:sysClr val="windowText" lastClr="000000"/>
                  </a:solidFill>
                </a:rPr>
                <a:t>2</a:t>
              </a:r>
              <a:r>
                <a:rPr lang="en-US" kern="0" baseline="30000" dirty="0" err="1">
                  <a:solidFill>
                    <a:sysClr val="windowText" lastClr="000000"/>
                  </a:solidFill>
                </a:rPr>
                <a:t>i</a:t>
              </a:r>
              <a:endParaRPr lang="ru-RU" kern="0" baseline="30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Rectangle 180"/>
            <p:cNvSpPr>
              <a:spLocks noChangeArrowheads="1"/>
            </p:cNvSpPr>
            <p:nvPr/>
          </p:nvSpPr>
          <p:spPr bwMode="auto">
            <a:xfrm>
              <a:off x="3836500" y="3335788"/>
              <a:ext cx="1152525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= i+1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181"/>
            <p:cNvSpPr>
              <a:spLocks/>
            </p:cNvSpPr>
            <p:nvPr/>
          </p:nvSpPr>
          <p:spPr bwMode="auto">
            <a:xfrm>
              <a:off x="3275856" y="2610285"/>
              <a:ext cx="1154113" cy="1928901"/>
            </a:xfrm>
            <a:custGeom>
              <a:avLst/>
              <a:gdLst>
                <a:gd name="T0" fmla="*/ 727 w 613"/>
                <a:gd name="T1" fmla="*/ 1063 h 1180"/>
                <a:gd name="T2" fmla="*/ 727 w 613"/>
                <a:gd name="T3" fmla="*/ 1177 h 1180"/>
                <a:gd name="T4" fmla="*/ 0 w 613"/>
                <a:gd name="T5" fmla="*/ 1177 h 1180"/>
                <a:gd name="T6" fmla="*/ 0 w 613"/>
                <a:gd name="T7" fmla="*/ 0 h 1180"/>
                <a:gd name="T8" fmla="*/ 727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AutoShape 182"/>
            <p:cNvSpPr>
              <a:spLocks noChangeArrowheads="1"/>
            </p:cNvSpPr>
            <p:nvPr/>
          </p:nvSpPr>
          <p:spPr bwMode="auto">
            <a:xfrm>
              <a:off x="4940996" y="4358749"/>
              <a:ext cx="960438" cy="270693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конец</a:t>
              </a:r>
            </a:p>
          </p:txBody>
        </p:sp>
        <p:sp>
          <p:nvSpPr>
            <p:cNvPr id="62" name="Line 184"/>
            <p:cNvSpPr>
              <a:spLocks noChangeShapeType="1"/>
            </p:cNvSpPr>
            <p:nvPr/>
          </p:nvSpPr>
          <p:spPr bwMode="auto">
            <a:xfrm>
              <a:off x="4412763" y="3062741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Freeform 189"/>
            <p:cNvSpPr>
              <a:spLocks/>
            </p:cNvSpPr>
            <p:nvPr/>
          </p:nvSpPr>
          <p:spPr bwMode="auto">
            <a:xfrm>
              <a:off x="4994575" y="4129000"/>
              <a:ext cx="415926" cy="231774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1021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184"/>
            <p:cNvSpPr>
              <a:spLocks noChangeShapeType="1"/>
            </p:cNvSpPr>
            <p:nvPr/>
          </p:nvSpPr>
          <p:spPr bwMode="auto">
            <a:xfrm>
              <a:off x="4420629" y="3623125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6156681" y="2286360"/>
            <a:ext cx="2735799" cy="1926850"/>
            <a:chOff x="6137919" y="966522"/>
            <a:chExt cx="2735799" cy="1926850"/>
          </a:xfrm>
        </p:grpSpPr>
        <p:sp>
          <p:nvSpPr>
            <p:cNvPr id="67" name="Line 207"/>
            <p:cNvSpPr>
              <a:spLocks noChangeShapeType="1"/>
            </p:cNvSpPr>
            <p:nvPr/>
          </p:nvSpPr>
          <p:spPr bwMode="auto">
            <a:xfrm flipH="1">
              <a:off x="7182493" y="1840063"/>
              <a:ext cx="0" cy="5571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AutoShape 214"/>
            <p:cNvSpPr>
              <a:spLocks noChangeArrowheads="1"/>
            </p:cNvSpPr>
            <p:nvPr/>
          </p:nvSpPr>
          <p:spPr bwMode="auto">
            <a:xfrm>
              <a:off x="6426844" y="1532087"/>
              <a:ext cx="1547812" cy="312737"/>
            </a:xfrm>
            <a:prstGeom prst="flowChartPreparat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i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 = </a:t>
              </a: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1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</a:rPr>
                <a:t>, </a:t>
              </a:r>
              <a:r>
                <a:rPr lang="ru-RU" sz="1400" kern="0" dirty="0" smtClean="0">
                  <a:solidFill>
                    <a:sysClr val="windowText" lastClr="000000"/>
                  </a:solidFill>
                  <a:latin typeface="Arial" charset="0"/>
                </a:rPr>
                <a:t>10</a:t>
              </a:r>
              <a:endPara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Freeform 215"/>
            <p:cNvSpPr>
              <a:spLocks/>
            </p:cNvSpPr>
            <p:nvPr/>
          </p:nvSpPr>
          <p:spPr bwMode="auto">
            <a:xfrm>
              <a:off x="6137919" y="1682902"/>
              <a:ext cx="1044575" cy="1210470"/>
            </a:xfrm>
            <a:custGeom>
              <a:avLst/>
              <a:gdLst>
                <a:gd name="T0" fmla="*/ 658 w 658"/>
                <a:gd name="T1" fmla="*/ 476 h 567"/>
                <a:gd name="T2" fmla="*/ 658 w 658"/>
                <a:gd name="T3" fmla="*/ 567 h 567"/>
                <a:gd name="T4" fmla="*/ 0 w 658"/>
                <a:gd name="T5" fmla="*/ 567 h 567"/>
                <a:gd name="T6" fmla="*/ 0 w 658"/>
                <a:gd name="T7" fmla="*/ 0 h 567"/>
                <a:gd name="T8" fmla="*/ 182 w 658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8" h="567">
                  <a:moveTo>
                    <a:pt x="658" y="476"/>
                  </a:moveTo>
                  <a:lnTo>
                    <a:pt x="658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182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AutoShape 171"/>
            <p:cNvSpPr>
              <a:spLocks noChangeArrowheads="1"/>
            </p:cNvSpPr>
            <p:nvPr/>
          </p:nvSpPr>
          <p:spPr bwMode="auto">
            <a:xfrm>
              <a:off x="6738787" y="966522"/>
              <a:ext cx="960438" cy="299943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начало</a:t>
              </a:r>
            </a:p>
          </p:txBody>
        </p:sp>
        <p:sp>
          <p:nvSpPr>
            <p:cNvPr id="71" name="Line 172"/>
            <p:cNvSpPr>
              <a:spLocks noChangeShapeType="1"/>
            </p:cNvSpPr>
            <p:nvPr/>
          </p:nvSpPr>
          <p:spPr bwMode="auto">
            <a:xfrm>
              <a:off x="7206120" y="1267073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AutoShape 179"/>
            <p:cNvSpPr>
              <a:spLocks noChangeArrowheads="1"/>
            </p:cNvSpPr>
            <p:nvPr/>
          </p:nvSpPr>
          <p:spPr bwMode="auto">
            <a:xfrm>
              <a:off x="6318397" y="2405583"/>
              <a:ext cx="1728192" cy="287337"/>
            </a:xfrm>
            <a:prstGeom prst="parallelogram">
              <a:avLst>
                <a:gd name="adj" fmla="val 13466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вывод </a:t>
              </a:r>
              <a:r>
                <a:rPr kumimoji="0" lang="en-US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, </a:t>
              </a: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  <a:r>
                <a:rPr kumimoji="0" lang="en-US" b="0" i="0" u="none" strike="noStrike" kern="0" cap="none" spc="0" normalizeH="0" baseline="3000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</a:t>
              </a:r>
              <a:endParaRPr kumimoji="0" lang="ru-RU" b="0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AutoShape 182"/>
            <p:cNvSpPr>
              <a:spLocks noChangeArrowheads="1"/>
            </p:cNvSpPr>
            <p:nvPr/>
          </p:nvSpPr>
          <p:spPr bwMode="auto">
            <a:xfrm>
              <a:off x="7913280" y="1929142"/>
              <a:ext cx="960438" cy="270693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конец</a:t>
              </a:r>
            </a:p>
          </p:txBody>
        </p:sp>
        <p:sp>
          <p:nvSpPr>
            <p:cNvPr id="76" name="Freeform 189"/>
            <p:cNvSpPr>
              <a:spLocks/>
            </p:cNvSpPr>
            <p:nvPr/>
          </p:nvSpPr>
          <p:spPr bwMode="auto">
            <a:xfrm>
              <a:off x="7966859" y="1692543"/>
              <a:ext cx="415926" cy="246476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1021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06112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6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7956550" cy="1736725"/>
          </a:xfrm>
          <a:noFill/>
        </p:spPr>
        <p:txBody>
          <a:bodyPr anchor="t"/>
          <a:lstStyle/>
          <a:p>
            <a:pPr algn="ctr" eaLnBrk="1" hangingPunct="1"/>
            <a:r>
              <a:rPr lang="ru-RU" sz="3600" dirty="0" smtClean="0"/>
              <a:t>Операторы цикла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r>
              <a:rPr lang="ru-RU" sz="2400" i="1" dirty="0" smtClean="0"/>
              <a:t>Цикл с предусловием </a:t>
            </a:r>
            <a:br>
              <a:rPr lang="ru-RU" sz="2400" i="1" dirty="0" smtClean="0"/>
            </a:br>
            <a:r>
              <a:rPr lang="ru-RU" sz="2000" i="1" dirty="0" smtClean="0"/>
              <a:t>(с заданным условием продолжения работы, цикл «ПОКА»)</a:t>
            </a:r>
          </a:p>
        </p:txBody>
      </p:sp>
      <p:sp>
        <p:nvSpPr>
          <p:cNvPr id="4099" name="Text Box 304"/>
          <p:cNvSpPr txBox="1">
            <a:spLocks noChangeArrowheads="1"/>
          </p:cNvSpPr>
          <p:nvPr/>
        </p:nvSpPr>
        <p:spPr bwMode="auto">
          <a:xfrm>
            <a:off x="247012" y="4293096"/>
            <a:ext cx="86454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just" eaLnBrk="1" hangingPunct="1">
              <a:spcBef>
                <a:spcPts val="0"/>
              </a:spcBef>
            </a:pP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Выполнение </a:t>
            </a:r>
            <a:r>
              <a:rPr lang="ru-RU" sz="2000" i="1" dirty="0">
                <a:solidFill>
                  <a:srgbClr val="330066"/>
                </a:solidFill>
                <a:latin typeface="Arial" pitchFamily="34" charset="0"/>
              </a:rPr>
              <a:t>тела цикла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 повторяется, </a:t>
            </a:r>
            <a:r>
              <a:rPr lang="ru-RU" sz="2400" b="1" dirty="0">
                <a:solidFill>
                  <a:srgbClr val="CC6600"/>
                </a:solidFill>
                <a:latin typeface="Arial" pitchFamily="34" charset="0"/>
              </a:rPr>
              <a:t>пока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 условие </a:t>
            </a:r>
            <a:r>
              <a:rPr lang="ru-RU" sz="2000" b="1" dirty="0">
                <a:solidFill>
                  <a:srgbClr val="330066"/>
                </a:solidFill>
                <a:latin typeface="Arial" pitchFamily="34" charset="0"/>
              </a:rPr>
              <a:t>истинно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. </a:t>
            </a:r>
          </a:p>
          <a:p>
            <a:pPr algn="just" eaLnBrk="1" hangingPunct="1">
              <a:spcBef>
                <a:spcPts val="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Если </a:t>
            </a:r>
            <a:r>
              <a:rPr lang="ru-RU" sz="2000" dirty="0">
                <a:solidFill>
                  <a:schemeClr val="tx2"/>
                </a:solidFill>
              </a:rPr>
              <a:t>условие </a:t>
            </a:r>
            <a:r>
              <a:rPr lang="ru-RU" sz="2000" b="1" dirty="0">
                <a:solidFill>
                  <a:schemeClr val="tx2"/>
                </a:solidFill>
              </a:rPr>
              <a:t>ложно</a:t>
            </a:r>
            <a:r>
              <a:rPr lang="ru-RU" sz="2000" dirty="0">
                <a:solidFill>
                  <a:schemeClr val="tx2"/>
                </a:solidFill>
              </a:rPr>
              <a:t>, то управление передается следующему </a:t>
            </a:r>
            <a:r>
              <a:rPr lang="ru-RU" sz="2000" dirty="0" smtClean="0">
                <a:solidFill>
                  <a:schemeClr val="tx2"/>
                </a:solidFill>
              </a:rPr>
              <a:t>после цикла оператору</a:t>
            </a:r>
            <a:r>
              <a:rPr lang="ru-RU" sz="2000" dirty="0">
                <a:solidFill>
                  <a:schemeClr val="tx2"/>
                </a:solidFill>
              </a:rPr>
              <a:t>. </a:t>
            </a:r>
            <a:endParaRPr lang="ru-RU" sz="2000" dirty="0" smtClean="0">
              <a:solidFill>
                <a:schemeClr val="tx2"/>
              </a:solidFill>
            </a:endParaRPr>
          </a:p>
          <a:p>
            <a:pPr algn="just" eaLnBrk="1" hangingPunct="1">
              <a:spcBef>
                <a:spcPts val="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Если условие изначально ложно, тело цикла не выполнится ни разу.</a:t>
            </a:r>
          </a:p>
          <a:p>
            <a:pPr algn="just" eaLnBrk="1" hangingPunct="1">
              <a:spcBef>
                <a:spcPts val="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Если условие никогда не станет ложным, то программа «зациклится».</a:t>
            </a:r>
          </a:p>
          <a:p>
            <a:pPr lvl="0" algn="just" eaLnBrk="1" hangingPunct="1">
              <a:spcBef>
                <a:spcPts val="0"/>
              </a:spcBef>
            </a:pP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Используется в основном тогда, когда </a:t>
            </a:r>
            <a:r>
              <a:rPr lang="ru-RU" sz="2000" i="1" dirty="0">
                <a:solidFill>
                  <a:srgbClr val="330066"/>
                </a:solidFill>
                <a:latin typeface="Arial" pitchFamily="34" charset="0"/>
              </a:rPr>
              <a:t>количество повторов заранее неизвестно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. </a:t>
            </a:r>
          </a:p>
        </p:txBody>
      </p:sp>
      <p:sp>
        <p:nvSpPr>
          <p:cNvPr id="4100" name="Text Box 309"/>
          <p:cNvSpPr txBox="1">
            <a:spLocks noChangeArrowheads="1"/>
          </p:cNvSpPr>
          <p:nvPr/>
        </p:nvSpPr>
        <p:spPr bwMode="auto">
          <a:xfrm>
            <a:off x="3527884" y="2393216"/>
            <a:ext cx="5185357" cy="8309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400" b="1" dirty="0" smtClean="0">
                <a:solidFill>
                  <a:srgbClr val="CC6600"/>
                </a:solidFill>
                <a:latin typeface="Courier New" pitchFamily="49" charset="0"/>
              </a:rPr>
              <a:t>while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&lt;</a:t>
            </a:r>
            <a:r>
              <a:rPr lang="ru-RU" sz="2400" dirty="0">
                <a:latin typeface="Courier New" pitchFamily="49" charset="0"/>
              </a:rPr>
              <a:t>условие</a:t>
            </a:r>
            <a:r>
              <a:rPr lang="en-US" sz="2400" dirty="0" smtClean="0">
                <a:latin typeface="Courier New" pitchFamily="49" charset="0"/>
              </a:rPr>
              <a:t>&gt;:</a:t>
            </a:r>
          </a:p>
          <a:p>
            <a:pPr eaLnBrk="1" hangingPunct="1">
              <a:spcBef>
                <a:spcPts val="0"/>
              </a:spcBef>
            </a:pPr>
            <a:r>
              <a:rPr lang="en-US" sz="2400" dirty="0" smtClean="0">
                <a:latin typeface="Courier New" pitchFamily="49" charset="0"/>
              </a:rPr>
              <a:t>    &lt;</a:t>
            </a:r>
            <a:r>
              <a:rPr lang="ru-RU" sz="2400" dirty="0" err="1" smtClean="0">
                <a:latin typeface="Courier New" pitchFamily="49" charset="0"/>
              </a:rPr>
              <a:t>блок_операторов</a:t>
            </a:r>
            <a:r>
              <a:rPr lang="en-US" sz="2400" dirty="0" smtClean="0">
                <a:latin typeface="Courier New" pitchFamily="49" charset="0"/>
              </a:rPr>
              <a:t>&gt;</a:t>
            </a:r>
            <a:endParaRPr lang="ru-RU" sz="2400" dirty="0">
              <a:latin typeface="Courier New" pitchFamily="49" charset="0"/>
            </a:endParaRPr>
          </a:p>
        </p:txBody>
      </p:sp>
      <p:grpSp>
        <p:nvGrpSpPr>
          <p:cNvPr id="4101" name="Group 310"/>
          <p:cNvGrpSpPr>
            <a:grpSpLocks/>
          </p:cNvGrpSpPr>
          <p:nvPr/>
        </p:nvGrpSpPr>
        <p:grpSpPr bwMode="auto">
          <a:xfrm>
            <a:off x="431800" y="1844675"/>
            <a:ext cx="2452688" cy="2089150"/>
            <a:chOff x="2154" y="1230"/>
            <a:chExt cx="1545" cy="1316"/>
          </a:xfrm>
        </p:grpSpPr>
        <p:sp>
          <p:nvSpPr>
            <p:cNvPr id="4102" name="Line 311"/>
            <p:cNvSpPr>
              <a:spLocks noChangeAspect="1" noChangeShapeType="1"/>
            </p:cNvSpPr>
            <p:nvPr/>
          </p:nvSpPr>
          <p:spPr bwMode="auto">
            <a:xfrm>
              <a:off x="2862" y="1230"/>
              <a:ext cx="0" cy="3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03" name="AutoShape 312"/>
            <p:cNvSpPr>
              <a:spLocks noChangeAspect="1" noChangeArrowheads="1"/>
            </p:cNvSpPr>
            <p:nvPr/>
          </p:nvSpPr>
          <p:spPr bwMode="auto">
            <a:xfrm>
              <a:off x="2294" y="1531"/>
              <a:ext cx="1134" cy="389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условие</a:t>
              </a:r>
            </a:p>
          </p:txBody>
        </p:sp>
        <p:sp>
          <p:nvSpPr>
            <p:cNvPr id="4104" name="Rectangle 313"/>
            <p:cNvSpPr>
              <a:spLocks noChangeArrowheads="1"/>
            </p:cNvSpPr>
            <p:nvPr/>
          </p:nvSpPr>
          <p:spPr bwMode="auto">
            <a:xfrm>
              <a:off x="2449" y="2143"/>
              <a:ext cx="816" cy="27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тело цикла</a:t>
              </a:r>
            </a:p>
          </p:txBody>
        </p:sp>
        <p:sp>
          <p:nvSpPr>
            <p:cNvPr id="4105" name="Freeform 314"/>
            <p:cNvSpPr>
              <a:spLocks noChangeAspect="1"/>
            </p:cNvSpPr>
            <p:nvPr/>
          </p:nvSpPr>
          <p:spPr bwMode="auto">
            <a:xfrm flipH="1">
              <a:off x="3428" y="1725"/>
              <a:ext cx="146" cy="821"/>
            </a:xfrm>
            <a:custGeom>
              <a:avLst/>
              <a:gdLst>
                <a:gd name="T0" fmla="*/ 146 w 228"/>
                <a:gd name="T1" fmla="*/ 0 h 285"/>
                <a:gd name="T2" fmla="*/ 0 w 228"/>
                <a:gd name="T3" fmla="*/ 0 h 285"/>
                <a:gd name="T4" fmla="*/ 0 w 228"/>
                <a:gd name="T5" fmla="*/ 821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06" name="Text Box 315"/>
            <p:cNvSpPr txBox="1">
              <a:spLocks noChangeAspect="1" noChangeArrowheads="1"/>
            </p:cNvSpPr>
            <p:nvPr/>
          </p:nvSpPr>
          <p:spPr bwMode="auto">
            <a:xfrm>
              <a:off x="2835" y="1911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4107" name="Text Box 316"/>
            <p:cNvSpPr txBox="1">
              <a:spLocks noChangeAspect="1" noChangeArrowheads="1"/>
            </p:cNvSpPr>
            <p:nvPr/>
          </p:nvSpPr>
          <p:spPr bwMode="auto">
            <a:xfrm>
              <a:off x="3370" y="1555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4108" name="Line 317"/>
            <p:cNvSpPr>
              <a:spLocks noChangeAspect="1" noChangeShapeType="1"/>
            </p:cNvSpPr>
            <p:nvPr/>
          </p:nvSpPr>
          <p:spPr bwMode="auto">
            <a:xfrm>
              <a:off x="2862" y="1916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09" name="Freeform 318"/>
            <p:cNvSpPr>
              <a:spLocks/>
            </p:cNvSpPr>
            <p:nvPr/>
          </p:nvSpPr>
          <p:spPr bwMode="auto">
            <a:xfrm>
              <a:off x="2154" y="1389"/>
              <a:ext cx="703" cy="1134"/>
            </a:xfrm>
            <a:custGeom>
              <a:avLst/>
              <a:gdLst>
                <a:gd name="T0" fmla="*/ 703 w 703"/>
                <a:gd name="T1" fmla="*/ 1020 h 1134"/>
                <a:gd name="T2" fmla="*/ 703 w 703"/>
                <a:gd name="T3" fmla="*/ 1134 h 1134"/>
                <a:gd name="T4" fmla="*/ 0 w 703"/>
                <a:gd name="T5" fmla="*/ 1134 h 1134"/>
                <a:gd name="T6" fmla="*/ 0 w 703"/>
                <a:gd name="T7" fmla="*/ 0 h 1134"/>
                <a:gd name="T8" fmla="*/ 703 w 703"/>
                <a:gd name="T9" fmla="*/ 0 h 1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3" h="1134">
                  <a:moveTo>
                    <a:pt x="703" y="1020"/>
                  </a:moveTo>
                  <a:lnTo>
                    <a:pt x="703" y="1134"/>
                  </a:lnTo>
                  <a:lnTo>
                    <a:pt x="0" y="1134"/>
                  </a:lnTo>
                  <a:lnTo>
                    <a:pt x="0" y="0"/>
                  </a:lnTo>
                  <a:lnTo>
                    <a:pt x="70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372761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rgbClr val="330066"/>
                </a:solidFill>
              </a:rPr>
              <a:t>Задача</a:t>
            </a:r>
            <a:r>
              <a:rPr lang="en-US" sz="2400" b="1" dirty="0">
                <a:solidFill>
                  <a:srgbClr val="330066"/>
                </a:solidFill>
              </a:rPr>
              <a:t> </a:t>
            </a:r>
            <a:r>
              <a:rPr lang="ru-RU" sz="2400" b="1" dirty="0" smtClean="0">
                <a:solidFill>
                  <a:srgbClr val="330066"/>
                </a:solidFill>
              </a:rPr>
              <a:t>6</a:t>
            </a:r>
            <a:endParaRPr lang="ru-RU" sz="2400" b="1" dirty="0">
              <a:solidFill>
                <a:srgbClr val="330066"/>
              </a:solidFill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kern="0" dirty="0">
                <a:solidFill>
                  <a:srgbClr val="330066"/>
                </a:solidFill>
              </a:rPr>
              <a:t>Вывести на экран </a:t>
            </a:r>
            <a:r>
              <a:rPr lang="ru-RU" kern="0" dirty="0" smtClean="0">
                <a:solidFill>
                  <a:srgbClr val="330066"/>
                </a:solidFill>
              </a:rPr>
              <a:t>степени числа 2 до десятой степени, используя различные типы циклов.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900" y="1395434"/>
            <a:ext cx="4518571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Courier New"/>
              </a:rPr>
              <a:t># Степени числа 2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1 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600" dirty="0">
                <a:solidFill>
                  <a:srgbClr val="FF0000"/>
                </a:solidFill>
                <a:latin typeface="Courier New"/>
              </a:rPr>
              <a:t>нач. знач. </a:t>
            </a:r>
            <a:r>
              <a:rPr lang="en-US" sz="1600" dirty="0" err="1">
                <a:solidFill>
                  <a:srgbClr val="FF0000"/>
                </a:solidFill>
                <a:latin typeface="Courier New"/>
              </a:rPr>
              <a:t>i</a:t>
            </a:r>
            <a:endParaRPr lang="en-US" sz="1600" dirty="0">
              <a:solidFill>
                <a:srgbClr val="FF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CC6600"/>
                </a:solidFill>
                <a:latin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&lt;=10: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600" dirty="0">
                <a:solidFill>
                  <a:srgbClr val="FF0000"/>
                </a:solidFill>
                <a:latin typeface="Courier New"/>
              </a:rPr>
              <a:t>пока </a:t>
            </a:r>
            <a:r>
              <a:rPr lang="en-US" sz="1600" dirty="0" err="1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/>
              </a:rPr>
              <a:t>&lt;=10: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2**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i+1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600" dirty="0">
                <a:solidFill>
                  <a:srgbClr val="FF0000"/>
                </a:solidFill>
                <a:latin typeface="Courier New"/>
              </a:rPr>
              <a:t>след. знач. </a:t>
            </a:r>
            <a:r>
              <a:rPr lang="en-US" sz="1600" dirty="0" err="1">
                <a:solidFill>
                  <a:srgbClr val="FF0000"/>
                </a:solidFill>
                <a:latin typeface="Courier New"/>
              </a:rPr>
              <a:t>i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5900" y="2996952"/>
            <a:ext cx="4518571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Courier New"/>
              </a:rPr>
              <a:t># Степени числа 2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1              </a:t>
            </a:r>
            <a:r>
              <a:rPr lang="en-US" sz="1600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600" dirty="0">
                <a:solidFill>
                  <a:srgbClr val="FF0000"/>
                </a:solidFill>
                <a:latin typeface="Courier New"/>
              </a:rPr>
              <a:t>нач. знач. </a:t>
            </a:r>
            <a:r>
              <a:rPr lang="en-US" sz="1600" dirty="0" err="1">
                <a:solidFill>
                  <a:srgbClr val="FF0000"/>
                </a:solidFill>
                <a:latin typeface="Courier New"/>
              </a:rPr>
              <a:t>i</a:t>
            </a:r>
            <a:endParaRPr lang="en-US" sz="1600" dirty="0">
              <a:solidFill>
                <a:srgbClr val="FF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CC6600"/>
                </a:solidFill>
                <a:latin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CC6600"/>
                </a:solidFill>
                <a:latin typeface="Courier New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:        </a:t>
            </a:r>
            <a:r>
              <a:rPr lang="en-US" sz="1600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600" dirty="0">
                <a:solidFill>
                  <a:srgbClr val="FF0000"/>
                </a:solidFill>
                <a:latin typeface="Courier New"/>
              </a:rPr>
              <a:t>начало цикла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2**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i+1        </a:t>
            </a:r>
            <a:r>
              <a:rPr lang="en-US" sz="1600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600" dirty="0">
                <a:solidFill>
                  <a:srgbClr val="FF0000"/>
                </a:solidFill>
                <a:latin typeface="Courier New"/>
              </a:rPr>
              <a:t>след. знач. </a:t>
            </a:r>
            <a:r>
              <a:rPr lang="en-US" sz="1600" dirty="0" err="1">
                <a:solidFill>
                  <a:srgbClr val="FF0000"/>
                </a:solidFill>
                <a:latin typeface="Courier New"/>
              </a:rPr>
              <a:t>i</a:t>
            </a:r>
            <a:endParaRPr lang="en-US" sz="1600" dirty="0">
              <a:solidFill>
                <a:srgbClr val="FF0000"/>
              </a:solidFill>
              <a:latin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&gt;10: </a:t>
            </a:r>
            <a:r>
              <a:rPr lang="en-US" sz="1600" dirty="0">
                <a:solidFill>
                  <a:srgbClr val="CC6600"/>
                </a:solidFill>
                <a:latin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600" dirty="0">
                <a:solidFill>
                  <a:srgbClr val="FF0000"/>
                </a:solidFill>
                <a:latin typeface="Courier New"/>
              </a:rPr>
              <a:t>выход при </a:t>
            </a:r>
            <a:r>
              <a:rPr lang="en-US" sz="1600" dirty="0" err="1" smtClean="0">
                <a:solidFill>
                  <a:srgbClr val="FF0000"/>
                </a:solidFill>
                <a:latin typeface="Courier New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&gt;10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5899" y="4869160"/>
            <a:ext cx="4518571" cy="107721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  <a:latin typeface="Courier New"/>
              </a:rPr>
              <a:t># Степени числа 2</a:t>
            </a:r>
          </a:p>
          <a:p>
            <a:r>
              <a:rPr lang="ru-RU" sz="1600" dirty="0">
                <a:solidFill>
                  <a:srgbClr val="FF0000"/>
                </a:solidFill>
                <a:latin typeface="Courier New"/>
              </a:rPr>
              <a:t># для i в диапазоне от 1 до 10</a:t>
            </a:r>
          </a:p>
          <a:p>
            <a:r>
              <a:rPr lang="ru-RU" sz="1600" dirty="0" err="1">
                <a:solidFill>
                  <a:srgbClr val="CC6600"/>
                </a:solidFill>
                <a:latin typeface="Courier New"/>
              </a:rPr>
              <a:t>for</a:t>
            </a:r>
            <a:r>
              <a:rPr lang="ru-RU" sz="1600" dirty="0">
                <a:solidFill>
                  <a:srgbClr val="000000"/>
                </a:solidFill>
                <a:latin typeface="Courier New"/>
              </a:rPr>
              <a:t> i </a:t>
            </a:r>
            <a:r>
              <a:rPr lang="ru-RU" sz="1600" dirty="0" err="1">
                <a:solidFill>
                  <a:srgbClr val="CC6600"/>
                </a:solidFill>
                <a:latin typeface="Courier New"/>
              </a:rPr>
              <a:t>in</a:t>
            </a:r>
            <a:r>
              <a:rPr lang="ru-RU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range</a:t>
            </a:r>
            <a:r>
              <a:rPr lang="ru-RU" sz="1600" dirty="0">
                <a:solidFill>
                  <a:srgbClr val="000000"/>
                </a:solidFill>
                <a:latin typeface="Courier New"/>
              </a:rPr>
              <a:t>(1,11):</a:t>
            </a:r>
          </a:p>
          <a:p>
            <a:r>
              <a:rPr lang="ru-RU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6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sz="1600" dirty="0">
                <a:solidFill>
                  <a:srgbClr val="000000"/>
                </a:solidFill>
                <a:latin typeface="Courier New"/>
              </a:rPr>
              <a:t>(i, 2**i)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408495" y="3392396"/>
            <a:ext cx="1349896" cy="255454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1 2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2 4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3 8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4 16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5 32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6 64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7 128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8 256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9 512</a:t>
            </a:r>
          </a:p>
          <a:p>
            <a:r>
              <a:rPr lang="ru-RU" sz="16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10 1024</a:t>
            </a:r>
          </a:p>
        </p:txBody>
      </p:sp>
    </p:spTree>
    <p:extLst>
      <p:ext uri="{BB962C8B-B14F-4D97-AF65-F5344CB8AC3E}">
        <p14:creationId xmlns:p14="http://schemas.microsoft.com/office/powerpoint/2010/main" val="1003452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536320"/>
            <a:ext cx="6264696" cy="16004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accent6"/>
                </a:solidFill>
              </a:rPr>
              <a:t>Используемые материалы:</a:t>
            </a:r>
            <a:r>
              <a:rPr lang="ru-RU" sz="1400" i="1" dirty="0" smtClean="0">
                <a:solidFill>
                  <a:schemeClr val="accent6"/>
                </a:solidFill>
              </a:rPr>
              <a:t/>
            </a:r>
            <a:br>
              <a:rPr lang="ru-RU" sz="1400" i="1" dirty="0" smtClean="0">
                <a:solidFill>
                  <a:schemeClr val="accent6"/>
                </a:solidFill>
              </a:rPr>
            </a:br>
            <a:endParaRPr lang="ru-RU" sz="1400" i="1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err="1" smtClean="0">
                <a:solidFill>
                  <a:schemeClr val="accent6"/>
                </a:solidFill>
              </a:rPr>
              <a:t>Босова</a:t>
            </a:r>
            <a:r>
              <a:rPr lang="ru-RU" sz="1400" i="1" dirty="0" smtClean="0">
                <a:solidFill>
                  <a:schemeClr val="accent6"/>
                </a:solidFill>
              </a:rPr>
              <a:t> Л.Л. Информатика. 8-9 классы. Начала программирования на языке </a:t>
            </a:r>
            <a:r>
              <a:rPr lang="en-US" sz="1400" i="1" dirty="0" smtClean="0">
                <a:solidFill>
                  <a:schemeClr val="accent6"/>
                </a:solidFill>
              </a:rPr>
              <a:t>Python</a:t>
            </a:r>
            <a:r>
              <a:rPr lang="ru-RU" sz="1400" i="1" dirty="0" smtClean="0">
                <a:solidFill>
                  <a:schemeClr val="accent6"/>
                </a:solidFill>
              </a:rPr>
              <a:t>. Дополнительные главы к учебникам – М. : БИНОМ. Лаборатория знаний, 2020.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smtClean="0">
                <a:solidFill>
                  <a:schemeClr val="accent6"/>
                </a:solidFill>
              </a:rPr>
              <a:t>Поляков К.Ю. Информатика. 10 класс. Базовый и углубленный уровни : в 2ч. Ч. 2 – М. : БИНОМ. Лаборатория знаний, 2018.</a:t>
            </a:r>
            <a:endParaRPr lang="ru-RU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21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1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1190625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Лыжник в первый день тренировок пробежал 10 км. </a:t>
            </a:r>
            <a:br>
              <a:rPr lang="ru-RU">
                <a:solidFill>
                  <a:schemeClr val="tx2"/>
                </a:solidFill>
              </a:rPr>
            </a:br>
            <a:r>
              <a:rPr lang="ru-RU">
                <a:solidFill>
                  <a:schemeClr val="tx2"/>
                </a:solidFill>
              </a:rPr>
              <a:t>Каждый следующий день он увеличивал пройденное расстояние</a:t>
            </a:r>
            <a:br>
              <a:rPr lang="ru-RU">
                <a:solidFill>
                  <a:schemeClr val="tx2"/>
                </a:solidFill>
              </a:rPr>
            </a:br>
            <a:r>
              <a:rPr lang="ru-RU">
                <a:solidFill>
                  <a:schemeClr val="tx2"/>
                </a:solidFill>
              </a:rPr>
              <a:t>на 10% от пройденного в предыдущий день. В какой день он пробежит больше 20 км? </a:t>
            </a:r>
          </a:p>
        </p:txBody>
      </p:sp>
      <p:grpSp>
        <p:nvGrpSpPr>
          <p:cNvPr id="205849" name="Group 25"/>
          <p:cNvGrpSpPr>
            <a:grpSpLocks/>
          </p:cNvGrpSpPr>
          <p:nvPr/>
        </p:nvGrpSpPr>
        <p:grpSpPr bwMode="auto">
          <a:xfrm>
            <a:off x="179512" y="1700213"/>
            <a:ext cx="2144713" cy="4719637"/>
            <a:chOff x="340" y="1117"/>
            <a:chExt cx="1351" cy="2973"/>
          </a:xfrm>
        </p:grpSpPr>
        <p:sp>
          <p:nvSpPr>
            <p:cNvPr id="6151" name="AutoShape 5"/>
            <p:cNvSpPr>
              <a:spLocks noChangeArrowheads="1"/>
            </p:cNvSpPr>
            <p:nvPr/>
          </p:nvSpPr>
          <p:spPr bwMode="auto">
            <a:xfrm>
              <a:off x="778" y="1117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6152" name="Line 6"/>
            <p:cNvSpPr>
              <a:spLocks noChangeShapeType="1"/>
            </p:cNvSpPr>
            <p:nvPr/>
          </p:nvSpPr>
          <p:spPr bwMode="auto">
            <a:xfrm>
              <a:off x="1067" y="1314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6153" name="Line 7"/>
            <p:cNvSpPr>
              <a:spLocks noChangeShapeType="1"/>
            </p:cNvSpPr>
            <p:nvPr/>
          </p:nvSpPr>
          <p:spPr bwMode="auto">
            <a:xfrm>
              <a:off x="1067" y="1661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704" y="1480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n </a:t>
              </a:r>
              <a:r>
                <a:rPr lang="en-US" sz="1600" dirty="0" smtClean="0"/>
                <a:t>= </a:t>
              </a:r>
              <a:r>
                <a:rPr lang="ru-RU" sz="1600" dirty="0"/>
                <a:t>1</a:t>
              </a:r>
            </a:p>
          </p:txBody>
        </p:sp>
        <p:sp>
          <p:nvSpPr>
            <p:cNvPr id="6155" name="AutoShape 9"/>
            <p:cNvSpPr>
              <a:spLocks noChangeAspect="1" noChangeArrowheads="1"/>
            </p:cNvSpPr>
            <p:nvPr/>
          </p:nvSpPr>
          <p:spPr bwMode="auto">
            <a:xfrm>
              <a:off x="704" y="2164"/>
              <a:ext cx="725" cy="295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/>
                <a:t>x </a:t>
              </a:r>
              <a:r>
                <a:rPr lang="en-US" sz="1600">
                  <a:cs typeface="Arial" charset="0"/>
                </a:rPr>
                <a:t>≤ </a:t>
              </a:r>
              <a:r>
                <a:rPr lang="ru-RU" sz="1600">
                  <a:cs typeface="Arial" charset="0"/>
                </a:rPr>
                <a:t>2</a:t>
              </a:r>
              <a:r>
                <a:rPr lang="en-US" sz="1600">
                  <a:cs typeface="Arial" charset="0"/>
                </a:rPr>
                <a:t>0</a:t>
              </a:r>
            </a:p>
          </p:txBody>
        </p:sp>
        <p:sp>
          <p:nvSpPr>
            <p:cNvPr id="6156" name="Text Box 10"/>
            <p:cNvSpPr txBox="1">
              <a:spLocks noChangeAspect="1" noChangeArrowheads="1"/>
            </p:cNvSpPr>
            <p:nvPr/>
          </p:nvSpPr>
          <p:spPr bwMode="auto">
            <a:xfrm>
              <a:off x="1044" y="2436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6157" name="Text Box 11"/>
            <p:cNvSpPr txBox="1">
              <a:spLocks noChangeAspect="1" noChangeArrowheads="1"/>
            </p:cNvSpPr>
            <p:nvPr/>
          </p:nvSpPr>
          <p:spPr bwMode="auto">
            <a:xfrm>
              <a:off x="1362" y="2141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6158" name="Line 12"/>
            <p:cNvSpPr>
              <a:spLocks noChangeShapeType="1"/>
            </p:cNvSpPr>
            <p:nvPr/>
          </p:nvSpPr>
          <p:spPr bwMode="auto">
            <a:xfrm>
              <a:off x="1067" y="2459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6159" name="AutoShape 13"/>
            <p:cNvSpPr>
              <a:spLocks noChangeArrowheads="1"/>
            </p:cNvSpPr>
            <p:nvPr/>
          </p:nvSpPr>
          <p:spPr bwMode="auto">
            <a:xfrm>
              <a:off x="544" y="3296"/>
              <a:ext cx="1021" cy="181"/>
            </a:xfrm>
            <a:prstGeom prst="parallelogram">
              <a:avLst>
                <a:gd name="adj" fmla="val 141022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n,x</a:t>
              </a:r>
              <a:endParaRPr lang="ru-RU" sz="1600"/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703" y="2956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en-US" sz="1600" dirty="0"/>
                <a:t>x+0,1</a:t>
              </a:r>
              <a:r>
                <a:rPr lang="en-US" sz="1600" dirty="0">
                  <a:cs typeface="Arial" charset="0"/>
                </a:rPr>
                <a:t>∙</a:t>
              </a:r>
              <a:r>
                <a:rPr lang="en-US" sz="1600" dirty="0"/>
                <a:t>x</a:t>
              </a:r>
              <a:endParaRPr lang="ru-RU" sz="1600" dirty="0"/>
            </a:p>
          </p:txBody>
        </p:sp>
        <p:sp>
          <p:nvSpPr>
            <p:cNvPr id="6161" name="Line 15"/>
            <p:cNvSpPr>
              <a:spLocks noChangeShapeType="1"/>
            </p:cNvSpPr>
            <p:nvPr/>
          </p:nvSpPr>
          <p:spPr bwMode="auto">
            <a:xfrm>
              <a:off x="1067" y="3139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6162" name="Freeform 16"/>
            <p:cNvSpPr>
              <a:spLocks/>
            </p:cNvSpPr>
            <p:nvPr/>
          </p:nvSpPr>
          <p:spPr bwMode="auto">
            <a:xfrm>
              <a:off x="340" y="2069"/>
              <a:ext cx="727" cy="1562"/>
            </a:xfrm>
            <a:custGeom>
              <a:avLst/>
              <a:gdLst>
                <a:gd name="T0" fmla="*/ 727 w 613"/>
                <a:gd name="T1" fmla="*/ 1411 h 1180"/>
                <a:gd name="T2" fmla="*/ 727 w 613"/>
                <a:gd name="T3" fmla="*/ 1562 h 1180"/>
                <a:gd name="T4" fmla="*/ 0 w 613"/>
                <a:gd name="T5" fmla="*/ 1562 h 1180"/>
                <a:gd name="T6" fmla="*/ 0 w 613"/>
                <a:gd name="T7" fmla="*/ 0 h 1180"/>
                <a:gd name="T8" fmla="*/ 727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3" name="Freeform 17"/>
            <p:cNvSpPr>
              <a:spLocks/>
            </p:cNvSpPr>
            <p:nvPr/>
          </p:nvSpPr>
          <p:spPr bwMode="auto">
            <a:xfrm>
              <a:off x="1067" y="2312"/>
              <a:ext cx="589" cy="1576"/>
            </a:xfrm>
            <a:custGeom>
              <a:avLst/>
              <a:gdLst>
                <a:gd name="T0" fmla="*/ 363 w 589"/>
                <a:gd name="T1" fmla="*/ 0 h 1202"/>
                <a:gd name="T2" fmla="*/ 589 w 589"/>
                <a:gd name="T3" fmla="*/ 0 h 1202"/>
                <a:gd name="T4" fmla="*/ 589 w 589"/>
                <a:gd name="T5" fmla="*/ 1428 h 1202"/>
                <a:gd name="T6" fmla="*/ 0 w 589"/>
                <a:gd name="T7" fmla="*/ 1428 h 1202"/>
                <a:gd name="T8" fmla="*/ 0 w 589"/>
                <a:gd name="T9" fmla="*/ 1576 h 1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1202">
                  <a:moveTo>
                    <a:pt x="363" y="0"/>
                  </a:moveTo>
                  <a:lnTo>
                    <a:pt x="589" y="0"/>
                  </a:lnTo>
                  <a:lnTo>
                    <a:pt x="589" y="1089"/>
                  </a:lnTo>
                  <a:lnTo>
                    <a:pt x="0" y="1089"/>
                  </a:lnTo>
                  <a:lnTo>
                    <a:pt x="0" y="1202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164" name="AutoShape 18"/>
            <p:cNvSpPr>
              <a:spLocks noChangeArrowheads="1"/>
            </p:cNvSpPr>
            <p:nvPr/>
          </p:nvSpPr>
          <p:spPr bwMode="auto">
            <a:xfrm>
              <a:off x="772" y="3888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6165" name="Rectangle 19"/>
            <p:cNvSpPr>
              <a:spLocks noChangeArrowheads="1"/>
            </p:cNvSpPr>
            <p:nvPr/>
          </p:nvSpPr>
          <p:spPr bwMode="auto">
            <a:xfrm>
              <a:off x="703" y="2618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n </a:t>
              </a:r>
              <a:r>
                <a:rPr lang="en-US" sz="1600" dirty="0" smtClean="0"/>
                <a:t>= </a:t>
              </a:r>
              <a:r>
                <a:rPr lang="en-US" sz="1600" dirty="0"/>
                <a:t>n+1</a:t>
              </a:r>
              <a:endParaRPr lang="ru-RU" sz="1600" baseline="30000" dirty="0"/>
            </a:p>
          </p:txBody>
        </p:sp>
        <p:sp>
          <p:nvSpPr>
            <p:cNvPr id="6166" name="Line 20"/>
            <p:cNvSpPr>
              <a:spLocks noChangeShapeType="1"/>
            </p:cNvSpPr>
            <p:nvPr/>
          </p:nvSpPr>
          <p:spPr bwMode="auto">
            <a:xfrm>
              <a:off x="1066" y="2793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>
              <a:off x="1066" y="2001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6168" name="Rectangle 24"/>
            <p:cNvSpPr>
              <a:spLocks noChangeArrowheads="1"/>
            </p:cNvSpPr>
            <p:nvPr/>
          </p:nvSpPr>
          <p:spPr bwMode="auto">
            <a:xfrm>
              <a:off x="703" y="1820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ru-RU" sz="1600" dirty="0"/>
                <a:t>1</a:t>
              </a:r>
              <a:r>
                <a:rPr lang="en-US" sz="1600" dirty="0"/>
                <a:t>0</a:t>
              </a:r>
              <a:endParaRPr lang="ru-RU" sz="1600" dirty="0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555776" y="1776392"/>
            <a:ext cx="6480720" cy="2185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Ins="0">
            <a:spAutoFit/>
          </a:bodyPr>
          <a:lstStyle/>
          <a:p>
            <a:r>
              <a:rPr lang="ru-RU" sz="1700" dirty="0">
                <a:solidFill>
                  <a:srgbClr val="FF0000"/>
                </a:solidFill>
                <a:latin typeface="Courier New"/>
              </a:rPr>
              <a:t># Лыжная тренировка</a:t>
            </a:r>
          </a:p>
          <a:p>
            <a:r>
              <a:rPr lang="ru-RU" sz="1700" dirty="0">
                <a:solidFill>
                  <a:srgbClr val="000000"/>
                </a:solidFill>
                <a:latin typeface="Courier New"/>
              </a:rPr>
              <a:t>n = 1               </a:t>
            </a:r>
            <a:r>
              <a:rPr lang="ru-RU" sz="1700" dirty="0">
                <a:solidFill>
                  <a:srgbClr val="FF0000"/>
                </a:solidFill>
                <a:latin typeface="Courier New"/>
              </a:rPr>
              <a:t># день номер 1</a:t>
            </a:r>
          </a:p>
          <a:p>
            <a:r>
              <a:rPr lang="ru-RU" sz="1700" dirty="0">
                <a:solidFill>
                  <a:srgbClr val="000000"/>
                </a:solidFill>
                <a:latin typeface="Courier New"/>
              </a:rPr>
              <a:t>x = 10              </a:t>
            </a:r>
            <a:r>
              <a:rPr lang="ru-RU" sz="1700" dirty="0">
                <a:solidFill>
                  <a:srgbClr val="FF0000"/>
                </a:solidFill>
                <a:latin typeface="Courier New"/>
              </a:rPr>
              <a:t># расстояние в 1 день</a:t>
            </a:r>
          </a:p>
          <a:p>
            <a:r>
              <a:rPr lang="ru-RU" sz="1700" dirty="0" err="1">
                <a:solidFill>
                  <a:srgbClr val="CC6600"/>
                </a:solidFill>
                <a:latin typeface="Courier New"/>
              </a:rPr>
              <a:t>while</a:t>
            </a:r>
            <a:r>
              <a:rPr lang="ru-RU" sz="1700" dirty="0">
                <a:solidFill>
                  <a:srgbClr val="000000"/>
                </a:solidFill>
                <a:latin typeface="Courier New"/>
              </a:rPr>
              <a:t> x&lt;=20:        </a:t>
            </a:r>
            <a:r>
              <a:rPr lang="ru-RU" sz="1700" dirty="0">
                <a:solidFill>
                  <a:srgbClr val="FF0000"/>
                </a:solidFill>
                <a:latin typeface="Courier New"/>
              </a:rPr>
              <a:t># пока x&lt;=20 повторять:</a:t>
            </a:r>
          </a:p>
          <a:p>
            <a:r>
              <a:rPr lang="ru-RU" sz="1700" dirty="0">
                <a:solidFill>
                  <a:srgbClr val="000000"/>
                </a:solidFill>
                <a:latin typeface="Courier New"/>
              </a:rPr>
              <a:t>    n = n+1         </a:t>
            </a:r>
            <a:r>
              <a:rPr lang="ru-RU" sz="1700" dirty="0">
                <a:solidFill>
                  <a:srgbClr val="FF0000"/>
                </a:solidFill>
                <a:latin typeface="Courier New"/>
              </a:rPr>
              <a:t># номер следующего дня</a:t>
            </a:r>
          </a:p>
          <a:p>
            <a:r>
              <a:rPr lang="ru-RU" sz="1700" dirty="0">
                <a:solidFill>
                  <a:srgbClr val="000000"/>
                </a:solidFill>
                <a:latin typeface="Courier New"/>
              </a:rPr>
              <a:t>    x = x+0.1*x     </a:t>
            </a:r>
            <a:r>
              <a:rPr lang="ru-RU" sz="1700" dirty="0">
                <a:solidFill>
                  <a:srgbClr val="FF0000"/>
                </a:solidFill>
                <a:latin typeface="Courier New"/>
              </a:rPr>
              <a:t># расстояние в следующий день</a:t>
            </a:r>
          </a:p>
          <a:p>
            <a:r>
              <a:rPr lang="ru-RU" sz="17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17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sz="17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sz="1700" dirty="0">
                <a:solidFill>
                  <a:srgbClr val="008000"/>
                </a:solidFill>
                <a:latin typeface="Courier New"/>
              </a:rPr>
              <a:t>"{:3}"</a:t>
            </a:r>
            <a:r>
              <a:rPr lang="ru-RU" sz="17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ru-RU" sz="1700" dirty="0" err="1">
                <a:solidFill>
                  <a:srgbClr val="000000"/>
                </a:solidFill>
                <a:latin typeface="Courier New"/>
              </a:rPr>
              <a:t>format</a:t>
            </a:r>
            <a:r>
              <a:rPr lang="ru-RU" sz="1700" dirty="0">
                <a:solidFill>
                  <a:srgbClr val="000000"/>
                </a:solidFill>
                <a:latin typeface="Courier New"/>
              </a:rPr>
              <a:t>(n), </a:t>
            </a:r>
            <a:r>
              <a:rPr lang="ru-RU" sz="1700" dirty="0">
                <a:solidFill>
                  <a:srgbClr val="008000"/>
                </a:solidFill>
                <a:latin typeface="Courier New"/>
              </a:rPr>
              <a:t>"{:6.1f}"</a:t>
            </a:r>
            <a:r>
              <a:rPr lang="ru-RU" sz="1700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ru-RU" sz="1700" dirty="0" err="1">
                <a:solidFill>
                  <a:srgbClr val="000000"/>
                </a:solidFill>
                <a:latin typeface="Courier New"/>
              </a:rPr>
              <a:t>format</a:t>
            </a:r>
            <a:r>
              <a:rPr lang="ru-RU" sz="1700" dirty="0">
                <a:solidFill>
                  <a:srgbClr val="000000"/>
                </a:solidFill>
                <a:latin typeface="Courier New"/>
              </a:rPr>
              <a:t>(x</a:t>
            </a:r>
            <a:r>
              <a:rPr lang="ru-RU" sz="1700" dirty="0" smtClean="0">
                <a:solidFill>
                  <a:srgbClr val="000000"/>
                </a:solidFill>
                <a:latin typeface="Courier New"/>
              </a:rPr>
              <a:t>))</a:t>
            </a:r>
          </a:p>
          <a:p>
            <a:endParaRPr lang="ru-RU" sz="1700" dirty="0"/>
          </a:p>
        </p:txBody>
      </p:sp>
      <p:sp>
        <p:nvSpPr>
          <p:cNvPr id="3" name="Полилиния 2"/>
          <p:cNvSpPr/>
          <p:nvPr/>
        </p:nvSpPr>
        <p:spPr>
          <a:xfrm>
            <a:off x="2411760" y="2739338"/>
            <a:ext cx="756083" cy="977694"/>
          </a:xfrm>
          <a:custGeom>
            <a:avLst/>
            <a:gdLst>
              <a:gd name="connsiteX0" fmla="*/ 577049 w 577049"/>
              <a:gd name="connsiteY0" fmla="*/ 816745 h 816745"/>
              <a:gd name="connsiteX1" fmla="*/ 0 w 577049"/>
              <a:gd name="connsiteY1" fmla="*/ 816745 h 816745"/>
              <a:gd name="connsiteX2" fmla="*/ 0 w 577049"/>
              <a:gd name="connsiteY2" fmla="*/ 0 h 816745"/>
              <a:gd name="connsiteX3" fmla="*/ 168676 w 577049"/>
              <a:gd name="connsiteY3" fmla="*/ 8877 h 81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049" h="816745">
                <a:moveTo>
                  <a:pt x="577049" y="816745"/>
                </a:moveTo>
                <a:lnTo>
                  <a:pt x="0" y="816745"/>
                </a:lnTo>
                <a:lnTo>
                  <a:pt x="0" y="0"/>
                </a:lnTo>
                <a:lnTo>
                  <a:pt x="168676" y="8877"/>
                </a:lnTo>
              </a:path>
            </a:pathLst>
          </a:custGeom>
          <a:noFill/>
          <a:ln w="9525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559956" y="4148881"/>
            <a:ext cx="2286000" cy="2308324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11.0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3   12.1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4   13.3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5   14.6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6   16.1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7   17.7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8   19.5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9   21.4</a:t>
            </a:r>
          </a:p>
        </p:txBody>
      </p:sp>
    </p:spTree>
    <p:extLst>
      <p:ext uri="{BB962C8B-B14F-4D97-AF65-F5344CB8AC3E}">
        <p14:creationId xmlns:p14="http://schemas.microsoft.com/office/powerpoint/2010/main" val="20984955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/>
          <p:cNvSpPr/>
          <p:nvPr/>
        </p:nvSpPr>
        <p:spPr>
          <a:xfrm>
            <a:off x="2717800" y="1150025"/>
            <a:ext cx="6318696" cy="2031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Ins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Таблица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квадратов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"Квадраты чисел:"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x = 1        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значение x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x&lt;=10: 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пока x&lt;=10 повторять: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y = x**2 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вычисление функции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"{:3}"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Courier New"/>
              </a:rPr>
              <a:t>format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(x), 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"{:5}"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Courier New"/>
              </a:rPr>
              <a:t>format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(y))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x = x+1  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следующее значение x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2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Получить таблицу значений функции </a:t>
            </a:r>
            <a:r>
              <a:rPr lang="en-US" b="1">
                <a:solidFill>
                  <a:schemeClr val="tx2"/>
                </a:solidFill>
              </a:rPr>
              <a:t>y=x</a:t>
            </a:r>
            <a:r>
              <a:rPr lang="ru-RU" sz="2000" b="1" baseline="40000">
                <a:solidFill>
                  <a:schemeClr val="tx2"/>
                </a:solidFill>
              </a:rPr>
              <a:t>2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ru-RU">
                <a:solidFill>
                  <a:schemeClr val="tx2"/>
                </a:solidFill>
              </a:rPr>
              <a:t>для </a:t>
            </a:r>
            <a:r>
              <a:rPr lang="en-US" b="1">
                <a:solidFill>
                  <a:schemeClr val="tx2"/>
                </a:solidFill>
              </a:rPr>
              <a:t>x=</a:t>
            </a:r>
            <a:r>
              <a:rPr lang="ru-RU" b="1">
                <a:solidFill>
                  <a:schemeClr val="tx2"/>
                </a:solidFill>
              </a:rPr>
              <a:t>1</a:t>
            </a:r>
            <a:r>
              <a:rPr lang="en-US" b="1">
                <a:solidFill>
                  <a:schemeClr val="tx2"/>
                </a:solidFill>
              </a:rPr>
              <a:t>; </a:t>
            </a:r>
            <a:r>
              <a:rPr lang="ru-RU" b="1">
                <a:solidFill>
                  <a:schemeClr val="tx2"/>
                </a:solidFill>
              </a:rPr>
              <a:t>2</a:t>
            </a:r>
            <a:r>
              <a:rPr lang="en-US" b="1">
                <a:solidFill>
                  <a:schemeClr val="tx2"/>
                </a:solidFill>
              </a:rPr>
              <a:t>; </a:t>
            </a:r>
            <a:r>
              <a:rPr lang="ru-RU" b="1">
                <a:solidFill>
                  <a:schemeClr val="tx2"/>
                </a:solidFill>
              </a:rPr>
              <a:t>3</a:t>
            </a:r>
            <a:r>
              <a:rPr lang="en-US" b="1">
                <a:solidFill>
                  <a:schemeClr val="tx2"/>
                </a:solidFill>
              </a:rPr>
              <a:t>; …; 10</a:t>
            </a:r>
            <a:r>
              <a:rPr lang="ru-RU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04824" name="Group 24"/>
          <p:cNvGrpSpPr>
            <a:grpSpLocks/>
          </p:cNvGrpSpPr>
          <p:nvPr/>
        </p:nvGrpSpPr>
        <p:grpSpPr bwMode="auto">
          <a:xfrm>
            <a:off x="277999" y="1112837"/>
            <a:ext cx="2144713" cy="4173537"/>
            <a:chOff x="1995" y="1003"/>
            <a:chExt cx="1351" cy="2629"/>
          </a:xfrm>
        </p:grpSpPr>
        <p:sp>
          <p:nvSpPr>
            <p:cNvPr id="5133" name="AutoShape 25"/>
            <p:cNvSpPr>
              <a:spLocks noChangeArrowheads="1"/>
            </p:cNvSpPr>
            <p:nvPr/>
          </p:nvSpPr>
          <p:spPr bwMode="auto">
            <a:xfrm>
              <a:off x="2433" y="1003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начало</a:t>
              </a:r>
            </a:p>
          </p:txBody>
        </p:sp>
        <p:sp>
          <p:nvSpPr>
            <p:cNvPr id="5134" name="Line 26"/>
            <p:cNvSpPr>
              <a:spLocks noChangeShapeType="1"/>
            </p:cNvSpPr>
            <p:nvPr/>
          </p:nvSpPr>
          <p:spPr bwMode="auto">
            <a:xfrm>
              <a:off x="2722" y="1200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35" name="Line 27"/>
            <p:cNvSpPr>
              <a:spLocks noChangeShapeType="1"/>
            </p:cNvSpPr>
            <p:nvPr/>
          </p:nvSpPr>
          <p:spPr bwMode="auto">
            <a:xfrm>
              <a:off x="2722" y="1547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36" name="Rectangle 28"/>
            <p:cNvSpPr>
              <a:spLocks noChangeArrowheads="1"/>
            </p:cNvSpPr>
            <p:nvPr/>
          </p:nvSpPr>
          <p:spPr bwMode="auto">
            <a:xfrm>
              <a:off x="2359" y="1366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ru-RU" sz="1600" dirty="0"/>
                <a:t>1</a:t>
              </a:r>
            </a:p>
          </p:txBody>
        </p:sp>
        <p:sp>
          <p:nvSpPr>
            <p:cNvPr id="5137" name="AutoShape 29"/>
            <p:cNvSpPr>
              <a:spLocks noChangeAspect="1" noChangeArrowheads="1"/>
            </p:cNvSpPr>
            <p:nvPr/>
          </p:nvSpPr>
          <p:spPr bwMode="auto">
            <a:xfrm>
              <a:off x="2359" y="1706"/>
              <a:ext cx="725" cy="295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/>
                <a:t>x </a:t>
              </a:r>
              <a:r>
                <a:rPr lang="en-US" sz="1600">
                  <a:cs typeface="Arial" charset="0"/>
                </a:rPr>
                <a:t>≤ 10</a:t>
              </a:r>
            </a:p>
          </p:txBody>
        </p:sp>
        <p:sp>
          <p:nvSpPr>
            <p:cNvPr id="5138" name="Text Box 30"/>
            <p:cNvSpPr txBox="1">
              <a:spLocks noChangeAspect="1" noChangeArrowheads="1"/>
            </p:cNvSpPr>
            <p:nvPr/>
          </p:nvSpPr>
          <p:spPr bwMode="auto">
            <a:xfrm>
              <a:off x="2699" y="1978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5139" name="Text Box 31"/>
            <p:cNvSpPr txBox="1">
              <a:spLocks noChangeAspect="1" noChangeArrowheads="1"/>
            </p:cNvSpPr>
            <p:nvPr/>
          </p:nvSpPr>
          <p:spPr bwMode="auto">
            <a:xfrm>
              <a:off x="3017" y="1683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5140" name="Line 32"/>
            <p:cNvSpPr>
              <a:spLocks noChangeShapeType="1"/>
            </p:cNvSpPr>
            <p:nvPr/>
          </p:nvSpPr>
          <p:spPr bwMode="auto">
            <a:xfrm>
              <a:off x="2722" y="2001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41" name="AutoShape 33"/>
            <p:cNvSpPr>
              <a:spLocks noChangeArrowheads="1"/>
            </p:cNvSpPr>
            <p:nvPr/>
          </p:nvSpPr>
          <p:spPr bwMode="auto">
            <a:xfrm>
              <a:off x="2154" y="2500"/>
              <a:ext cx="1021" cy="181"/>
            </a:xfrm>
            <a:prstGeom prst="parallelogram">
              <a:avLst>
                <a:gd name="adj" fmla="val 141022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x,y</a:t>
              </a:r>
              <a:endParaRPr lang="ru-RU" sz="1600"/>
            </a:p>
          </p:txBody>
        </p:sp>
        <p:sp>
          <p:nvSpPr>
            <p:cNvPr id="5142" name="Rectangle 34"/>
            <p:cNvSpPr>
              <a:spLocks noChangeArrowheads="1"/>
            </p:cNvSpPr>
            <p:nvPr/>
          </p:nvSpPr>
          <p:spPr bwMode="auto">
            <a:xfrm>
              <a:off x="2358" y="2835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en-US" sz="1600" dirty="0"/>
                <a:t>x+1</a:t>
              </a:r>
              <a:endParaRPr lang="ru-RU" sz="1600" dirty="0"/>
            </a:p>
          </p:txBody>
        </p:sp>
        <p:sp>
          <p:nvSpPr>
            <p:cNvPr id="5143" name="Line 35"/>
            <p:cNvSpPr>
              <a:spLocks noChangeShapeType="1"/>
            </p:cNvSpPr>
            <p:nvPr/>
          </p:nvSpPr>
          <p:spPr bwMode="auto">
            <a:xfrm>
              <a:off x="2722" y="2681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44" name="Freeform 36"/>
            <p:cNvSpPr>
              <a:spLocks/>
            </p:cNvSpPr>
            <p:nvPr/>
          </p:nvSpPr>
          <p:spPr bwMode="auto">
            <a:xfrm>
              <a:off x="1995" y="1616"/>
              <a:ext cx="727" cy="1542"/>
            </a:xfrm>
            <a:custGeom>
              <a:avLst/>
              <a:gdLst>
                <a:gd name="T0" fmla="*/ 727 w 613"/>
                <a:gd name="T1" fmla="*/ 1393 h 1180"/>
                <a:gd name="T2" fmla="*/ 727 w 613"/>
                <a:gd name="T3" fmla="*/ 1542 h 1180"/>
                <a:gd name="T4" fmla="*/ 0 w 613"/>
                <a:gd name="T5" fmla="*/ 1542 h 1180"/>
                <a:gd name="T6" fmla="*/ 0 w 613"/>
                <a:gd name="T7" fmla="*/ 0 h 1180"/>
                <a:gd name="T8" fmla="*/ 727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5" name="Freeform 37"/>
            <p:cNvSpPr>
              <a:spLocks/>
            </p:cNvSpPr>
            <p:nvPr/>
          </p:nvSpPr>
          <p:spPr bwMode="auto">
            <a:xfrm>
              <a:off x="2722" y="1854"/>
              <a:ext cx="589" cy="1576"/>
            </a:xfrm>
            <a:custGeom>
              <a:avLst/>
              <a:gdLst>
                <a:gd name="T0" fmla="*/ 363 w 589"/>
                <a:gd name="T1" fmla="*/ 0 h 1202"/>
                <a:gd name="T2" fmla="*/ 589 w 589"/>
                <a:gd name="T3" fmla="*/ 0 h 1202"/>
                <a:gd name="T4" fmla="*/ 589 w 589"/>
                <a:gd name="T5" fmla="*/ 1428 h 1202"/>
                <a:gd name="T6" fmla="*/ 0 w 589"/>
                <a:gd name="T7" fmla="*/ 1428 h 1202"/>
                <a:gd name="T8" fmla="*/ 0 w 589"/>
                <a:gd name="T9" fmla="*/ 1576 h 1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1202">
                  <a:moveTo>
                    <a:pt x="363" y="0"/>
                  </a:moveTo>
                  <a:lnTo>
                    <a:pt x="589" y="0"/>
                  </a:lnTo>
                  <a:lnTo>
                    <a:pt x="589" y="1089"/>
                  </a:lnTo>
                  <a:lnTo>
                    <a:pt x="0" y="1089"/>
                  </a:lnTo>
                  <a:lnTo>
                    <a:pt x="0" y="1202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146" name="AutoShape 38"/>
            <p:cNvSpPr>
              <a:spLocks noChangeArrowheads="1"/>
            </p:cNvSpPr>
            <p:nvPr/>
          </p:nvSpPr>
          <p:spPr bwMode="auto">
            <a:xfrm>
              <a:off x="2427" y="3430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5147" name="Rectangle 39"/>
            <p:cNvSpPr>
              <a:spLocks noChangeArrowheads="1"/>
            </p:cNvSpPr>
            <p:nvPr/>
          </p:nvSpPr>
          <p:spPr bwMode="auto">
            <a:xfrm>
              <a:off x="2358" y="2160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y </a:t>
              </a:r>
              <a:r>
                <a:rPr lang="en-US" sz="1600" dirty="0" smtClean="0"/>
                <a:t>= </a:t>
              </a:r>
              <a:r>
                <a:rPr lang="en-US" sz="1600" dirty="0"/>
                <a:t>x</a:t>
              </a:r>
              <a:r>
                <a:rPr lang="en-US" sz="1600" baseline="30000" dirty="0"/>
                <a:t>2</a:t>
              </a:r>
              <a:endParaRPr lang="ru-RU" sz="1600" baseline="30000" dirty="0"/>
            </a:p>
          </p:txBody>
        </p:sp>
        <p:sp>
          <p:nvSpPr>
            <p:cNvPr id="5148" name="Line 40"/>
            <p:cNvSpPr>
              <a:spLocks noChangeShapeType="1"/>
            </p:cNvSpPr>
            <p:nvPr/>
          </p:nvSpPr>
          <p:spPr bwMode="auto">
            <a:xfrm>
              <a:off x="2721" y="2335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24709" y="3396038"/>
            <a:ext cx="2286000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Квадраты чисел: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1     1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2     4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3     9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4    16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5    25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6    36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7    49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8    64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9    81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10   100</a:t>
            </a:r>
          </a:p>
        </p:txBody>
      </p:sp>
    </p:spTree>
    <p:extLst>
      <p:ext uri="{BB962C8B-B14F-4D97-AF65-F5344CB8AC3E}">
        <p14:creationId xmlns:p14="http://schemas.microsoft.com/office/powerpoint/2010/main" val="23829381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3а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Вычислить значение суммы </a:t>
            </a:r>
            <a:r>
              <a:rPr lang="en-US" i="1">
                <a:solidFill>
                  <a:schemeClr val="tx2"/>
                </a:solidFill>
              </a:rPr>
              <a:t>s = 1+2+3+…+n</a:t>
            </a:r>
            <a:r>
              <a:rPr lang="en-US">
                <a:solidFill>
                  <a:schemeClr val="tx2"/>
                </a:solidFill>
              </a:rPr>
              <a:t>  </a:t>
            </a:r>
            <a:r>
              <a:rPr lang="ru-RU">
                <a:solidFill>
                  <a:schemeClr val="tx2"/>
                </a:solidFill>
              </a:rPr>
              <a:t>для заданного </a:t>
            </a:r>
            <a:r>
              <a:rPr lang="en-US" i="1">
                <a:solidFill>
                  <a:schemeClr val="tx2"/>
                </a:solidFill>
              </a:rPr>
              <a:t>n</a:t>
            </a:r>
            <a:r>
              <a:rPr lang="ru-RU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06888" name="Group 40"/>
          <p:cNvGrpSpPr>
            <a:grpSpLocks/>
          </p:cNvGrpSpPr>
          <p:nvPr/>
        </p:nvGrpSpPr>
        <p:grpSpPr bwMode="auto">
          <a:xfrm>
            <a:off x="251082" y="1161681"/>
            <a:ext cx="2701925" cy="4938712"/>
            <a:chOff x="249" y="634"/>
            <a:chExt cx="1702" cy="3111"/>
          </a:xfrm>
        </p:grpSpPr>
        <p:sp>
          <p:nvSpPr>
            <p:cNvPr id="7175" name="AutoShape 5"/>
            <p:cNvSpPr>
              <a:spLocks noChangeArrowheads="1"/>
            </p:cNvSpPr>
            <p:nvPr/>
          </p:nvSpPr>
          <p:spPr bwMode="auto">
            <a:xfrm>
              <a:off x="680" y="634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7176" name="Line 6"/>
            <p:cNvSpPr>
              <a:spLocks noChangeShapeType="1"/>
            </p:cNvSpPr>
            <p:nvPr/>
          </p:nvSpPr>
          <p:spPr bwMode="auto">
            <a:xfrm>
              <a:off x="969" y="831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77" name="Line 7"/>
            <p:cNvSpPr>
              <a:spLocks noChangeShapeType="1"/>
            </p:cNvSpPr>
            <p:nvPr/>
          </p:nvSpPr>
          <p:spPr bwMode="auto">
            <a:xfrm>
              <a:off x="976" y="1867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78" name="Rectangle 8"/>
            <p:cNvSpPr>
              <a:spLocks noChangeArrowheads="1"/>
            </p:cNvSpPr>
            <p:nvPr/>
          </p:nvSpPr>
          <p:spPr bwMode="auto">
            <a:xfrm>
              <a:off x="613" y="1686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ru-RU" sz="1600" dirty="0"/>
                <a:t>1</a:t>
              </a:r>
            </a:p>
          </p:txBody>
        </p:sp>
        <p:sp>
          <p:nvSpPr>
            <p:cNvPr id="7179" name="AutoShape 9"/>
            <p:cNvSpPr>
              <a:spLocks noChangeAspect="1" noChangeArrowheads="1"/>
            </p:cNvSpPr>
            <p:nvPr/>
          </p:nvSpPr>
          <p:spPr bwMode="auto">
            <a:xfrm>
              <a:off x="613" y="2026"/>
              <a:ext cx="725" cy="295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/>
                <a:t>x </a:t>
              </a:r>
              <a:r>
                <a:rPr lang="en-US" sz="1600">
                  <a:cs typeface="Arial" charset="0"/>
                </a:rPr>
                <a:t>≤ n</a:t>
              </a:r>
            </a:p>
          </p:txBody>
        </p:sp>
        <p:sp>
          <p:nvSpPr>
            <p:cNvPr id="7180" name="Text Box 10"/>
            <p:cNvSpPr txBox="1">
              <a:spLocks noChangeAspect="1" noChangeArrowheads="1"/>
            </p:cNvSpPr>
            <p:nvPr/>
          </p:nvSpPr>
          <p:spPr bwMode="auto">
            <a:xfrm>
              <a:off x="953" y="2298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7181" name="Text Box 11"/>
            <p:cNvSpPr txBox="1">
              <a:spLocks noChangeAspect="1" noChangeArrowheads="1"/>
            </p:cNvSpPr>
            <p:nvPr/>
          </p:nvSpPr>
          <p:spPr bwMode="auto">
            <a:xfrm>
              <a:off x="1271" y="2003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7182" name="Line 12"/>
            <p:cNvSpPr>
              <a:spLocks noChangeShapeType="1"/>
            </p:cNvSpPr>
            <p:nvPr/>
          </p:nvSpPr>
          <p:spPr bwMode="auto">
            <a:xfrm>
              <a:off x="976" y="2321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3" name="AutoShape 13"/>
            <p:cNvSpPr>
              <a:spLocks noChangeArrowheads="1"/>
            </p:cNvSpPr>
            <p:nvPr/>
          </p:nvSpPr>
          <p:spPr bwMode="auto">
            <a:xfrm>
              <a:off x="1066" y="3203"/>
              <a:ext cx="885" cy="181"/>
            </a:xfrm>
            <a:prstGeom prst="parallelogram">
              <a:avLst>
                <a:gd name="adj" fmla="val 1222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s</a:t>
              </a:r>
              <a:endParaRPr lang="ru-RU" sz="1600"/>
            </a:p>
          </p:txBody>
        </p:sp>
        <p:sp>
          <p:nvSpPr>
            <p:cNvPr id="7184" name="Rectangle 14"/>
            <p:cNvSpPr>
              <a:spLocks noChangeArrowheads="1"/>
            </p:cNvSpPr>
            <p:nvPr/>
          </p:nvSpPr>
          <p:spPr bwMode="auto">
            <a:xfrm>
              <a:off x="612" y="2818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en-US" sz="1600" dirty="0"/>
                <a:t>x+1</a:t>
              </a:r>
              <a:endParaRPr lang="ru-RU" sz="1600" dirty="0"/>
            </a:p>
          </p:txBody>
        </p:sp>
        <p:sp>
          <p:nvSpPr>
            <p:cNvPr id="7185" name="Freeform 16"/>
            <p:cNvSpPr>
              <a:spLocks/>
            </p:cNvSpPr>
            <p:nvPr/>
          </p:nvSpPr>
          <p:spPr bwMode="auto">
            <a:xfrm>
              <a:off x="249" y="1936"/>
              <a:ext cx="727" cy="1177"/>
            </a:xfrm>
            <a:custGeom>
              <a:avLst/>
              <a:gdLst>
                <a:gd name="T0" fmla="*/ 727 w 613"/>
                <a:gd name="T1" fmla="*/ 1063 h 1180"/>
                <a:gd name="T2" fmla="*/ 727 w 613"/>
                <a:gd name="T3" fmla="*/ 1177 h 1180"/>
                <a:gd name="T4" fmla="*/ 0 w 613"/>
                <a:gd name="T5" fmla="*/ 1177 h 1180"/>
                <a:gd name="T6" fmla="*/ 0 w 613"/>
                <a:gd name="T7" fmla="*/ 0 h 1180"/>
                <a:gd name="T8" fmla="*/ 727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86" name="AutoShape 18"/>
            <p:cNvSpPr>
              <a:spLocks noChangeArrowheads="1"/>
            </p:cNvSpPr>
            <p:nvPr/>
          </p:nvSpPr>
          <p:spPr bwMode="auto">
            <a:xfrm>
              <a:off x="1232" y="3543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7187" name="Rectangle 19"/>
            <p:cNvSpPr>
              <a:spLocks noChangeArrowheads="1"/>
            </p:cNvSpPr>
            <p:nvPr/>
          </p:nvSpPr>
          <p:spPr bwMode="auto">
            <a:xfrm>
              <a:off x="612" y="2480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s </a:t>
              </a:r>
              <a:r>
                <a:rPr lang="en-US" sz="1600" dirty="0" smtClean="0"/>
                <a:t>= </a:t>
              </a:r>
              <a:r>
                <a:rPr lang="en-US" sz="1600" dirty="0" err="1"/>
                <a:t>s+x</a:t>
              </a:r>
              <a:endParaRPr lang="ru-RU" sz="1600" baseline="30000" dirty="0"/>
            </a:p>
          </p:txBody>
        </p:sp>
        <p:sp>
          <p:nvSpPr>
            <p:cNvPr id="7188" name="Line 20"/>
            <p:cNvSpPr>
              <a:spLocks noChangeShapeType="1"/>
            </p:cNvSpPr>
            <p:nvPr/>
          </p:nvSpPr>
          <p:spPr bwMode="auto">
            <a:xfrm>
              <a:off x="975" y="2655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9" name="AutoShape 34"/>
            <p:cNvSpPr>
              <a:spLocks noChangeArrowheads="1"/>
            </p:cNvSpPr>
            <p:nvPr/>
          </p:nvSpPr>
          <p:spPr bwMode="auto">
            <a:xfrm>
              <a:off x="567" y="997"/>
              <a:ext cx="816" cy="181"/>
            </a:xfrm>
            <a:prstGeom prst="parallelogram">
              <a:avLst>
                <a:gd name="adj" fmla="val 11270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ввод</a:t>
              </a:r>
              <a:r>
                <a:rPr lang="ru-RU" sz="1200"/>
                <a:t> </a:t>
              </a:r>
              <a:r>
                <a:rPr lang="en-US" sz="1600"/>
                <a:t>n</a:t>
              </a:r>
              <a:endParaRPr lang="ru-RU" sz="1600"/>
            </a:p>
          </p:txBody>
        </p:sp>
        <p:sp>
          <p:nvSpPr>
            <p:cNvPr id="7190" name="Line 35"/>
            <p:cNvSpPr>
              <a:spLocks noChangeShapeType="1"/>
            </p:cNvSpPr>
            <p:nvPr/>
          </p:nvSpPr>
          <p:spPr bwMode="auto">
            <a:xfrm>
              <a:off x="975" y="1178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91" name="Rectangle 36"/>
            <p:cNvSpPr>
              <a:spLocks noChangeArrowheads="1"/>
            </p:cNvSpPr>
            <p:nvPr/>
          </p:nvSpPr>
          <p:spPr bwMode="auto">
            <a:xfrm>
              <a:off x="612" y="1337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s </a:t>
              </a:r>
              <a:r>
                <a:rPr lang="en-US" sz="1600" dirty="0" smtClean="0"/>
                <a:t>= </a:t>
              </a:r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7192" name="Line 37"/>
            <p:cNvSpPr>
              <a:spLocks noChangeShapeType="1"/>
            </p:cNvSpPr>
            <p:nvPr/>
          </p:nvSpPr>
          <p:spPr bwMode="auto">
            <a:xfrm>
              <a:off x="975" y="1518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93" name="Freeform 38"/>
            <p:cNvSpPr>
              <a:spLocks/>
            </p:cNvSpPr>
            <p:nvPr/>
          </p:nvSpPr>
          <p:spPr bwMode="auto">
            <a:xfrm>
              <a:off x="1338" y="2175"/>
              <a:ext cx="204" cy="1021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1021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94" name="Line 39"/>
            <p:cNvSpPr>
              <a:spLocks noChangeShapeType="1"/>
            </p:cNvSpPr>
            <p:nvPr/>
          </p:nvSpPr>
          <p:spPr bwMode="auto">
            <a:xfrm>
              <a:off x="1542" y="3385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929674" y="1161681"/>
            <a:ext cx="5968736" cy="2585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Сумма натуральных чисел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"s=1+2+3+...+n"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n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"Ведите n: 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s = 0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значение суммы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x = 1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знач. слагаемого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x&lt;=n: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пока x&lt;=n повторять: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s = </a:t>
            </a:r>
            <a:r>
              <a:rPr lang="ru-RU" dirty="0" err="1">
                <a:solidFill>
                  <a:srgbClr val="000000"/>
                </a:solidFill>
                <a:latin typeface="Courier New"/>
              </a:rPr>
              <a:t>s+x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добавить к сумме слагаемое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x = x+1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следующее знач. слагаемого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"s="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s)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29674" y="4053842"/>
            <a:ext cx="2699112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s=1+2+3+...+n</a:t>
            </a:r>
          </a:p>
          <a:p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</a:t>
            </a:r>
            <a:r>
              <a:rPr lang="pt-BR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едите </a:t>
            </a:r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n: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s= 210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9713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3б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51904" y="404813"/>
            <a:ext cx="770447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Вычислить значение суммы </a:t>
            </a:r>
            <a:r>
              <a:rPr lang="en-US" i="1" dirty="0">
                <a:solidFill>
                  <a:schemeClr val="tx2"/>
                </a:solidFill>
              </a:rPr>
              <a:t>s = 1+</a:t>
            </a:r>
            <a:r>
              <a:rPr lang="ru-RU" i="1" dirty="0">
                <a:solidFill>
                  <a:schemeClr val="tx2"/>
                </a:solidFill>
              </a:rPr>
              <a:t>3</a:t>
            </a:r>
            <a:r>
              <a:rPr lang="en-US" i="1" dirty="0">
                <a:solidFill>
                  <a:schemeClr val="tx2"/>
                </a:solidFill>
              </a:rPr>
              <a:t>+</a:t>
            </a:r>
            <a:r>
              <a:rPr lang="ru-RU" i="1" dirty="0">
                <a:solidFill>
                  <a:schemeClr val="tx2"/>
                </a:solidFill>
              </a:rPr>
              <a:t>5</a:t>
            </a:r>
            <a:r>
              <a:rPr lang="en-US" i="1" dirty="0">
                <a:solidFill>
                  <a:schemeClr val="tx2"/>
                </a:solidFill>
              </a:rPr>
              <a:t>+</a:t>
            </a:r>
            <a:r>
              <a:rPr lang="ru-RU" i="1" dirty="0">
                <a:solidFill>
                  <a:schemeClr val="tx2"/>
                </a:solidFill>
              </a:rPr>
              <a:t>7+</a:t>
            </a:r>
            <a:r>
              <a:rPr lang="en-US" i="1" dirty="0">
                <a:solidFill>
                  <a:schemeClr val="tx2"/>
                </a:solidFill>
              </a:rPr>
              <a:t>…+</a:t>
            </a:r>
            <a:r>
              <a:rPr lang="en-US" i="1" dirty="0" smtClean="0">
                <a:solidFill>
                  <a:schemeClr val="tx2"/>
                </a:solidFill>
              </a:rPr>
              <a:t>n</a:t>
            </a:r>
            <a:r>
              <a:rPr lang="ru-RU" i="1" dirty="0" smtClean="0">
                <a:solidFill>
                  <a:schemeClr val="tx2"/>
                </a:solidFill>
              </a:rPr>
              <a:t>  </a:t>
            </a:r>
            <a:r>
              <a:rPr lang="ru-RU" dirty="0" smtClean="0">
                <a:solidFill>
                  <a:schemeClr val="tx2"/>
                </a:solidFill>
              </a:rPr>
              <a:t>для </a:t>
            </a:r>
            <a:r>
              <a:rPr lang="ru-RU" dirty="0">
                <a:solidFill>
                  <a:schemeClr val="tx2"/>
                </a:solidFill>
              </a:rPr>
              <a:t>заданного 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нечётного </a:t>
            </a:r>
            <a:r>
              <a:rPr lang="en-US" i="1" dirty="0">
                <a:solidFill>
                  <a:schemeClr val="tx2"/>
                </a:solidFill>
              </a:rPr>
              <a:t>n</a:t>
            </a:r>
            <a:r>
              <a:rPr lang="ru-RU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220187" name="Group 27"/>
          <p:cNvGrpSpPr>
            <a:grpSpLocks/>
          </p:cNvGrpSpPr>
          <p:nvPr/>
        </p:nvGrpSpPr>
        <p:grpSpPr bwMode="auto">
          <a:xfrm>
            <a:off x="251904" y="1160748"/>
            <a:ext cx="2701925" cy="4938712"/>
            <a:chOff x="249" y="634"/>
            <a:chExt cx="1702" cy="3111"/>
          </a:xfrm>
        </p:grpSpPr>
        <p:sp>
          <p:nvSpPr>
            <p:cNvPr id="8199" name="AutoShape 28"/>
            <p:cNvSpPr>
              <a:spLocks noChangeArrowheads="1"/>
            </p:cNvSpPr>
            <p:nvPr/>
          </p:nvSpPr>
          <p:spPr bwMode="auto">
            <a:xfrm>
              <a:off x="680" y="634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8200" name="Line 29"/>
            <p:cNvSpPr>
              <a:spLocks noChangeShapeType="1"/>
            </p:cNvSpPr>
            <p:nvPr/>
          </p:nvSpPr>
          <p:spPr bwMode="auto">
            <a:xfrm>
              <a:off x="969" y="831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8201" name="Line 30"/>
            <p:cNvSpPr>
              <a:spLocks noChangeShapeType="1"/>
            </p:cNvSpPr>
            <p:nvPr/>
          </p:nvSpPr>
          <p:spPr bwMode="auto">
            <a:xfrm>
              <a:off x="976" y="1867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8202" name="Rectangle 31"/>
            <p:cNvSpPr>
              <a:spLocks noChangeArrowheads="1"/>
            </p:cNvSpPr>
            <p:nvPr/>
          </p:nvSpPr>
          <p:spPr bwMode="auto">
            <a:xfrm>
              <a:off x="613" y="1686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ru-RU" sz="1600" dirty="0"/>
                <a:t>1</a:t>
              </a:r>
            </a:p>
          </p:txBody>
        </p:sp>
        <p:sp>
          <p:nvSpPr>
            <p:cNvPr id="8203" name="AutoShape 32"/>
            <p:cNvSpPr>
              <a:spLocks noChangeAspect="1" noChangeArrowheads="1"/>
            </p:cNvSpPr>
            <p:nvPr/>
          </p:nvSpPr>
          <p:spPr bwMode="auto">
            <a:xfrm>
              <a:off x="613" y="2026"/>
              <a:ext cx="725" cy="295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/>
                <a:t>x </a:t>
              </a:r>
              <a:r>
                <a:rPr lang="en-US" sz="1600">
                  <a:cs typeface="Arial" charset="0"/>
                </a:rPr>
                <a:t>≤ n</a:t>
              </a:r>
            </a:p>
          </p:txBody>
        </p:sp>
        <p:sp>
          <p:nvSpPr>
            <p:cNvPr id="8204" name="Text Box 33"/>
            <p:cNvSpPr txBox="1">
              <a:spLocks noChangeAspect="1" noChangeArrowheads="1"/>
            </p:cNvSpPr>
            <p:nvPr/>
          </p:nvSpPr>
          <p:spPr bwMode="auto">
            <a:xfrm>
              <a:off x="953" y="2298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8205" name="Text Box 34"/>
            <p:cNvSpPr txBox="1">
              <a:spLocks noChangeAspect="1" noChangeArrowheads="1"/>
            </p:cNvSpPr>
            <p:nvPr/>
          </p:nvSpPr>
          <p:spPr bwMode="auto">
            <a:xfrm>
              <a:off x="1271" y="2003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8206" name="Line 35"/>
            <p:cNvSpPr>
              <a:spLocks noChangeShapeType="1"/>
            </p:cNvSpPr>
            <p:nvPr/>
          </p:nvSpPr>
          <p:spPr bwMode="auto">
            <a:xfrm>
              <a:off x="976" y="2321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8207" name="AutoShape 36"/>
            <p:cNvSpPr>
              <a:spLocks noChangeArrowheads="1"/>
            </p:cNvSpPr>
            <p:nvPr/>
          </p:nvSpPr>
          <p:spPr bwMode="auto">
            <a:xfrm>
              <a:off x="1066" y="3203"/>
              <a:ext cx="885" cy="181"/>
            </a:xfrm>
            <a:prstGeom prst="parallelogram">
              <a:avLst>
                <a:gd name="adj" fmla="val 1222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s</a:t>
              </a:r>
              <a:endParaRPr lang="ru-RU" sz="1600"/>
            </a:p>
          </p:txBody>
        </p:sp>
        <p:sp>
          <p:nvSpPr>
            <p:cNvPr id="8208" name="Rectangle 37"/>
            <p:cNvSpPr>
              <a:spLocks noChangeArrowheads="1"/>
            </p:cNvSpPr>
            <p:nvPr/>
          </p:nvSpPr>
          <p:spPr bwMode="auto">
            <a:xfrm>
              <a:off x="612" y="2818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x </a:t>
              </a:r>
              <a:r>
                <a:rPr lang="en-US" sz="1600" dirty="0" smtClean="0"/>
                <a:t>= </a:t>
              </a:r>
              <a:r>
                <a:rPr lang="en-US" sz="1600" dirty="0"/>
                <a:t>x+</a:t>
              </a:r>
              <a:r>
                <a:rPr lang="ru-RU" sz="1600" dirty="0"/>
                <a:t>2</a:t>
              </a:r>
            </a:p>
          </p:txBody>
        </p:sp>
        <p:sp>
          <p:nvSpPr>
            <p:cNvPr id="8209" name="Freeform 38"/>
            <p:cNvSpPr>
              <a:spLocks/>
            </p:cNvSpPr>
            <p:nvPr/>
          </p:nvSpPr>
          <p:spPr bwMode="auto">
            <a:xfrm>
              <a:off x="249" y="1936"/>
              <a:ext cx="727" cy="1177"/>
            </a:xfrm>
            <a:custGeom>
              <a:avLst/>
              <a:gdLst>
                <a:gd name="T0" fmla="*/ 727 w 613"/>
                <a:gd name="T1" fmla="*/ 1063 h 1180"/>
                <a:gd name="T2" fmla="*/ 727 w 613"/>
                <a:gd name="T3" fmla="*/ 1177 h 1180"/>
                <a:gd name="T4" fmla="*/ 0 w 613"/>
                <a:gd name="T5" fmla="*/ 1177 h 1180"/>
                <a:gd name="T6" fmla="*/ 0 w 613"/>
                <a:gd name="T7" fmla="*/ 0 h 1180"/>
                <a:gd name="T8" fmla="*/ 727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0" name="AutoShape 39"/>
            <p:cNvSpPr>
              <a:spLocks noChangeArrowheads="1"/>
            </p:cNvSpPr>
            <p:nvPr/>
          </p:nvSpPr>
          <p:spPr bwMode="auto">
            <a:xfrm>
              <a:off x="1232" y="3543"/>
              <a:ext cx="605" cy="202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8211" name="Rectangle 40"/>
            <p:cNvSpPr>
              <a:spLocks noChangeArrowheads="1"/>
            </p:cNvSpPr>
            <p:nvPr/>
          </p:nvSpPr>
          <p:spPr bwMode="auto">
            <a:xfrm>
              <a:off x="612" y="2480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s </a:t>
              </a:r>
              <a:r>
                <a:rPr lang="en-US" sz="1600" dirty="0" smtClean="0"/>
                <a:t>= </a:t>
              </a:r>
              <a:r>
                <a:rPr lang="en-US" sz="1600" dirty="0" err="1"/>
                <a:t>s+x</a:t>
              </a:r>
              <a:endParaRPr lang="ru-RU" sz="1600" baseline="30000" dirty="0"/>
            </a:p>
          </p:txBody>
        </p:sp>
        <p:sp>
          <p:nvSpPr>
            <p:cNvPr id="8212" name="Line 41"/>
            <p:cNvSpPr>
              <a:spLocks noChangeShapeType="1"/>
            </p:cNvSpPr>
            <p:nvPr/>
          </p:nvSpPr>
          <p:spPr bwMode="auto">
            <a:xfrm>
              <a:off x="975" y="2655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8213" name="AutoShape 42"/>
            <p:cNvSpPr>
              <a:spLocks noChangeArrowheads="1"/>
            </p:cNvSpPr>
            <p:nvPr/>
          </p:nvSpPr>
          <p:spPr bwMode="auto">
            <a:xfrm>
              <a:off x="567" y="997"/>
              <a:ext cx="816" cy="181"/>
            </a:xfrm>
            <a:prstGeom prst="parallelogram">
              <a:avLst>
                <a:gd name="adj" fmla="val 11270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ввод</a:t>
              </a:r>
              <a:r>
                <a:rPr lang="ru-RU" sz="1200"/>
                <a:t> </a:t>
              </a:r>
              <a:r>
                <a:rPr lang="en-US" sz="1600"/>
                <a:t>n</a:t>
              </a:r>
              <a:endParaRPr lang="ru-RU" sz="1600"/>
            </a:p>
          </p:txBody>
        </p:sp>
        <p:sp>
          <p:nvSpPr>
            <p:cNvPr id="8214" name="Line 43"/>
            <p:cNvSpPr>
              <a:spLocks noChangeShapeType="1"/>
            </p:cNvSpPr>
            <p:nvPr/>
          </p:nvSpPr>
          <p:spPr bwMode="auto">
            <a:xfrm>
              <a:off x="975" y="1178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612" y="1337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s </a:t>
              </a:r>
              <a:r>
                <a:rPr lang="en-US" sz="1600" dirty="0" smtClean="0"/>
                <a:t>= </a:t>
              </a:r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8216" name="Line 45"/>
            <p:cNvSpPr>
              <a:spLocks noChangeShapeType="1"/>
            </p:cNvSpPr>
            <p:nvPr/>
          </p:nvSpPr>
          <p:spPr bwMode="auto">
            <a:xfrm>
              <a:off x="975" y="1518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8217" name="Freeform 46"/>
            <p:cNvSpPr>
              <a:spLocks/>
            </p:cNvSpPr>
            <p:nvPr/>
          </p:nvSpPr>
          <p:spPr bwMode="auto">
            <a:xfrm>
              <a:off x="1338" y="2175"/>
              <a:ext cx="204" cy="1021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1021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218" name="Line 47"/>
            <p:cNvSpPr>
              <a:spLocks noChangeShapeType="1"/>
            </p:cNvSpPr>
            <p:nvPr/>
          </p:nvSpPr>
          <p:spPr bwMode="auto">
            <a:xfrm>
              <a:off x="1542" y="3385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2929674" y="1161681"/>
            <a:ext cx="5968736" cy="2585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Сумма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нечетных натуральных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чисел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s=1+3+5+...+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n"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n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"Ведите n: 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s = 0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значение суммы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x = 1      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начальное знач. слагаемого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/>
              </a:rPr>
              <a:t>while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x&lt;=n: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пока x&lt;=n повторять: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s = </a:t>
            </a:r>
            <a:r>
              <a:rPr lang="ru-RU" dirty="0" err="1">
                <a:solidFill>
                  <a:srgbClr val="000000"/>
                </a:solidFill>
                <a:latin typeface="Courier New"/>
              </a:rPr>
              <a:t>s+x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добавить к сумме слагаемое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x =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x+2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# следующее знач. слагаемого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"s="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s)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29674" y="4053842"/>
            <a:ext cx="2662286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s=1+3+5+...+n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n: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19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s= 100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75294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>
                <a:solidFill>
                  <a:schemeClr val="tx2"/>
                </a:solidFill>
              </a:rPr>
              <a:t>Задача</a:t>
            </a:r>
            <a:r>
              <a:rPr lang="en-US" sz="2400" b="1">
                <a:solidFill>
                  <a:schemeClr val="tx2"/>
                </a:solidFill>
              </a:rPr>
              <a:t> 4</a:t>
            </a:r>
            <a:endParaRPr lang="ru-RU" sz="2400" b="1">
              <a:solidFill>
                <a:schemeClr val="tx2"/>
              </a:solidFill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179388" y="441325"/>
            <a:ext cx="7777162" cy="7556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Вычислить факториал числа </a:t>
            </a:r>
            <a:r>
              <a:rPr lang="en-US" sz="2000" b="1" dirty="0" smtClean="0">
                <a:solidFill>
                  <a:schemeClr val="tx2"/>
                </a:solidFill>
                <a:latin typeface="Courier New" pitchFamily="49" charset="0"/>
              </a:rPr>
              <a:t>k</a:t>
            </a:r>
            <a:r>
              <a:rPr lang="ru-RU" dirty="0" smtClean="0">
                <a:solidFill>
                  <a:schemeClr val="tx2"/>
                </a:solidFill>
                <a:cs typeface="Arial" charset="0"/>
              </a:rPr>
              <a:t>. </a:t>
            </a:r>
            <a:endParaRPr lang="ru-RU" dirty="0">
              <a:solidFill>
                <a:schemeClr val="tx2"/>
              </a:solidFill>
              <a:cs typeface="Arial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b="1" i="1" dirty="0">
                <a:solidFill>
                  <a:schemeClr val="tx2"/>
                </a:solidFill>
                <a:latin typeface="Courier New" pitchFamily="49" charset="0"/>
                <a:cs typeface="Arial" charset="0"/>
              </a:rPr>
              <a:t>k! = 1∙2∙3∙ … ∙k</a:t>
            </a:r>
          </a:p>
        </p:txBody>
      </p: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323850" y="1520825"/>
            <a:ext cx="1963738" cy="4752975"/>
            <a:chOff x="328" y="1253"/>
            <a:chExt cx="1237" cy="2994"/>
          </a:xfrm>
        </p:grpSpPr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941" y="2004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9224" name="Line 8"/>
            <p:cNvSpPr>
              <a:spLocks noChangeShapeType="1"/>
            </p:cNvSpPr>
            <p:nvPr/>
          </p:nvSpPr>
          <p:spPr bwMode="auto">
            <a:xfrm>
              <a:off x="941" y="2344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578" y="2170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</a:t>
              </a:r>
              <a:r>
                <a:rPr lang="en-US" sz="1600" dirty="0" smtClean="0"/>
                <a:t>= </a:t>
              </a:r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9226" name="AutoShape 10"/>
            <p:cNvSpPr>
              <a:spLocks noChangeAspect="1" noChangeArrowheads="1"/>
            </p:cNvSpPr>
            <p:nvPr/>
          </p:nvSpPr>
          <p:spPr bwMode="auto">
            <a:xfrm>
              <a:off x="578" y="2503"/>
              <a:ext cx="725" cy="295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dirty="0" err="1"/>
                <a:t>i</a:t>
              </a:r>
              <a:r>
                <a:rPr lang="en-US" sz="1600" dirty="0"/>
                <a:t> </a:t>
              </a:r>
              <a:r>
                <a:rPr lang="en-US" sz="1600" dirty="0">
                  <a:cs typeface="Arial" charset="0"/>
                </a:rPr>
                <a:t>≤ k</a:t>
              </a:r>
            </a:p>
          </p:txBody>
        </p:sp>
        <p:sp>
          <p:nvSpPr>
            <p:cNvPr id="9227" name="Text Box 11"/>
            <p:cNvSpPr txBox="1">
              <a:spLocks noChangeAspect="1" noChangeArrowheads="1"/>
            </p:cNvSpPr>
            <p:nvPr/>
          </p:nvSpPr>
          <p:spPr bwMode="auto">
            <a:xfrm>
              <a:off x="918" y="2775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9228" name="Text Box 12"/>
            <p:cNvSpPr txBox="1">
              <a:spLocks noChangeAspect="1" noChangeArrowheads="1"/>
            </p:cNvSpPr>
            <p:nvPr/>
          </p:nvSpPr>
          <p:spPr bwMode="auto">
            <a:xfrm>
              <a:off x="1236" y="2480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>
              <a:off x="941" y="2798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9230" name="AutoShape 14"/>
            <p:cNvSpPr>
              <a:spLocks noChangeArrowheads="1"/>
            </p:cNvSpPr>
            <p:nvPr/>
          </p:nvSpPr>
          <p:spPr bwMode="auto">
            <a:xfrm>
              <a:off x="510" y="3795"/>
              <a:ext cx="794" cy="181"/>
            </a:xfrm>
            <a:prstGeom prst="parallelogram">
              <a:avLst>
                <a:gd name="adj" fmla="val 10966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вывод</a:t>
              </a:r>
              <a:r>
                <a:rPr lang="ru-RU" sz="1200"/>
                <a:t> </a:t>
              </a:r>
              <a:r>
                <a:rPr lang="en-US" sz="1600"/>
                <a:t>p</a:t>
              </a:r>
              <a:endParaRPr lang="ru-RU" sz="1600"/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578" y="3297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dirty="0" err="1"/>
                <a:t>i</a:t>
              </a:r>
              <a:r>
                <a:rPr lang="en-US" dirty="0"/>
                <a:t> </a:t>
              </a:r>
              <a:r>
                <a:rPr lang="en-US" dirty="0" smtClean="0"/>
                <a:t>= </a:t>
              </a:r>
              <a:r>
                <a:rPr lang="en-US" dirty="0"/>
                <a:t>i+1</a:t>
              </a:r>
              <a:endParaRPr lang="ru-RU" dirty="0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941" y="3977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9233" name="Freeform 17"/>
            <p:cNvSpPr>
              <a:spLocks/>
            </p:cNvSpPr>
            <p:nvPr/>
          </p:nvSpPr>
          <p:spPr bwMode="auto">
            <a:xfrm>
              <a:off x="328" y="2412"/>
              <a:ext cx="613" cy="1179"/>
            </a:xfrm>
            <a:custGeom>
              <a:avLst/>
              <a:gdLst>
                <a:gd name="T0" fmla="*/ 613 w 613"/>
                <a:gd name="T1" fmla="*/ 1065 h 1180"/>
                <a:gd name="T2" fmla="*/ 613 w 613"/>
                <a:gd name="T3" fmla="*/ 1179 h 1180"/>
                <a:gd name="T4" fmla="*/ 0 w 613"/>
                <a:gd name="T5" fmla="*/ 1179 h 1180"/>
                <a:gd name="T6" fmla="*/ 0 w 613"/>
                <a:gd name="T7" fmla="*/ 0 h 1180"/>
                <a:gd name="T8" fmla="*/ 613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>
              <a:off x="646" y="4113"/>
              <a:ext cx="605" cy="134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578" y="1852"/>
              <a:ext cx="726" cy="181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/>
                <a:t>p </a:t>
              </a:r>
              <a:r>
                <a:rPr lang="en-US" sz="1600" dirty="0" smtClean="0"/>
                <a:t>= </a:t>
              </a:r>
              <a:r>
                <a:rPr lang="en-US" sz="1600" dirty="0"/>
                <a:t>1</a:t>
              </a:r>
              <a:endParaRPr lang="ru-RU" sz="1600" dirty="0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578" y="2956"/>
              <a:ext cx="726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dirty="0"/>
                <a:t>p </a:t>
              </a:r>
              <a:r>
                <a:rPr lang="en-US" dirty="0" smtClean="0"/>
                <a:t>= </a:t>
              </a:r>
              <a:r>
                <a:rPr lang="en-US" dirty="0"/>
                <a:t>p*</a:t>
              </a:r>
              <a:r>
                <a:rPr lang="en-US" dirty="0" err="1"/>
                <a:t>i</a:t>
              </a:r>
              <a:endParaRPr lang="ru-RU" sz="2000" baseline="50000" dirty="0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941" y="3160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9238" name="Freeform 22"/>
            <p:cNvSpPr>
              <a:spLocks/>
            </p:cNvSpPr>
            <p:nvPr/>
          </p:nvSpPr>
          <p:spPr bwMode="auto">
            <a:xfrm>
              <a:off x="941" y="2649"/>
              <a:ext cx="589" cy="1146"/>
            </a:xfrm>
            <a:custGeom>
              <a:avLst/>
              <a:gdLst>
                <a:gd name="T0" fmla="*/ 362 w 589"/>
                <a:gd name="T1" fmla="*/ 0 h 1247"/>
                <a:gd name="T2" fmla="*/ 589 w 589"/>
                <a:gd name="T3" fmla="*/ 0 h 1247"/>
                <a:gd name="T4" fmla="*/ 589 w 589"/>
                <a:gd name="T5" fmla="*/ 1042 h 1247"/>
                <a:gd name="T6" fmla="*/ 0 w 589"/>
                <a:gd name="T7" fmla="*/ 1042 h 1247"/>
                <a:gd name="T8" fmla="*/ 0 w 589"/>
                <a:gd name="T9" fmla="*/ 1146 h 1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9" h="1247">
                  <a:moveTo>
                    <a:pt x="362" y="0"/>
                  </a:moveTo>
                  <a:lnTo>
                    <a:pt x="589" y="0"/>
                  </a:lnTo>
                  <a:lnTo>
                    <a:pt x="589" y="1134"/>
                  </a:lnTo>
                  <a:lnTo>
                    <a:pt x="0" y="1134"/>
                  </a:lnTo>
                  <a:lnTo>
                    <a:pt x="0" y="124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239" name="AutoShape 23"/>
            <p:cNvSpPr>
              <a:spLocks noChangeArrowheads="1"/>
            </p:cNvSpPr>
            <p:nvPr/>
          </p:nvSpPr>
          <p:spPr bwMode="auto">
            <a:xfrm>
              <a:off x="657" y="1253"/>
              <a:ext cx="605" cy="136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9240" name="Line 24"/>
            <p:cNvSpPr>
              <a:spLocks noChangeShapeType="1"/>
            </p:cNvSpPr>
            <p:nvPr/>
          </p:nvSpPr>
          <p:spPr bwMode="auto">
            <a:xfrm>
              <a:off x="952" y="1389"/>
              <a:ext cx="0" cy="1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9241" name="AutoShape 28"/>
            <p:cNvSpPr>
              <a:spLocks noChangeArrowheads="1"/>
            </p:cNvSpPr>
            <p:nvPr/>
          </p:nvSpPr>
          <p:spPr bwMode="auto">
            <a:xfrm>
              <a:off x="499" y="1502"/>
              <a:ext cx="884" cy="181"/>
            </a:xfrm>
            <a:prstGeom prst="parallelogram">
              <a:avLst>
                <a:gd name="adj" fmla="val 12209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ввод</a:t>
              </a:r>
              <a:r>
                <a:rPr lang="ru-RU" sz="1200" dirty="0"/>
                <a:t> </a:t>
              </a:r>
              <a:r>
                <a:rPr lang="en-US" sz="1600" dirty="0"/>
                <a:t>k</a:t>
              </a:r>
              <a:endParaRPr lang="ru-RU" sz="1600" dirty="0"/>
            </a:p>
          </p:txBody>
        </p:sp>
        <p:sp>
          <p:nvSpPr>
            <p:cNvPr id="9242" name="Line 31"/>
            <p:cNvSpPr>
              <a:spLocks noChangeShapeType="1"/>
            </p:cNvSpPr>
            <p:nvPr/>
          </p:nvSpPr>
          <p:spPr bwMode="auto">
            <a:xfrm>
              <a:off x="940" y="1690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2735796" y="1535881"/>
            <a:ext cx="6084676" cy="23083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Факториал натурального числа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k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"Введите k: 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p = 1    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начальное знач. </a:t>
            </a:r>
            <a:r>
              <a:rPr lang="ru-RU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произвед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ru-RU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i = 1      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начальное знач.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множителя</a:t>
            </a:r>
            <a:endParaRPr lang="ru-RU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i&lt;=k: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пока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повторять: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p = p*i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добавить к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произведению</a:t>
            </a:r>
            <a:endParaRPr lang="ru-RU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i = i+1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следующее знач.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множителя</a:t>
            </a:r>
            <a:endParaRPr lang="ru-RU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"Факториал числа равен"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p)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35796" y="4149080"/>
            <a:ext cx="5148570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k: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Факториал числа равен 120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2735796" y="5091578"/>
            <a:ext cx="5148572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k: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5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Факториал числа равен 1307674368000</a:t>
            </a:r>
          </a:p>
        </p:txBody>
      </p:sp>
    </p:spTree>
    <p:extLst>
      <p:ext uri="{BB962C8B-B14F-4D97-AF65-F5344CB8AC3E}">
        <p14:creationId xmlns:p14="http://schemas.microsoft.com/office/powerpoint/2010/main" val="19915854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>
                <a:solidFill>
                  <a:srgbClr val="330066"/>
                </a:solidFill>
              </a:rPr>
              <a:t>Задача 5</a:t>
            </a:r>
            <a:r>
              <a:rPr lang="en-US" sz="2400" b="1" dirty="0" smtClean="0">
                <a:solidFill>
                  <a:srgbClr val="330066"/>
                </a:solidFill>
              </a:rPr>
              <a:t> </a:t>
            </a:r>
            <a:endParaRPr lang="ru-RU" sz="2400" b="1" dirty="0">
              <a:solidFill>
                <a:srgbClr val="330066"/>
              </a:solidFill>
            </a:endParaRPr>
          </a:p>
        </p:txBody>
      </p:sp>
      <p:sp>
        <p:nvSpPr>
          <p:cNvPr id="188419" name="Text Box 3"/>
          <p:cNvSpPr txBox="1">
            <a:spLocks noChangeArrowheads="1"/>
          </p:cNvSpPr>
          <p:nvPr/>
        </p:nvSpPr>
        <p:spPr bwMode="auto">
          <a:xfrm>
            <a:off x="179388" y="441325"/>
            <a:ext cx="7777162" cy="7556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ru-RU" dirty="0">
                <a:solidFill>
                  <a:srgbClr val="330066"/>
                </a:solidFill>
              </a:rPr>
              <a:t>Вычислить сумму ряда                                            (</a:t>
            </a:r>
            <a:r>
              <a:rPr lang="en-US" i="1" dirty="0">
                <a:solidFill>
                  <a:srgbClr val="330066"/>
                </a:solidFill>
              </a:rPr>
              <a:t>n</a:t>
            </a:r>
            <a:r>
              <a:rPr lang="en-US" dirty="0">
                <a:solidFill>
                  <a:srgbClr val="330066"/>
                </a:solidFill>
              </a:rPr>
              <a:t> </a:t>
            </a:r>
            <a:r>
              <a:rPr lang="ru-RU" dirty="0">
                <a:solidFill>
                  <a:srgbClr val="330066"/>
                </a:solidFill>
              </a:rPr>
              <a:t>слагаемых).</a:t>
            </a:r>
          </a:p>
        </p:txBody>
      </p:sp>
      <p:graphicFrame>
        <p:nvGraphicFramePr>
          <p:cNvPr id="188442" name="Object 26"/>
          <p:cNvGraphicFramePr>
            <a:graphicFrameLocks noChangeAspect="1"/>
          </p:cNvGraphicFramePr>
          <p:nvPr/>
        </p:nvGraphicFramePr>
        <p:xfrm>
          <a:off x="2951163" y="512763"/>
          <a:ext cx="23844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Формула" r:id="rId3" imgW="1422360" imgH="393480" progId="Equation.3">
                  <p:embed/>
                </p:oleObj>
              </mc:Choice>
              <mc:Fallback>
                <p:oleObj name="Формула" r:id="rId3" imgW="1422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12763"/>
                        <a:ext cx="23844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358775" y="1412875"/>
            <a:ext cx="1963738" cy="5216525"/>
            <a:chOff x="358775" y="1412875"/>
            <a:chExt cx="1963738" cy="5216525"/>
          </a:xfrm>
        </p:grpSpPr>
        <p:sp>
          <p:nvSpPr>
            <p:cNvPr id="188422" name="AutoShape 6"/>
            <p:cNvSpPr>
              <a:spLocks noChangeArrowheads="1"/>
            </p:cNvSpPr>
            <p:nvPr/>
          </p:nvSpPr>
          <p:spPr bwMode="auto">
            <a:xfrm>
              <a:off x="873125" y="1412875"/>
              <a:ext cx="960438" cy="32067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>
                  <a:solidFill>
                    <a:srgbClr val="000000"/>
                  </a:solidFill>
                </a:rPr>
                <a:t>начало</a:t>
              </a:r>
            </a:p>
          </p:txBody>
        </p:sp>
        <p:sp>
          <p:nvSpPr>
            <p:cNvPr id="188423" name="AutoShape 7"/>
            <p:cNvSpPr>
              <a:spLocks noChangeArrowheads="1"/>
            </p:cNvSpPr>
            <p:nvPr/>
          </p:nvSpPr>
          <p:spPr bwMode="auto">
            <a:xfrm>
              <a:off x="574675" y="1989138"/>
              <a:ext cx="1476375" cy="287338"/>
            </a:xfrm>
            <a:prstGeom prst="parallelogram">
              <a:avLst>
                <a:gd name="adj" fmla="val 128453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ввод </a:t>
              </a:r>
              <a:r>
                <a:rPr lang="en-US" sz="1600" dirty="0">
                  <a:solidFill>
                    <a:srgbClr val="000000"/>
                  </a:solidFill>
                </a:rPr>
                <a:t>n</a:t>
              </a:r>
              <a:endParaRPr lang="ru-RU" sz="1600" dirty="0">
                <a:solidFill>
                  <a:srgbClr val="000000"/>
                </a:solidFill>
              </a:endParaRPr>
            </a:p>
          </p:txBody>
        </p:sp>
        <p:sp>
          <p:nvSpPr>
            <p:cNvPr id="188424" name="Line 8"/>
            <p:cNvSpPr>
              <a:spLocks noChangeShapeType="1"/>
            </p:cNvSpPr>
            <p:nvPr/>
          </p:nvSpPr>
          <p:spPr bwMode="auto">
            <a:xfrm>
              <a:off x="1330325" y="1733550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88426" name="Line 10"/>
            <p:cNvSpPr>
              <a:spLocks noChangeShapeType="1"/>
            </p:cNvSpPr>
            <p:nvPr/>
          </p:nvSpPr>
          <p:spPr bwMode="auto">
            <a:xfrm>
              <a:off x="1331913" y="3321050"/>
              <a:ext cx="0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88428" name="AutoShape 12"/>
            <p:cNvSpPr>
              <a:spLocks noChangeAspect="1" noChangeArrowheads="1"/>
            </p:cNvSpPr>
            <p:nvPr/>
          </p:nvSpPr>
          <p:spPr bwMode="auto">
            <a:xfrm>
              <a:off x="755650" y="3573463"/>
              <a:ext cx="1150938" cy="468313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</a:rPr>
                <a:t>i </a:t>
              </a: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≤ n</a:t>
              </a:r>
            </a:p>
          </p:txBody>
        </p:sp>
        <p:sp>
          <p:nvSpPr>
            <p:cNvPr id="188429" name="Text Box 13"/>
            <p:cNvSpPr txBox="1">
              <a:spLocks noChangeAspect="1" noChangeArrowheads="1"/>
            </p:cNvSpPr>
            <p:nvPr/>
          </p:nvSpPr>
          <p:spPr bwMode="auto">
            <a:xfrm>
              <a:off x="1295400" y="3933056"/>
              <a:ext cx="522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 dirty="0">
                  <a:solidFill>
                    <a:srgbClr val="000000"/>
                  </a:solidFill>
                </a:rPr>
                <a:t>да</a:t>
              </a:r>
            </a:p>
          </p:txBody>
        </p:sp>
        <p:sp>
          <p:nvSpPr>
            <p:cNvPr id="188430" name="Text Box 14"/>
            <p:cNvSpPr txBox="1">
              <a:spLocks noChangeAspect="1" noChangeArrowheads="1"/>
            </p:cNvSpPr>
            <p:nvPr/>
          </p:nvSpPr>
          <p:spPr bwMode="auto">
            <a:xfrm>
              <a:off x="1800225" y="3536950"/>
              <a:ext cx="522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600">
                  <a:solidFill>
                    <a:srgbClr val="000000"/>
                  </a:solidFill>
                </a:rPr>
                <a:t>нет</a:t>
              </a:r>
            </a:p>
          </p:txBody>
        </p:sp>
        <p:sp>
          <p:nvSpPr>
            <p:cNvPr id="188431" name="Line 15"/>
            <p:cNvSpPr>
              <a:spLocks noChangeShapeType="1"/>
            </p:cNvSpPr>
            <p:nvPr/>
          </p:nvSpPr>
          <p:spPr bwMode="auto">
            <a:xfrm>
              <a:off x="1331913" y="4041775"/>
              <a:ext cx="0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88432" name="AutoShape 16"/>
            <p:cNvSpPr>
              <a:spLocks noChangeArrowheads="1"/>
            </p:cNvSpPr>
            <p:nvPr/>
          </p:nvSpPr>
          <p:spPr bwMode="auto">
            <a:xfrm>
              <a:off x="647700" y="5768975"/>
              <a:ext cx="1260475" cy="287338"/>
            </a:xfrm>
            <a:prstGeom prst="parallelogram">
              <a:avLst>
                <a:gd name="adj" fmla="val 10966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вывод</a:t>
              </a:r>
              <a:r>
                <a:rPr lang="ru-RU" sz="1200" dirty="0">
                  <a:solidFill>
                    <a:srgbClr val="000000"/>
                  </a:solidFill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</a:rPr>
                <a:t>s</a:t>
              </a:r>
              <a:endParaRPr lang="ru-RU" sz="1600" dirty="0">
                <a:solidFill>
                  <a:srgbClr val="000000"/>
                </a:solidFill>
              </a:endParaRPr>
            </a:p>
          </p:txBody>
        </p:sp>
        <p:sp>
          <p:nvSpPr>
            <p:cNvPr id="188434" name="Line 18"/>
            <p:cNvSpPr>
              <a:spLocks noChangeShapeType="1"/>
            </p:cNvSpPr>
            <p:nvPr/>
          </p:nvSpPr>
          <p:spPr bwMode="auto">
            <a:xfrm>
              <a:off x="1331913" y="6057900"/>
              <a:ext cx="0" cy="261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88435" name="Freeform 19"/>
            <p:cNvSpPr>
              <a:spLocks/>
            </p:cNvSpPr>
            <p:nvPr/>
          </p:nvSpPr>
          <p:spPr bwMode="auto">
            <a:xfrm>
              <a:off x="358775" y="3429000"/>
              <a:ext cx="973138" cy="1944688"/>
            </a:xfrm>
            <a:custGeom>
              <a:avLst/>
              <a:gdLst>
                <a:gd name="T0" fmla="*/ 613 w 613"/>
                <a:gd name="T1" fmla="*/ 1066 h 1180"/>
                <a:gd name="T2" fmla="*/ 613 w 613"/>
                <a:gd name="T3" fmla="*/ 1180 h 1180"/>
                <a:gd name="T4" fmla="*/ 0 w 613"/>
                <a:gd name="T5" fmla="*/ 1180 h 1180"/>
                <a:gd name="T6" fmla="*/ 0 w 613"/>
                <a:gd name="T7" fmla="*/ 0 h 1180"/>
                <a:gd name="T8" fmla="*/ 613 w 613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88437" name="AutoShape 21"/>
            <p:cNvSpPr>
              <a:spLocks noChangeArrowheads="1"/>
            </p:cNvSpPr>
            <p:nvPr/>
          </p:nvSpPr>
          <p:spPr bwMode="auto">
            <a:xfrm>
              <a:off x="827088" y="6308725"/>
              <a:ext cx="960438" cy="32067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>
                  <a:solidFill>
                    <a:srgbClr val="000000"/>
                  </a:solidFill>
                </a:rPr>
                <a:t>конец</a:t>
              </a:r>
            </a:p>
          </p:txBody>
        </p:sp>
        <p:sp>
          <p:nvSpPr>
            <p:cNvPr id="188438" name="Line 22"/>
            <p:cNvSpPr>
              <a:spLocks noChangeShapeType="1"/>
            </p:cNvSpPr>
            <p:nvPr/>
          </p:nvSpPr>
          <p:spPr bwMode="auto">
            <a:xfrm>
              <a:off x="1331913" y="2276475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188439" name="Rectangle 23"/>
            <p:cNvSpPr>
              <a:spLocks noChangeArrowheads="1"/>
            </p:cNvSpPr>
            <p:nvPr/>
          </p:nvSpPr>
          <p:spPr bwMode="auto">
            <a:xfrm>
              <a:off x="755650" y="2540000"/>
              <a:ext cx="1152525" cy="78105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 </a:t>
              </a:r>
              <a:r>
                <a:rPr lang="en-US" sz="1600" dirty="0" smtClean="0">
                  <a:solidFill>
                    <a:srgbClr val="000000"/>
                  </a:solidFill>
                </a:rPr>
                <a:t>= 0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 smtClean="0">
                  <a:solidFill>
                    <a:srgbClr val="000000"/>
                  </a:solidFill>
                </a:rPr>
                <a:t>i</a:t>
              </a:r>
              <a:r>
                <a:rPr lang="en-US" sz="1600" dirty="0" smtClean="0">
                  <a:solidFill>
                    <a:srgbClr val="000000"/>
                  </a:solidFill>
                </a:rPr>
                <a:t> = 1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 </a:t>
              </a:r>
              <a:r>
                <a:rPr lang="en-US" sz="1600" dirty="0" smtClean="0">
                  <a:solidFill>
                    <a:srgbClr val="000000"/>
                  </a:solidFill>
                </a:rPr>
                <a:t>= </a:t>
              </a:r>
              <a:r>
                <a:rPr lang="en-US" sz="1600" dirty="0">
                  <a:solidFill>
                    <a:srgbClr val="000000"/>
                  </a:solidFill>
                </a:rPr>
                <a:t>1/2</a:t>
              </a:r>
              <a:endParaRPr lang="ru-RU" sz="1600" dirty="0">
                <a:solidFill>
                  <a:srgbClr val="00000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1600" dirty="0">
                <a:solidFill>
                  <a:srgbClr val="000000"/>
                </a:solidFill>
              </a:endParaRPr>
            </a:p>
          </p:txBody>
        </p:sp>
        <p:sp>
          <p:nvSpPr>
            <p:cNvPr id="188440" name="Rectangle 24"/>
            <p:cNvSpPr>
              <a:spLocks noChangeArrowheads="1"/>
            </p:cNvSpPr>
            <p:nvPr/>
          </p:nvSpPr>
          <p:spPr bwMode="auto">
            <a:xfrm>
              <a:off x="755650" y="4220592"/>
              <a:ext cx="1152525" cy="100860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s </a:t>
              </a:r>
              <a:r>
                <a:rPr lang="en-US" sz="1600" dirty="0" smtClean="0">
                  <a:solidFill>
                    <a:srgbClr val="000000"/>
                  </a:solidFill>
                </a:rPr>
                <a:t>= </a:t>
              </a:r>
              <a:r>
                <a:rPr lang="en-US" sz="1600" dirty="0" err="1">
                  <a:solidFill>
                    <a:srgbClr val="000000"/>
                  </a:solidFill>
                </a:rPr>
                <a:t>s+a</a:t>
              </a:r>
              <a:endParaRPr lang="en-US" sz="1600" dirty="0">
                <a:solidFill>
                  <a:srgbClr val="000000"/>
                </a:solidFill>
              </a:endParaRP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</a:rPr>
                <a:t> </a:t>
              </a:r>
              <a:r>
                <a:rPr lang="en-US" sz="1600" dirty="0" smtClean="0">
                  <a:solidFill>
                    <a:srgbClr val="000000"/>
                  </a:solidFill>
                </a:rPr>
                <a:t>= </a:t>
              </a:r>
              <a:r>
                <a:rPr lang="en-US" sz="1600" dirty="0">
                  <a:solidFill>
                    <a:srgbClr val="000000"/>
                  </a:solidFill>
                </a:rPr>
                <a:t>i+1</a:t>
              </a:r>
              <a:endParaRPr lang="ru-RU" sz="1600" dirty="0">
                <a:solidFill>
                  <a:srgbClr val="000000"/>
                </a:solidFill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smtClean="0">
                  <a:solidFill>
                    <a:srgbClr val="000000"/>
                  </a:solidFill>
                </a:rPr>
                <a:t>a = a/2</a:t>
              </a:r>
              <a:endParaRPr lang="ru-RU" sz="1600" dirty="0">
                <a:solidFill>
                  <a:srgbClr val="000000"/>
                </a:solidFill>
              </a:endParaRPr>
            </a:p>
          </p:txBody>
        </p:sp>
        <p:sp>
          <p:nvSpPr>
            <p:cNvPr id="188444" name="Freeform 28"/>
            <p:cNvSpPr>
              <a:spLocks/>
            </p:cNvSpPr>
            <p:nvPr/>
          </p:nvSpPr>
          <p:spPr bwMode="auto">
            <a:xfrm>
              <a:off x="1331913" y="3805238"/>
              <a:ext cx="935038" cy="1979613"/>
            </a:xfrm>
            <a:custGeom>
              <a:avLst/>
              <a:gdLst>
                <a:gd name="T0" fmla="*/ 362 w 589"/>
                <a:gd name="T1" fmla="*/ 0 h 1247"/>
                <a:gd name="T2" fmla="*/ 589 w 589"/>
                <a:gd name="T3" fmla="*/ 0 h 1247"/>
                <a:gd name="T4" fmla="*/ 589 w 589"/>
                <a:gd name="T5" fmla="*/ 1134 h 1247"/>
                <a:gd name="T6" fmla="*/ 0 w 589"/>
                <a:gd name="T7" fmla="*/ 1134 h 1247"/>
                <a:gd name="T8" fmla="*/ 0 w 589"/>
                <a:gd name="T9" fmla="*/ 1247 h 1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1247">
                  <a:moveTo>
                    <a:pt x="362" y="0"/>
                  </a:moveTo>
                  <a:lnTo>
                    <a:pt x="589" y="0"/>
                  </a:lnTo>
                  <a:lnTo>
                    <a:pt x="589" y="1134"/>
                  </a:lnTo>
                  <a:lnTo>
                    <a:pt x="0" y="1134"/>
                  </a:lnTo>
                  <a:lnTo>
                    <a:pt x="0" y="124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25663" y="1264197"/>
            <a:ext cx="563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= 1/2;  a</a:t>
            </a:r>
            <a:r>
              <a:rPr lang="en-US" baseline="-25000" dirty="0" smtClean="0"/>
              <a:t>2 </a:t>
            </a:r>
            <a:r>
              <a:rPr lang="en-US" dirty="0" smtClean="0"/>
              <a:t>= 1/4 = a</a:t>
            </a:r>
            <a:r>
              <a:rPr lang="en-US" baseline="-25000" dirty="0" smtClean="0"/>
              <a:t>1</a:t>
            </a:r>
            <a:r>
              <a:rPr lang="en-US" dirty="0" smtClean="0"/>
              <a:t>/2;  a</a:t>
            </a:r>
            <a:r>
              <a:rPr lang="en-US" baseline="-25000" dirty="0" smtClean="0"/>
              <a:t>3 </a:t>
            </a:r>
            <a:r>
              <a:rPr lang="en-US" dirty="0" smtClean="0"/>
              <a:t>= 1/8 = a</a:t>
            </a:r>
            <a:r>
              <a:rPr lang="en-US" baseline="-25000" dirty="0" smtClean="0"/>
              <a:t>2</a:t>
            </a:r>
            <a:r>
              <a:rPr lang="en-US" dirty="0" smtClean="0"/>
              <a:t>/2; …; 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= a</a:t>
            </a:r>
            <a:r>
              <a:rPr lang="en-US" baseline="-25000" dirty="0" smtClean="0"/>
              <a:t>i-1</a:t>
            </a:r>
            <a:r>
              <a:rPr lang="en-US" dirty="0" smtClean="0"/>
              <a:t>/2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71800" y="1773163"/>
            <a:ext cx="6156684" cy="313932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Сумма ряда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"S = 1/2+1/4+1/8+1/16+ ...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n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n: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s = 0      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начальное значение суммы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1      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номер первого слагаемого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1/2    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первое слагаемое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&lt;=n: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пока </a:t>
            </a:r>
            <a:r>
              <a:rPr lang="en-US" dirty="0" err="1">
                <a:solidFill>
                  <a:srgbClr val="FF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&lt;=n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повторять: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s+a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добавить к сумме слагаемое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= i+1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следующий номер слагаемого</a:t>
            </a:r>
          </a:p>
          <a:p>
            <a:r>
              <a:rPr lang="ru-RU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a = a/2 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следующее слагаемое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"S 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s)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71800" y="5385990"/>
            <a:ext cx="3996444" cy="92333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 = 1/2+1/4+1/8+1/16+ ... 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n: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pt-BR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 = 0.9375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810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/>
        </p:nvGrpSpPr>
        <p:grpSpPr>
          <a:xfrm>
            <a:off x="249894" y="1176892"/>
            <a:ext cx="2701926" cy="4397845"/>
            <a:chOff x="251904" y="1701615"/>
            <a:chExt cx="2701926" cy="4397845"/>
          </a:xfrm>
        </p:grpSpPr>
        <p:sp>
          <p:nvSpPr>
            <p:cNvPr id="3" name="AutoShape 28"/>
            <p:cNvSpPr>
              <a:spLocks noChangeArrowheads="1"/>
            </p:cNvSpPr>
            <p:nvPr/>
          </p:nvSpPr>
          <p:spPr bwMode="auto">
            <a:xfrm>
              <a:off x="936117" y="1701615"/>
              <a:ext cx="960438" cy="32067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4" name="Line 29"/>
            <p:cNvSpPr>
              <a:spLocks noChangeShapeType="1"/>
            </p:cNvSpPr>
            <p:nvPr/>
          </p:nvSpPr>
          <p:spPr bwMode="auto">
            <a:xfrm>
              <a:off x="1394904" y="2014352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" name="Line 30"/>
            <p:cNvSpPr>
              <a:spLocks noChangeShapeType="1"/>
            </p:cNvSpPr>
            <p:nvPr/>
          </p:nvSpPr>
          <p:spPr bwMode="auto">
            <a:xfrm>
              <a:off x="1406017" y="3118135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" name="AutoShape 32"/>
            <p:cNvSpPr>
              <a:spLocks noChangeAspect="1" noChangeArrowheads="1"/>
            </p:cNvSpPr>
            <p:nvPr/>
          </p:nvSpPr>
          <p:spPr bwMode="auto">
            <a:xfrm>
              <a:off x="829754" y="3370548"/>
              <a:ext cx="1150938" cy="46831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dirty="0" smtClean="0"/>
                <a:t>n </a:t>
              </a:r>
              <a:r>
                <a:rPr lang="en-US" sz="1600" dirty="0" smtClean="0">
                  <a:cs typeface="Arial" charset="0"/>
                </a:rPr>
                <a:t>≥ 0</a:t>
              </a:r>
              <a:endParaRPr lang="en-US" sz="1600" dirty="0">
                <a:cs typeface="Arial" charset="0"/>
              </a:endParaRPr>
            </a:p>
          </p:txBody>
        </p:sp>
        <p:sp>
          <p:nvSpPr>
            <p:cNvPr id="8" name="Text Box 33"/>
            <p:cNvSpPr txBox="1">
              <a:spLocks noChangeAspect="1" noChangeArrowheads="1"/>
            </p:cNvSpPr>
            <p:nvPr/>
          </p:nvSpPr>
          <p:spPr bwMode="auto">
            <a:xfrm>
              <a:off x="1369504" y="3802348"/>
              <a:ext cx="522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9" name="Text Box 34"/>
            <p:cNvSpPr txBox="1">
              <a:spLocks noChangeAspect="1" noChangeArrowheads="1"/>
            </p:cNvSpPr>
            <p:nvPr/>
          </p:nvSpPr>
          <p:spPr bwMode="auto">
            <a:xfrm>
              <a:off x="1874329" y="3334035"/>
              <a:ext cx="522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1406017" y="3838860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>
              <a:off x="1548892" y="5239035"/>
              <a:ext cx="1404938" cy="287337"/>
            </a:xfrm>
            <a:prstGeom prst="parallelogram">
              <a:avLst>
                <a:gd name="adj" fmla="val 12223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вывод</a:t>
              </a:r>
              <a:r>
                <a:rPr lang="ru-RU" sz="1200" dirty="0"/>
                <a:t> </a:t>
              </a:r>
              <a:r>
                <a:rPr lang="en-US" sz="1600" dirty="0" smtClean="0"/>
                <a:t>k</a:t>
              </a:r>
              <a:endParaRPr lang="ru-RU" sz="1600" dirty="0"/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828167" y="4627848"/>
              <a:ext cx="1152525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 smtClean="0"/>
                <a:t>k = k+1</a:t>
              </a:r>
              <a:endParaRPr lang="ru-RU" sz="1600" dirty="0"/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251904" y="3227673"/>
              <a:ext cx="1154113" cy="1868487"/>
            </a:xfrm>
            <a:custGeom>
              <a:avLst/>
              <a:gdLst>
                <a:gd name="T0" fmla="*/ 727 w 613"/>
                <a:gd name="T1" fmla="*/ 1063 h 1180"/>
                <a:gd name="T2" fmla="*/ 727 w 613"/>
                <a:gd name="T3" fmla="*/ 1177 h 1180"/>
                <a:gd name="T4" fmla="*/ 0 w 613"/>
                <a:gd name="T5" fmla="*/ 1177 h 1180"/>
                <a:gd name="T6" fmla="*/ 0 w 613"/>
                <a:gd name="T7" fmla="*/ 0 h 1180"/>
                <a:gd name="T8" fmla="*/ 727 w 613"/>
                <a:gd name="T9" fmla="*/ 0 h 11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13" h="1180">
                  <a:moveTo>
                    <a:pt x="613" y="1066"/>
                  </a:moveTo>
                  <a:lnTo>
                    <a:pt x="613" y="1180"/>
                  </a:lnTo>
                  <a:lnTo>
                    <a:pt x="0" y="1180"/>
                  </a:lnTo>
                  <a:lnTo>
                    <a:pt x="0" y="0"/>
                  </a:lnTo>
                  <a:lnTo>
                    <a:pt x="613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AutoShape 39"/>
            <p:cNvSpPr>
              <a:spLocks noChangeArrowheads="1"/>
            </p:cNvSpPr>
            <p:nvPr/>
          </p:nvSpPr>
          <p:spPr bwMode="auto">
            <a:xfrm>
              <a:off x="1812417" y="5778785"/>
              <a:ext cx="960438" cy="32067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15" name="Rectangle 40"/>
            <p:cNvSpPr>
              <a:spLocks noChangeArrowheads="1"/>
            </p:cNvSpPr>
            <p:nvPr/>
          </p:nvSpPr>
          <p:spPr bwMode="auto">
            <a:xfrm>
              <a:off x="828167" y="4091273"/>
              <a:ext cx="1152525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 smtClean="0"/>
                <a:t>n = n // 10</a:t>
              </a:r>
              <a:endParaRPr lang="ru-RU" sz="1600" baseline="30000" dirty="0"/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>
              <a:off x="1404429" y="4369085"/>
              <a:ext cx="0" cy="2619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7" name="AutoShape 42"/>
            <p:cNvSpPr>
              <a:spLocks noChangeArrowheads="1"/>
            </p:cNvSpPr>
            <p:nvPr/>
          </p:nvSpPr>
          <p:spPr bwMode="auto">
            <a:xfrm>
              <a:off x="756729" y="2277877"/>
              <a:ext cx="1295400" cy="287337"/>
            </a:xfrm>
            <a:prstGeom prst="parallelogram">
              <a:avLst>
                <a:gd name="adj" fmla="val 11270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ввод</a:t>
              </a:r>
              <a:r>
                <a:rPr lang="ru-RU" sz="1200" dirty="0"/>
                <a:t> </a:t>
              </a:r>
              <a:r>
                <a:rPr lang="en-US" sz="1600" dirty="0"/>
                <a:t>n</a:t>
              </a:r>
              <a:endParaRPr lang="ru-RU" sz="1600" dirty="0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1404429" y="2565215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828167" y="2817627"/>
              <a:ext cx="1152525" cy="287337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sz="1600" dirty="0" smtClean="0"/>
                <a:t>k = </a:t>
              </a:r>
              <a:r>
                <a:rPr lang="en-US" sz="1600" dirty="0"/>
                <a:t>0</a:t>
              </a:r>
              <a:endParaRPr lang="ru-RU" sz="1600" dirty="0"/>
            </a:p>
          </p:txBody>
        </p:sp>
        <p:sp>
          <p:nvSpPr>
            <p:cNvPr id="21" name="Freeform 46"/>
            <p:cNvSpPr>
              <a:spLocks/>
            </p:cNvSpPr>
            <p:nvPr/>
          </p:nvSpPr>
          <p:spPr bwMode="auto">
            <a:xfrm>
              <a:off x="1980692" y="3607085"/>
              <a:ext cx="323850" cy="1620837"/>
            </a:xfrm>
            <a:custGeom>
              <a:avLst/>
              <a:gdLst>
                <a:gd name="T0" fmla="*/ 0 w 204"/>
                <a:gd name="T1" fmla="*/ 0 h 1021"/>
                <a:gd name="T2" fmla="*/ 204 w 204"/>
                <a:gd name="T3" fmla="*/ 0 h 1021"/>
                <a:gd name="T4" fmla="*/ 204 w 204"/>
                <a:gd name="T5" fmla="*/ 1021 h 10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" h="1021">
                  <a:moveTo>
                    <a:pt x="0" y="0"/>
                  </a:moveTo>
                  <a:lnTo>
                    <a:pt x="204" y="0"/>
                  </a:lnTo>
                  <a:lnTo>
                    <a:pt x="204" y="1021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>
              <a:off x="2304542" y="5527960"/>
              <a:ext cx="0" cy="2635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6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15900" y="404813"/>
            <a:ext cx="7704138" cy="36933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Подсчитать количество </a:t>
            </a:r>
            <a:r>
              <a:rPr lang="ru-RU" dirty="0" smtClean="0">
                <a:solidFill>
                  <a:schemeClr val="tx2"/>
                </a:solidFill>
              </a:rPr>
              <a:t>цифр в записи целого положительного числа.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772855" y="3718773"/>
            <a:ext cx="4572000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число: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2020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Количество цифр в числе 4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772855" y="1176892"/>
            <a:ext cx="6083621" cy="203132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Количество цифр целого числа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"Введите число: 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k = 0       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начальное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значение счетчика</a:t>
            </a:r>
          </a:p>
          <a:p>
            <a:r>
              <a:rPr lang="ru-RU" dirty="0" err="1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n&gt;0:  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пока число&gt;0 повторять: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n = n//10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отбрасываем последнюю цифру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    k = k+1   </a:t>
            </a:r>
            <a:r>
              <a:rPr lang="ru-RU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увеличиваем счетчик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"Количество цифр в числе"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, k)</a:t>
            </a:r>
          </a:p>
        </p:txBody>
      </p:sp>
    </p:spTree>
    <p:extLst>
      <p:ext uri="{BB962C8B-B14F-4D97-AF65-F5344CB8AC3E}">
        <p14:creationId xmlns:p14="http://schemas.microsoft.com/office/powerpoint/2010/main" val="83638181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Питон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Питон</Template>
  <TotalTime>8378</TotalTime>
  <Words>2074</Words>
  <Application>Microsoft Office PowerPoint</Application>
  <PresentationFormat>Экран (4:3)</PresentationFormat>
  <Paragraphs>431</Paragraphs>
  <Slides>21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3" baseType="lpstr">
      <vt:lpstr>Питон</vt:lpstr>
      <vt:lpstr>Формула</vt:lpstr>
      <vt:lpstr>Язык программирования Python</vt:lpstr>
      <vt:lpstr>Операторы цикла   Цикл с предусловием  (с заданным условием продолжения работы, цикл «ПОКА»)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Операторы цикла   Цикл с постусловием  (с заданным условием окончания работы, цикл «ДО»)</vt:lpstr>
      <vt:lpstr>Презентация PowerPoint</vt:lpstr>
      <vt:lpstr>Операторы цикла   Цикл с параметром   (с заданным числом повторений, цикл «ДЛЯ»)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Сеть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и его свойства</dc:title>
  <dc:creator>Админ</dc:creator>
  <cp:lastModifiedBy>Папа-админ</cp:lastModifiedBy>
  <cp:revision>398</cp:revision>
  <dcterms:created xsi:type="dcterms:W3CDTF">2010-02-14T19:37:55Z</dcterms:created>
  <dcterms:modified xsi:type="dcterms:W3CDTF">2020-07-25T16:24:37Z</dcterms:modified>
</cp:coreProperties>
</file>