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350" r:id="rId3"/>
    <p:sldId id="351" r:id="rId4"/>
    <p:sldId id="377" r:id="rId5"/>
    <p:sldId id="378" r:id="rId6"/>
    <p:sldId id="376" r:id="rId7"/>
    <p:sldId id="354" r:id="rId8"/>
    <p:sldId id="355" r:id="rId9"/>
    <p:sldId id="356" r:id="rId10"/>
    <p:sldId id="358" r:id="rId11"/>
    <p:sldId id="359" r:id="rId12"/>
    <p:sldId id="361" r:id="rId13"/>
    <p:sldId id="360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49" r:id="rId2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008000"/>
    <a:srgbClr val="B1B1D9"/>
    <a:srgbClr val="BEBEE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57" autoAdjust="0"/>
  </p:normalViewPr>
  <p:slideViewPr>
    <p:cSldViewPr>
      <p:cViewPr varScale="1">
        <p:scale>
          <a:sx n="114" d="100"/>
          <a:sy n="114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340768"/>
            <a:ext cx="0" cy="3708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69569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ru-RU" altLang="en-US" noProof="0" smtClean="0"/>
              <a:t>Образец заголовка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ru-RU" altLang="en-US" noProof="0" smtClean="0"/>
              <a:t>Образец подзаголовка</a:t>
            </a:r>
            <a:endParaRPr lang="ru-RU" altLang="en-US" noProof="0" dirty="0" smtClean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03E105-D027-40A3-847D-303E8E35392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pic>
        <p:nvPicPr>
          <p:cNvPr id="6146" name="Picture 2" descr="D:\_Папа-адм\Desktop\Рисун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71" y="6597651"/>
            <a:ext cx="2700337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E:\_Папа-админ\Desktop\Рисунок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765" y="2924944"/>
            <a:ext cx="1643003" cy="177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_Папа-адм\Desktop\Рисунок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71" y="6597651"/>
            <a:ext cx="2700337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_Папа-админ\Desktop\Рисунок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765" y="2924944"/>
            <a:ext cx="1643003" cy="177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55430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60E95-A5D1-48FA-827D-1A9B1C67C702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6684410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E3CA5-2211-486F-BA15-A5BF6B12B867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0582693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ru-RU" noProof="0" smtClean="0"/>
              <a:t>Вставка таблицы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4620E-03B6-4A88-961C-A5C379453379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36381513"/>
      </p:ext>
    </p:extLst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2E84B-C348-421B-83C5-873C26BD10DF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52639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E0ED7-DB4D-4DB9-8182-EFC0D4946C72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5221285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58D7-701D-48F6-95CE-CD010E4E5974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706960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09E74-0138-4E6B-8763-A93950415DB8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6410042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B4771-EDA8-44CC-AC72-72A9B03C887B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3595717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27D03-7E06-4DA9-A3C8-9CB304C503B2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890584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93E3B-E540-4AB8-B4D1-FF27EE22D9E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9745674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DEED7-92A4-43A8-9B21-73CC7A85329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5586391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56D9F-73B6-4FAC-BBD0-32571A58418C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992341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8100392" y="128360"/>
            <a:ext cx="0" cy="9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fld id="{EF3DB5B2-37A1-44B2-9AFD-B95B216D0AE0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pic>
        <p:nvPicPr>
          <p:cNvPr id="40" name="Picture 2" descr="D:\_Папа-адм\Desktop\Рисунок1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71" y="6597651"/>
            <a:ext cx="2700337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_Папа-админ\Desktop\Рисунок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396" y="80628"/>
            <a:ext cx="956897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_Папа-адм\Desktop\Рисунок1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71" y="6597651"/>
            <a:ext cx="2700337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:\_Папа-админ\Desktop\Рисунок1.jp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396" y="80628"/>
            <a:ext cx="956897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508" y="1592796"/>
            <a:ext cx="7164795" cy="93552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ru-RU" sz="3200" dirty="0" smtClean="0">
                <a:solidFill>
                  <a:srgbClr val="330066"/>
                </a:solidFill>
                <a:latin typeface="Arial"/>
              </a:rPr>
              <a:t>Язык программирования </a:t>
            </a:r>
            <a:r>
              <a:rPr lang="en-US" sz="3200" dirty="0" smtClean="0">
                <a:solidFill>
                  <a:srgbClr val="330066"/>
                </a:solidFill>
                <a:latin typeface="Arial"/>
              </a:rPr>
              <a:t>Python</a:t>
            </a:r>
            <a:endParaRPr lang="ru-RU" sz="4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140968"/>
            <a:ext cx="7236804" cy="1279512"/>
          </a:xfrm>
        </p:spPr>
        <p:txBody>
          <a:bodyPr/>
          <a:lstStyle/>
          <a:p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Массивы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в языке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Python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287338" y="0"/>
            <a:ext cx="7543800" cy="428625"/>
          </a:xfrm>
        </p:spPr>
        <p:txBody>
          <a:bodyPr/>
          <a:lstStyle/>
          <a:p>
            <a:pPr eaLnBrk="1" hangingPunct="1"/>
            <a:r>
              <a:rPr lang="ru-RU" sz="2400" smtClean="0"/>
              <a:t>Задача 1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81890" y="1160748"/>
            <a:ext cx="7450450" cy="3693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Средний балл учеников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N = 10		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     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размер массива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A = [0] * N	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заполнение массива нулями</a:t>
            </a:r>
          </a:p>
          <a:p>
            <a:pPr eaLnBrk="1" hangingPunct="1"/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Ввод значений элементов массива с клавиатуры</a:t>
            </a:r>
          </a:p>
          <a:p>
            <a:pPr eaLnBrk="1" hangingPunct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</a:rPr>
              <a:t>Введите оценки:"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dirty="0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(N):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(i+1, 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</a:rPr>
              <a:t>оценка: 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end=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) 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 A[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] =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())		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s = 0               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нач. знач. суммы</a:t>
            </a:r>
          </a:p>
          <a:p>
            <a:pPr eaLnBrk="1" hangingPunct="1"/>
            <a:r>
              <a:rPr lang="en-US" dirty="0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(N):  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перебор индексов</a:t>
            </a:r>
          </a:p>
          <a:p>
            <a:pPr eaLnBrk="1" hangingPunct="1"/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s = s + A[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]    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добавление к сумме</a:t>
            </a:r>
          </a:p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sb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= s/10         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среднее арифметическое</a:t>
            </a:r>
          </a:p>
          <a:p>
            <a:pPr eaLnBrk="1" hangingPunct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</a:rPr>
              <a:t>Средний балл:"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sb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ru-RU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179388" y="404813"/>
            <a:ext cx="7777162" cy="641350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chemeClr val="tx2"/>
                </a:solidFill>
              </a:rPr>
              <a:t>Определить средний балл 10 учеников, сдававших ЕГЭ</a:t>
            </a:r>
            <a:br>
              <a:rPr lang="ru-RU">
                <a:solidFill>
                  <a:schemeClr val="tx2"/>
                </a:solidFill>
              </a:rPr>
            </a:br>
            <a:r>
              <a:rPr lang="ru-RU">
                <a:solidFill>
                  <a:schemeClr val="tx2"/>
                </a:solidFill>
              </a:rPr>
              <a:t>по информатике.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084168" y="2996952"/>
            <a:ext cx="2862064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оценки: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 оценка: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 оценка: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 оценка: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 оценка: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 оценка: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 оценка: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7 оценка: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 оценка: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9 оценка: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 оценка: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Средний балл: 3.9</a:t>
            </a:r>
          </a:p>
        </p:txBody>
      </p:sp>
    </p:spTree>
    <p:extLst>
      <p:ext uri="{BB962C8B-B14F-4D97-AF65-F5344CB8AC3E}">
        <p14:creationId xmlns:p14="http://schemas.microsoft.com/office/powerpoint/2010/main" val="30749504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0"/>
            <a:ext cx="7543800" cy="428625"/>
          </a:xfrm>
        </p:spPr>
        <p:txBody>
          <a:bodyPr/>
          <a:lstStyle/>
          <a:p>
            <a:pPr eaLnBrk="1" hangingPunct="1"/>
            <a:r>
              <a:rPr lang="ru-RU" sz="2400" smtClean="0"/>
              <a:t>Задача 2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215900" y="404813"/>
            <a:ext cx="7740650" cy="646331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Подсчитать </a:t>
            </a:r>
            <a:r>
              <a:rPr lang="ru-RU" dirty="0" smtClean="0">
                <a:solidFill>
                  <a:schemeClr val="tx2"/>
                </a:solidFill>
              </a:rPr>
              <a:t>количество элементов массива, которые больше заданного значения.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244266" y="1124744"/>
            <a:ext cx="8648214" cy="3693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"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Количество элементов массива, соответствующих условию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N = 10				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A = [0]*N		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создание массива 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		</a:t>
            </a:r>
          </a:p>
          <a:p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from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</a:rPr>
              <a:t>random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import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</a:rPr>
              <a:t>randint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подключение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функции </a:t>
            </a:r>
            <a:r>
              <a:rPr lang="ru-RU" dirty="0" err="1">
                <a:solidFill>
                  <a:srgbClr val="FF0000"/>
                </a:solidFill>
                <a:latin typeface="Courier New" pitchFamily="49" charset="0"/>
              </a:rPr>
              <a:t>randint</a:t>
            </a:r>
            <a:endParaRPr lang="ru-RU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i </a:t>
            </a:r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range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(N):	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заполнение массива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A[i] =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</a:rPr>
              <a:t>randint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(0, 99)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случайными числами от 0 до 99</a:t>
            </a:r>
          </a:p>
          <a:p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(A)		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вывод массива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x = 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input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</a:rPr>
              <a:t>x = 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))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ввод значения для условия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k = 0			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начальное значение счетчика</a:t>
            </a:r>
          </a:p>
          <a:p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i </a:t>
            </a:r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range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(N):	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просмотр всех элементов массива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A[i] &gt; x:	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если очередной </a:t>
            </a:r>
            <a:r>
              <a:rPr lang="ru-RU" dirty="0" err="1" smtClean="0">
                <a:solidFill>
                  <a:srgbClr val="FF0000"/>
                </a:solidFill>
                <a:latin typeface="Courier New" pitchFamily="49" charset="0"/>
              </a:rPr>
              <a:t>соответ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.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условию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    k = k+1	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увеличиваем счетчик</a:t>
            </a:r>
          </a:p>
          <a:p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</a:rPr>
              <a:t>"Количество элементов больше данного"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, k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ru-RU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4266" y="5385990"/>
            <a:ext cx="6235946" cy="92333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[30, 81, 28, 35, 35, 94, 9, 76, 25, 40]</a:t>
            </a:r>
          </a:p>
          <a:p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50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Количество элементов больше данного 3</a:t>
            </a:r>
          </a:p>
        </p:txBody>
      </p:sp>
    </p:spTree>
    <p:extLst>
      <p:ext uri="{BB962C8B-B14F-4D97-AF65-F5344CB8AC3E}">
        <p14:creationId xmlns:p14="http://schemas.microsoft.com/office/powerpoint/2010/main" val="176367682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0"/>
            <a:ext cx="7543800" cy="428625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Задача 3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79388" y="368300"/>
            <a:ext cx="7777162" cy="641350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chemeClr val="tx2"/>
                </a:solidFill>
              </a:rPr>
              <a:t>В таблице значений среднесуточной температуры за декаду месяца найти самый холодный день и указать его номер.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79752" y="1340768"/>
            <a:ext cx="8748732" cy="29869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Минимальный элемент массива</a:t>
            </a:r>
          </a:p>
          <a:p>
            <a:pPr>
              <a:lnSpc>
                <a:spcPct val="95000"/>
              </a:lnSpc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T = [3,5,6,4,2,9,7,5,4,7]	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создание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и вывод массива</a:t>
            </a:r>
            <a:endParaRPr lang="ru-RU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</a:rPr>
              <a:t>"Среднесуточная температура за декаду"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)	</a:t>
            </a:r>
          </a:p>
          <a:p>
            <a:pPr>
              <a:lnSpc>
                <a:spcPct val="95000"/>
              </a:lnSpc>
            </a:pP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(T)</a:t>
            </a:r>
          </a:p>
          <a:p>
            <a:pPr>
              <a:lnSpc>
                <a:spcPct val="95000"/>
              </a:lnSpc>
            </a:pPr>
            <a:r>
              <a:rPr lang="ru-RU" dirty="0" err="1">
                <a:solidFill>
                  <a:srgbClr val="000000"/>
                </a:solidFill>
                <a:latin typeface="Courier New" pitchFamily="49" charset="0"/>
              </a:rPr>
              <a:t>imin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= 0		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считаем первый элемент </a:t>
            </a:r>
            <a:r>
              <a:rPr lang="ru-RU" dirty="0" err="1" smtClean="0">
                <a:solidFill>
                  <a:srgbClr val="FF0000"/>
                </a:solidFill>
                <a:latin typeface="Courier New" pitchFamily="49" charset="0"/>
              </a:rPr>
              <a:t>минимальн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.</a:t>
            </a:r>
            <a:endParaRPr lang="ru-RU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i </a:t>
            </a:r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range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(1, 10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):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просмотр элементов со второго </a:t>
            </a:r>
          </a:p>
          <a:p>
            <a:pPr>
              <a:lnSpc>
                <a:spcPct val="95000"/>
              </a:lnSpc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T[i] &lt; T[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</a:rPr>
              <a:t>imin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]:	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если очередной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меньше </a:t>
            </a:r>
            <a:r>
              <a:rPr lang="ru-RU" dirty="0" err="1" smtClean="0">
                <a:solidFill>
                  <a:srgbClr val="FF0000"/>
                </a:solidFill>
                <a:latin typeface="Courier New" pitchFamily="49" charset="0"/>
              </a:rPr>
              <a:t>минимальн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.</a:t>
            </a:r>
            <a:endParaRPr lang="ru-RU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</a:rPr>
              <a:t>imin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= i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сохраняем его индекс</a:t>
            </a:r>
          </a:p>
          <a:p>
            <a:pPr>
              <a:lnSpc>
                <a:spcPct val="95000"/>
              </a:lnSpc>
            </a:pP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вывод максимального элемента и его номера</a:t>
            </a:r>
          </a:p>
          <a:p>
            <a:pPr>
              <a:lnSpc>
                <a:spcPct val="95000"/>
              </a:lnSpc>
            </a:pP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</a:rPr>
              <a:t>"Минимальная температура: 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, T[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</a:rPr>
              <a:t>imin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])</a:t>
            </a:r>
          </a:p>
          <a:p>
            <a:pPr>
              <a:lnSpc>
                <a:spcPct val="95000"/>
              </a:lnSpc>
            </a:pP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</a:rPr>
              <a:t>"День номер: 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, imin+1)</a:t>
            </a:r>
            <a:endParaRPr lang="ru-RU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9752" y="4761148"/>
            <a:ext cx="5616624" cy="1200329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Среднесуточная температура за декаду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[3, 5, 6, 4, 2, 9, 7, 5, 4, 7]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Минимальная температура:  2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День номер:  5</a:t>
            </a:r>
          </a:p>
        </p:txBody>
      </p:sp>
    </p:spTree>
    <p:extLst>
      <p:ext uri="{BB962C8B-B14F-4D97-AF65-F5344CB8AC3E}">
        <p14:creationId xmlns:p14="http://schemas.microsoft.com/office/powerpoint/2010/main" val="120153713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0"/>
            <a:ext cx="7543800" cy="428625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Задача 4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7950" y="404813"/>
            <a:ext cx="7848600" cy="646331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 smtClean="0">
                <a:solidFill>
                  <a:schemeClr val="tx2"/>
                </a:solidFill>
              </a:rPr>
              <a:t>Определить, есть ли в данном массиве элемент, значение которого равно заданному числу.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5794" y="1088740"/>
            <a:ext cx="8820534" cy="3831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Поиск элемента массива, равного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заданному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значению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N = 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10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A = [0]*N 		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создание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массива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CC6600"/>
                </a:solidFill>
                <a:latin typeface="Courier New" pitchFamily="49" charset="0"/>
              </a:rPr>
              <a:t>from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random </a:t>
            </a:r>
            <a:r>
              <a:rPr lang="en-US" dirty="0" smtClean="0">
                <a:solidFill>
                  <a:srgbClr val="CC6600"/>
                </a:solidFill>
                <a:latin typeface="Courier New" pitchFamily="49" charset="0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randint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подключение функции </a:t>
            </a:r>
            <a:r>
              <a:rPr lang="ru-RU" dirty="0" err="1">
                <a:solidFill>
                  <a:srgbClr val="FF0000"/>
                </a:solidFill>
                <a:latin typeface="Courier New" pitchFamily="49" charset="0"/>
              </a:rPr>
              <a:t>randint</a:t>
            </a:r>
            <a:endParaRPr lang="ru-RU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range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(N):		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заполнение массива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   A[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] =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randint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(0, 99)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случайными числами от 0 до 99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(A)			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вывод массива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x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input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</a:rPr>
              <a:t>"x = "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))	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ввод значения для поиска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nx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= -1			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несуществующее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значение индекса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range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(N):	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просмотр всех элементов массива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dirty="0" smtClean="0">
                <a:solidFill>
                  <a:srgbClr val="CC6600"/>
                </a:solidFill>
                <a:latin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A[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] == x:	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если очередной равен заданному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nx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сохраняем его индекс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CC6600"/>
                </a:solidFill>
                <a:latin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nx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== -1:	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если индекс не изменился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</a:rPr>
              <a:t>Такого значения нет"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)		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CC6600"/>
                </a:solidFill>
                <a:latin typeface="Courier New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				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иначе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</a:rPr>
              <a:t>Элемент под номером"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, nx+1)	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вывод номера элемента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5794" y="5049180"/>
            <a:ext cx="5424318" cy="92333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[24, 26, 14, 17, 8, 7, 12, 39, 50, 64]</a:t>
            </a:r>
          </a:p>
          <a:p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50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Элемент под номером 9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83868" y="5602014"/>
            <a:ext cx="5592460" cy="92333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[8, 27, 34, 72, 18, 91, 74, 51, 90, 58]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50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Такого значения нет</a:t>
            </a:r>
          </a:p>
        </p:txBody>
      </p:sp>
    </p:spTree>
    <p:extLst>
      <p:ext uri="{BB962C8B-B14F-4D97-AF65-F5344CB8AC3E}">
        <p14:creationId xmlns:p14="http://schemas.microsoft.com/office/powerpoint/2010/main" val="29421374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7543800" cy="652463"/>
          </a:xfrm>
        </p:spPr>
        <p:txBody>
          <a:bodyPr/>
          <a:lstStyle/>
          <a:p>
            <a:pPr algn="ctr" eaLnBrk="1" hangingPunct="1"/>
            <a:r>
              <a:rPr lang="ru-RU" sz="3600" smtClean="0"/>
              <a:t>Сортировка массива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143954" y="692696"/>
            <a:ext cx="7812422" cy="646331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 dirty="0">
                <a:solidFill>
                  <a:schemeClr val="tx2"/>
                </a:solidFill>
              </a:rPr>
              <a:t>Задача</a:t>
            </a:r>
            <a:r>
              <a:rPr lang="ru-RU" dirty="0">
                <a:solidFill>
                  <a:schemeClr val="tx2"/>
                </a:solidFill>
              </a:rPr>
              <a:t>. Упорядочить массив в порядке возрастания значений 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его </a:t>
            </a:r>
            <a:r>
              <a:rPr lang="ru-RU" dirty="0">
                <a:solidFill>
                  <a:schemeClr val="tx2"/>
                </a:solidFill>
              </a:rPr>
              <a:t>элементов. 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142875" y="1341438"/>
            <a:ext cx="8893175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 dirty="0">
                <a:solidFill>
                  <a:schemeClr val="tx2"/>
                </a:solidFill>
              </a:rPr>
              <a:t>Алгоритм сортировки методом обмена (метод «пузырька»)</a:t>
            </a:r>
          </a:p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Последовательно сравнить пары соседних чисел и при необходимости поменять их местами, и т.д. для каждой пары. За один проход самое большое число окажется на последнем месте. Затем повторить проход до элемента, уже находящегося на своем месте. И т. д. </a:t>
            </a:r>
          </a:p>
        </p:txBody>
      </p:sp>
      <p:graphicFrame>
        <p:nvGraphicFramePr>
          <p:cNvPr id="165979" name="Group 91"/>
          <p:cNvGraphicFramePr>
            <a:graphicFrameLocks noGrp="1"/>
          </p:cNvGraphicFramePr>
          <p:nvPr>
            <p:ph idx="1"/>
          </p:nvPr>
        </p:nvGraphicFramePr>
        <p:xfrm>
          <a:off x="935038" y="3141663"/>
          <a:ext cx="7345362" cy="3025776"/>
        </p:xfrm>
        <a:graphic>
          <a:graphicData uri="http://schemas.openxmlformats.org/drawingml/2006/table">
            <a:tbl>
              <a:tblPr/>
              <a:tblGrid>
                <a:gridCol w="2332037"/>
                <a:gridCol w="1001713"/>
                <a:gridCol w="1003300"/>
                <a:gridCol w="1003300"/>
                <a:gridCol w="1001712"/>
                <a:gridCol w="100330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A[1]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A[2]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A[3]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A[4]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A[5]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Исходные значения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1-й проход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2-й проход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3-й проход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4-й проход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58169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7543800" cy="652463"/>
          </a:xfrm>
        </p:spPr>
        <p:txBody>
          <a:bodyPr/>
          <a:lstStyle/>
          <a:p>
            <a:pPr algn="ctr" eaLnBrk="1" hangingPunct="1"/>
            <a:r>
              <a:rPr lang="ru-RU" sz="3600" smtClean="0"/>
              <a:t>Сортировка массива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42875" y="1341438"/>
            <a:ext cx="8893175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>
                <a:solidFill>
                  <a:schemeClr val="tx2"/>
                </a:solidFill>
              </a:rPr>
              <a:t>Алгоритм сортировки методом обмена (метод «пузырька»)</a:t>
            </a:r>
          </a:p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chemeClr val="tx2"/>
                </a:solidFill>
              </a:rPr>
              <a:t>Последовательно сравнить пары соседних чисел и при необходимости поменять их местами, и т.д. для каждой пары. За один проход самое большое число окажется на последнем месте. Затем повторить проход до элемента, уже находящегося на своем месте. И т. д. </a:t>
            </a:r>
          </a:p>
        </p:txBody>
      </p:sp>
      <p:graphicFrame>
        <p:nvGraphicFramePr>
          <p:cNvPr id="173118" name="Group 62"/>
          <p:cNvGraphicFramePr>
            <a:graphicFrameLocks noGrp="1"/>
          </p:cNvGraphicFramePr>
          <p:nvPr>
            <p:ph idx="1"/>
          </p:nvPr>
        </p:nvGraphicFramePr>
        <p:xfrm>
          <a:off x="935038" y="3141663"/>
          <a:ext cx="7345362" cy="3025776"/>
        </p:xfrm>
        <a:graphic>
          <a:graphicData uri="http://schemas.openxmlformats.org/drawingml/2006/table">
            <a:tbl>
              <a:tblPr/>
              <a:tblGrid>
                <a:gridCol w="2332037"/>
                <a:gridCol w="1001713"/>
                <a:gridCol w="1003300"/>
                <a:gridCol w="1003300"/>
                <a:gridCol w="1001712"/>
                <a:gridCol w="100330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A[1]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A[2]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A[3]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A[4]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A[5]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Исходные значения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1-й проход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2-й проход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3-й проход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4-й проход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3112" name="Text Box 56"/>
          <p:cNvSpPr txBox="1">
            <a:spLocks noChangeArrowheads="1"/>
          </p:cNvSpPr>
          <p:nvPr/>
        </p:nvSpPr>
        <p:spPr bwMode="auto">
          <a:xfrm>
            <a:off x="4284663" y="41497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4</a:t>
            </a:r>
            <a:endParaRPr lang="ru-RU" sz="2400"/>
          </a:p>
        </p:txBody>
      </p:sp>
      <p:sp>
        <p:nvSpPr>
          <p:cNvPr id="173113" name="Text Box 57"/>
          <p:cNvSpPr txBox="1">
            <a:spLocks noChangeArrowheads="1"/>
          </p:cNvSpPr>
          <p:nvPr/>
        </p:nvSpPr>
        <p:spPr bwMode="auto">
          <a:xfrm>
            <a:off x="5256213" y="41497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2</a:t>
            </a:r>
            <a:endParaRPr lang="ru-RU" sz="2400"/>
          </a:p>
        </p:txBody>
      </p:sp>
      <p:sp>
        <p:nvSpPr>
          <p:cNvPr id="173114" name="Text Box 58"/>
          <p:cNvSpPr txBox="1">
            <a:spLocks noChangeArrowheads="1"/>
          </p:cNvSpPr>
          <p:nvPr/>
        </p:nvSpPr>
        <p:spPr bwMode="auto">
          <a:xfrm>
            <a:off x="6300788" y="41497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3</a:t>
            </a:r>
            <a:endParaRPr lang="ru-RU" sz="2400"/>
          </a:p>
        </p:txBody>
      </p:sp>
      <p:sp>
        <p:nvSpPr>
          <p:cNvPr id="173115" name="Text Box 59"/>
          <p:cNvSpPr txBox="1">
            <a:spLocks noChangeArrowheads="1"/>
          </p:cNvSpPr>
          <p:nvPr/>
        </p:nvSpPr>
        <p:spPr bwMode="auto">
          <a:xfrm>
            <a:off x="7272338" y="41497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1</a:t>
            </a:r>
            <a:endParaRPr lang="ru-RU" sz="2400"/>
          </a:p>
        </p:txBody>
      </p:sp>
      <p:sp>
        <p:nvSpPr>
          <p:cNvPr id="173116" name="Text Box 60"/>
          <p:cNvSpPr txBox="1">
            <a:spLocks noChangeArrowheads="1"/>
          </p:cNvSpPr>
          <p:nvPr/>
        </p:nvSpPr>
        <p:spPr bwMode="auto">
          <a:xfrm>
            <a:off x="3276600" y="41497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5</a:t>
            </a:r>
            <a:endParaRPr lang="ru-RU" sz="240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43954" y="692696"/>
            <a:ext cx="7812422" cy="646331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 dirty="0">
                <a:solidFill>
                  <a:schemeClr val="tx2"/>
                </a:solidFill>
              </a:rPr>
              <a:t>Задача</a:t>
            </a:r>
            <a:r>
              <a:rPr lang="ru-RU" dirty="0">
                <a:solidFill>
                  <a:schemeClr val="tx2"/>
                </a:solidFill>
              </a:rPr>
              <a:t>. Упорядочить массив в порядке возрастания </a:t>
            </a:r>
            <a:r>
              <a:rPr lang="ru-RU" dirty="0" smtClean="0">
                <a:solidFill>
                  <a:schemeClr val="tx2"/>
                </a:solidFill>
              </a:rPr>
              <a:t>значений </a:t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его </a:t>
            </a:r>
            <a:r>
              <a:rPr lang="ru-RU" dirty="0">
                <a:solidFill>
                  <a:schemeClr val="tx2"/>
                </a:solidFill>
              </a:rPr>
              <a:t>элементов. </a:t>
            </a:r>
          </a:p>
        </p:txBody>
      </p:sp>
    </p:spTree>
    <p:extLst>
      <p:ext uri="{BB962C8B-B14F-4D97-AF65-F5344CB8AC3E}">
        <p14:creationId xmlns:p14="http://schemas.microsoft.com/office/powerpoint/2010/main" val="2351529011"/>
      </p:ext>
    </p:extLst>
  </p:cSld>
  <p:clrMapOvr>
    <a:masterClrMapping/>
  </p:clrMapOvr>
  <p:transition spd="med" advClick="0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61111E-6 5.66736E-7 L 0.05504 -0.07194 L 0.11007 0.00116 L 0.16493 -0.06963 L 0.21719 5.66736E-7 L 0.27396 -0.06963 L 0.32795 0.00116 L 0.38299 -0.06708 L 0.43698 0.0037 " pathEditMode="relative" ptsTypes="AAAAAAAAA">
                                      <p:cBhvr>
                                        <p:cTn id="6" dur="8000" fill="hold"/>
                                        <p:tgtEl>
                                          <p:spTgt spid="173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8 6.03747E-6 L -0.0552 -0.07332 L -0.11024 6.03747E-6 " pathEditMode="relative" ptsTypes="AAA">
                                      <p:cBhvr>
                                        <p:cTn id="8" dur="2000" fill="hold"/>
                                        <p:tgtEl>
                                          <p:spTgt spid="173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087 3.96253E-6 L -0.05052 -0.06824 L -0.10642 3.96253E-6 " pathEditMode="relative" ptsTypes="AAA">
                                      <p:cBhvr>
                                        <p:cTn id="10" dur="2000" fill="hold"/>
                                        <p:tgtEl>
                                          <p:spTgt spid="173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5.83333E-6 6.03747E-6 L -0.05313 -0.06962 L -0.11164 -0.00138 " pathEditMode="relative" ptsTypes="AAA">
                                      <p:cBhvr>
                                        <p:cTn id="12" dur="2000" fill="hold"/>
                                        <p:tgtEl>
                                          <p:spTgt spid="173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-3.61111E-6 -5.66736E-7 L -0.05312 -0.06962 L -0.10798 -0.00115 " pathEditMode="relative" ptsTypes="AAA">
                                      <p:cBhvr>
                                        <p:cTn id="14" dur="2000" fill="hold"/>
                                        <p:tgtEl>
                                          <p:spTgt spid="173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112" grpId="0"/>
      <p:bldP spid="173113" grpId="0"/>
      <p:bldP spid="173114" grpId="0"/>
      <p:bldP spid="173115" grpId="0"/>
      <p:bldP spid="1731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7543800" cy="652463"/>
          </a:xfrm>
        </p:spPr>
        <p:txBody>
          <a:bodyPr/>
          <a:lstStyle/>
          <a:p>
            <a:pPr algn="ctr" eaLnBrk="1" hangingPunct="1"/>
            <a:r>
              <a:rPr lang="ru-RU" sz="3600" smtClean="0"/>
              <a:t>Сортировка массива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42875" y="1341438"/>
            <a:ext cx="8893175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>
                <a:solidFill>
                  <a:schemeClr val="tx2"/>
                </a:solidFill>
              </a:rPr>
              <a:t>Алгоритм сортировки методом обмена (метод «пузырька»)</a:t>
            </a:r>
          </a:p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chemeClr val="tx2"/>
                </a:solidFill>
              </a:rPr>
              <a:t>Последовательно сравнить пары соседних чисел и при необходимости поменять их местами, и т.д. для каждой пары. За один проход самое большое число окажется на последнем месте. Затем повторить проход до элемента, уже находящегося на своем месте. И т. д. </a:t>
            </a:r>
          </a:p>
        </p:txBody>
      </p:sp>
      <p:graphicFrame>
        <p:nvGraphicFramePr>
          <p:cNvPr id="174146" name="Group 66"/>
          <p:cNvGraphicFramePr>
            <a:graphicFrameLocks noGrp="1"/>
          </p:cNvGraphicFramePr>
          <p:nvPr>
            <p:ph idx="1"/>
          </p:nvPr>
        </p:nvGraphicFramePr>
        <p:xfrm>
          <a:off x="935038" y="3141663"/>
          <a:ext cx="7345362" cy="3025776"/>
        </p:xfrm>
        <a:graphic>
          <a:graphicData uri="http://schemas.openxmlformats.org/drawingml/2006/table">
            <a:tbl>
              <a:tblPr/>
              <a:tblGrid>
                <a:gridCol w="2332037"/>
                <a:gridCol w="1001713"/>
                <a:gridCol w="1003300"/>
                <a:gridCol w="1003300"/>
                <a:gridCol w="1001712"/>
                <a:gridCol w="100330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A[1]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A[2]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A[3]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A[4]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A[5]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Исходные значения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1-й проход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00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2-й проход</a:t>
                      </a:r>
                      <a:endParaRPr kumimoji="0" lang="ru-RU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3-й проход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4-й проход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36" name="Text Box 56"/>
          <p:cNvSpPr txBox="1">
            <a:spLocks noChangeArrowheads="1"/>
          </p:cNvSpPr>
          <p:nvPr/>
        </p:nvSpPr>
        <p:spPr bwMode="auto">
          <a:xfrm>
            <a:off x="3276600" y="41497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4</a:t>
            </a:r>
            <a:endParaRPr lang="ru-RU" sz="2400"/>
          </a:p>
        </p:txBody>
      </p:sp>
      <p:sp>
        <p:nvSpPr>
          <p:cNvPr id="20537" name="Text Box 57"/>
          <p:cNvSpPr txBox="1">
            <a:spLocks noChangeArrowheads="1"/>
          </p:cNvSpPr>
          <p:nvPr/>
        </p:nvSpPr>
        <p:spPr bwMode="auto">
          <a:xfrm>
            <a:off x="4248150" y="41497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2</a:t>
            </a:r>
            <a:endParaRPr lang="ru-RU" sz="2400"/>
          </a:p>
        </p:txBody>
      </p:sp>
      <p:sp>
        <p:nvSpPr>
          <p:cNvPr id="20538" name="Text Box 58"/>
          <p:cNvSpPr txBox="1">
            <a:spLocks noChangeArrowheads="1"/>
          </p:cNvSpPr>
          <p:nvPr/>
        </p:nvSpPr>
        <p:spPr bwMode="auto">
          <a:xfrm>
            <a:off x="5292725" y="41497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3</a:t>
            </a:r>
            <a:endParaRPr lang="ru-RU" sz="2400"/>
          </a:p>
        </p:txBody>
      </p:sp>
      <p:sp>
        <p:nvSpPr>
          <p:cNvPr id="20539" name="Text Box 59"/>
          <p:cNvSpPr txBox="1">
            <a:spLocks noChangeArrowheads="1"/>
          </p:cNvSpPr>
          <p:nvPr/>
        </p:nvSpPr>
        <p:spPr bwMode="auto">
          <a:xfrm>
            <a:off x="6264275" y="41497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1</a:t>
            </a:r>
            <a:endParaRPr lang="ru-RU" sz="2400"/>
          </a:p>
        </p:txBody>
      </p:sp>
      <p:sp>
        <p:nvSpPr>
          <p:cNvPr id="20540" name="Text Box 60"/>
          <p:cNvSpPr txBox="1">
            <a:spLocks noChangeArrowheads="1"/>
          </p:cNvSpPr>
          <p:nvPr/>
        </p:nvSpPr>
        <p:spPr bwMode="auto">
          <a:xfrm>
            <a:off x="7308850" y="415925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5</a:t>
            </a:r>
            <a:endParaRPr lang="ru-RU" sz="2400"/>
          </a:p>
        </p:txBody>
      </p:sp>
      <p:sp>
        <p:nvSpPr>
          <p:cNvPr id="174141" name="Text Box 61"/>
          <p:cNvSpPr txBox="1">
            <a:spLocks noChangeArrowheads="1"/>
          </p:cNvSpPr>
          <p:nvPr/>
        </p:nvSpPr>
        <p:spPr bwMode="auto">
          <a:xfrm>
            <a:off x="3276600" y="468947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4</a:t>
            </a:r>
            <a:endParaRPr lang="ru-RU" sz="2400"/>
          </a:p>
        </p:txBody>
      </p:sp>
      <p:sp>
        <p:nvSpPr>
          <p:cNvPr id="174142" name="Text Box 62"/>
          <p:cNvSpPr txBox="1">
            <a:spLocks noChangeArrowheads="1"/>
          </p:cNvSpPr>
          <p:nvPr/>
        </p:nvSpPr>
        <p:spPr bwMode="auto">
          <a:xfrm>
            <a:off x="4248150" y="468947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2</a:t>
            </a:r>
            <a:endParaRPr lang="ru-RU" sz="2400"/>
          </a:p>
        </p:txBody>
      </p:sp>
      <p:sp>
        <p:nvSpPr>
          <p:cNvPr id="174143" name="Text Box 63"/>
          <p:cNvSpPr txBox="1">
            <a:spLocks noChangeArrowheads="1"/>
          </p:cNvSpPr>
          <p:nvPr/>
        </p:nvSpPr>
        <p:spPr bwMode="auto">
          <a:xfrm>
            <a:off x="5292725" y="468947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3</a:t>
            </a:r>
            <a:endParaRPr lang="ru-RU" sz="2400"/>
          </a:p>
        </p:txBody>
      </p:sp>
      <p:sp>
        <p:nvSpPr>
          <p:cNvPr id="174144" name="Text Box 64"/>
          <p:cNvSpPr txBox="1">
            <a:spLocks noChangeArrowheads="1"/>
          </p:cNvSpPr>
          <p:nvPr/>
        </p:nvSpPr>
        <p:spPr bwMode="auto">
          <a:xfrm>
            <a:off x="6264275" y="468947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1</a:t>
            </a:r>
            <a:endParaRPr lang="ru-RU" sz="2400"/>
          </a:p>
        </p:txBody>
      </p:sp>
      <p:sp>
        <p:nvSpPr>
          <p:cNvPr id="20545" name="Text Box 65"/>
          <p:cNvSpPr txBox="1">
            <a:spLocks noChangeArrowheads="1"/>
          </p:cNvSpPr>
          <p:nvPr/>
        </p:nvSpPr>
        <p:spPr bwMode="auto">
          <a:xfrm>
            <a:off x="7308850" y="466407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5</a:t>
            </a:r>
            <a:endParaRPr lang="ru-RU" sz="240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43954" y="692696"/>
            <a:ext cx="7812422" cy="646331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 dirty="0">
                <a:solidFill>
                  <a:schemeClr val="tx2"/>
                </a:solidFill>
              </a:rPr>
              <a:t>Задача</a:t>
            </a:r>
            <a:r>
              <a:rPr lang="ru-RU" dirty="0">
                <a:solidFill>
                  <a:schemeClr val="tx2"/>
                </a:solidFill>
              </a:rPr>
              <a:t>. Упорядочить массив в порядке возрастания значений 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его </a:t>
            </a:r>
            <a:r>
              <a:rPr lang="ru-RU" dirty="0">
                <a:solidFill>
                  <a:schemeClr val="tx2"/>
                </a:solidFill>
              </a:rPr>
              <a:t>элементов. </a:t>
            </a:r>
          </a:p>
        </p:txBody>
      </p:sp>
    </p:spTree>
    <p:extLst>
      <p:ext uri="{BB962C8B-B14F-4D97-AF65-F5344CB8AC3E}">
        <p14:creationId xmlns:p14="http://schemas.microsoft.com/office/powerpoint/2010/main" val="2712740095"/>
      </p:ext>
    </p:extLst>
  </p:cSld>
  <p:clrMapOvr>
    <a:masterClrMapping/>
  </p:clrMapOvr>
  <p:transition spd="med" advClick="0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5.55556E-6 3.39579E-6 L 0.0559 -0.08166 L 0.10729 -0.00231 L 0.16579 -0.0805 L 0.2217 -0.00116 L 0.27569 -0.08166 L 0.32881 -0.00347 " pathEditMode="relative" ptsTypes="AAAAAAA">
                                      <p:cBhvr>
                                        <p:cTn id="6" dur="6000" fill="hold"/>
                                        <p:tgtEl>
                                          <p:spTgt spid="174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77778E-6 6.60421E-6 L -0.05139 -0.08049 L -0.10643 -0.0037 " pathEditMode="relative" ptsTypes="AAA">
                                      <p:cBhvr>
                                        <p:cTn id="8" dur="2000" fill="hold"/>
                                        <p:tgtEl>
                                          <p:spTgt spid="174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9.16667E-6 6.60421E-6 L -0.05677 -0.08049 L -0.1144 6.60421E-6 " pathEditMode="relative" ptsTypes="AAA">
                                      <p:cBhvr>
                                        <p:cTn id="10" dur="2000" fill="hold"/>
                                        <p:tgtEl>
                                          <p:spTgt spid="174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00208 -0.00347 L -0.05191 -0.07911 L -0.10504 0.00024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174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-3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1" grpId="0"/>
      <p:bldP spid="174142" grpId="0"/>
      <p:bldP spid="174143" grpId="0"/>
      <p:bldP spid="1741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7543800" cy="652463"/>
          </a:xfrm>
        </p:spPr>
        <p:txBody>
          <a:bodyPr/>
          <a:lstStyle/>
          <a:p>
            <a:pPr algn="ctr" eaLnBrk="1" hangingPunct="1"/>
            <a:r>
              <a:rPr lang="ru-RU" sz="3600" smtClean="0"/>
              <a:t>Сортировка массива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42875" y="1341438"/>
            <a:ext cx="8893175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>
                <a:solidFill>
                  <a:schemeClr val="tx2"/>
                </a:solidFill>
              </a:rPr>
              <a:t>Алгоритм сортировки методом обмена (метод «пузырька»)</a:t>
            </a:r>
          </a:p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chemeClr val="tx2"/>
                </a:solidFill>
              </a:rPr>
              <a:t>Последовательно сравнить пары соседних чисел и при необходимости поменять их местами, и т.д. для каждой пары. За один проход самое большое число окажется на последнем месте. Затем повторить проход до элемента, уже находящегося на своем месте. И т. д. </a:t>
            </a:r>
          </a:p>
        </p:txBody>
      </p:sp>
      <p:graphicFrame>
        <p:nvGraphicFramePr>
          <p:cNvPr id="175177" name="Group 73"/>
          <p:cNvGraphicFramePr>
            <a:graphicFrameLocks noGrp="1"/>
          </p:cNvGraphicFramePr>
          <p:nvPr>
            <p:ph idx="1"/>
          </p:nvPr>
        </p:nvGraphicFramePr>
        <p:xfrm>
          <a:off x="935038" y="3141663"/>
          <a:ext cx="7345362" cy="3025776"/>
        </p:xfrm>
        <a:graphic>
          <a:graphicData uri="http://schemas.openxmlformats.org/drawingml/2006/table">
            <a:tbl>
              <a:tblPr/>
              <a:tblGrid>
                <a:gridCol w="2332037"/>
                <a:gridCol w="1001713"/>
                <a:gridCol w="1003300"/>
                <a:gridCol w="1003300"/>
                <a:gridCol w="1001712"/>
                <a:gridCol w="100330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A[1]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A[2]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A[3]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A[4]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A[5]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Исходные значения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1-й проход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00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2-й проход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00"/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3-й проход</a:t>
                      </a:r>
                      <a:endParaRPr kumimoji="0" lang="ru-RU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4-й проход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60" name="Text Box 56"/>
          <p:cNvSpPr txBox="1">
            <a:spLocks noChangeArrowheads="1"/>
          </p:cNvSpPr>
          <p:nvPr/>
        </p:nvSpPr>
        <p:spPr bwMode="auto">
          <a:xfrm>
            <a:off x="3276600" y="41497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4</a:t>
            </a:r>
            <a:endParaRPr lang="ru-RU" sz="2400"/>
          </a:p>
        </p:txBody>
      </p:sp>
      <p:sp>
        <p:nvSpPr>
          <p:cNvPr id="21561" name="Text Box 57"/>
          <p:cNvSpPr txBox="1">
            <a:spLocks noChangeArrowheads="1"/>
          </p:cNvSpPr>
          <p:nvPr/>
        </p:nvSpPr>
        <p:spPr bwMode="auto">
          <a:xfrm>
            <a:off x="4248150" y="41497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2</a:t>
            </a:r>
            <a:endParaRPr lang="ru-RU" sz="2400"/>
          </a:p>
        </p:txBody>
      </p:sp>
      <p:sp>
        <p:nvSpPr>
          <p:cNvPr id="21562" name="Text Box 58"/>
          <p:cNvSpPr txBox="1">
            <a:spLocks noChangeArrowheads="1"/>
          </p:cNvSpPr>
          <p:nvPr/>
        </p:nvSpPr>
        <p:spPr bwMode="auto">
          <a:xfrm>
            <a:off x="5292725" y="41497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3</a:t>
            </a:r>
            <a:endParaRPr lang="ru-RU" sz="2400"/>
          </a:p>
        </p:txBody>
      </p:sp>
      <p:sp>
        <p:nvSpPr>
          <p:cNvPr id="21563" name="Text Box 59"/>
          <p:cNvSpPr txBox="1">
            <a:spLocks noChangeArrowheads="1"/>
          </p:cNvSpPr>
          <p:nvPr/>
        </p:nvSpPr>
        <p:spPr bwMode="auto">
          <a:xfrm>
            <a:off x="6264275" y="41497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1</a:t>
            </a:r>
            <a:endParaRPr lang="ru-RU" sz="2400"/>
          </a:p>
        </p:txBody>
      </p:sp>
      <p:sp>
        <p:nvSpPr>
          <p:cNvPr id="21564" name="Text Box 60"/>
          <p:cNvSpPr txBox="1">
            <a:spLocks noChangeArrowheads="1"/>
          </p:cNvSpPr>
          <p:nvPr/>
        </p:nvSpPr>
        <p:spPr bwMode="auto">
          <a:xfrm>
            <a:off x="7308850" y="415925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5</a:t>
            </a:r>
            <a:endParaRPr lang="ru-RU" sz="2400"/>
          </a:p>
        </p:txBody>
      </p:sp>
      <p:sp>
        <p:nvSpPr>
          <p:cNvPr id="21565" name="Text Box 61"/>
          <p:cNvSpPr txBox="1">
            <a:spLocks noChangeArrowheads="1"/>
          </p:cNvSpPr>
          <p:nvPr/>
        </p:nvSpPr>
        <p:spPr bwMode="auto">
          <a:xfrm>
            <a:off x="6300788" y="4652963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4</a:t>
            </a:r>
            <a:endParaRPr lang="ru-RU" sz="2400"/>
          </a:p>
        </p:txBody>
      </p:sp>
      <p:sp>
        <p:nvSpPr>
          <p:cNvPr id="21566" name="Text Box 62"/>
          <p:cNvSpPr txBox="1">
            <a:spLocks noChangeArrowheads="1"/>
          </p:cNvSpPr>
          <p:nvPr/>
        </p:nvSpPr>
        <p:spPr bwMode="auto">
          <a:xfrm>
            <a:off x="3276600" y="4652963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2</a:t>
            </a:r>
            <a:endParaRPr lang="ru-RU" sz="2400"/>
          </a:p>
        </p:txBody>
      </p:sp>
      <p:sp>
        <p:nvSpPr>
          <p:cNvPr id="21567" name="Text Box 63"/>
          <p:cNvSpPr txBox="1">
            <a:spLocks noChangeArrowheads="1"/>
          </p:cNvSpPr>
          <p:nvPr/>
        </p:nvSpPr>
        <p:spPr bwMode="auto">
          <a:xfrm>
            <a:off x="4321175" y="4652963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3</a:t>
            </a:r>
            <a:endParaRPr lang="ru-RU" sz="2400"/>
          </a:p>
        </p:txBody>
      </p:sp>
      <p:sp>
        <p:nvSpPr>
          <p:cNvPr id="21568" name="Text Box 64"/>
          <p:cNvSpPr txBox="1">
            <a:spLocks noChangeArrowheads="1"/>
          </p:cNvSpPr>
          <p:nvPr/>
        </p:nvSpPr>
        <p:spPr bwMode="auto">
          <a:xfrm>
            <a:off x="5292725" y="4652963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1</a:t>
            </a:r>
            <a:endParaRPr lang="ru-RU" sz="2400"/>
          </a:p>
        </p:txBody>
      </p:sp>
      <p:sp>
        <p:nvSpPr>
          <p:cNvPr id="21569" name="Text Box 65"/>
          <p:cNvSpPr txBox="1">
            <a:spLocks noChangeArrowheads="1"/>
          </p:cNvSpPr>
          <p:nvPr/>
        </p:nvSpPr>
        <p:spPr bwMode="auto">
          <a:xfrm>
            <a:off x="7308850" y="466407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5</a:t>
            </a:r>
            <a:endParaRPr lang="ru-RU" sz="2400"/>
          </a:p>
        </p:txBody>
      </p:sp>
      <p:sp>
        <p:nvSpPr>
          <p:cNvPr id="21570" name="Text Box 66"/>
          <p:cNvSpPr txBox="1">
            <a:spLocks noChangeArrowheads="1"/>
          </p:cNvSpPr>
          <p:nvPr/>
        </p:nvSpPr>
        <p:spPr bwMode="auto">
          <a:xfrm>
            <a:off x="6300788" y="515620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4</a:t>
            </a:r>
            <a:endParaRPr lang="ru-RU" sz="2400"/>
          </a:p>
        </p:txBody>
      </p:sp>
      <p:sp>
        <p:nvSpPr>
          <p:cNvPr id="175171" name="Text Box 67"/>
          <p:cNvSpPr txBox="1">
            <a:spLocks noChangeArrowheads="1"/>
          </p:cNvSpPr>
          <p:nvPr/>
        </p:nvSpPr>
        <p:spPr bwMode="auto">
          <a:xfrm>
            <a:off x="3276600" y="515620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2</a:t>
            </a:r>
            <a:endParaRPr lang="ru-RU" sz="2400"/>
          </a:p>
        </p:txBody>
      </p:sp>
      <p:sp>
        <p:nvSpPr>
          <p:cNvPr id="175172" name="Text Box 68"/>
          <p:cNvSpPr txBox="1">
            <a:spLocks noChangeArrowheads="1"/>
          </p:cNvSpPr>
          <p:nvPr/>
        </p:nvSpPr>
        <p:spPr bwMode="auto">
          <a:xfrm>
            <a:off x="4321175" y="515620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3</a:t>
            </a:r>
            <a:endParaRPr lang="ru-RU" sz="2400"/>
          </a:p>
        </p:txBody>
      </p:sp>
      <p:sp>
        <p:nvSpPr>
          <p:cNvPr id="175173" name="Text Box 69"/>
          <p:cNvSpPr txBox="1">
            <a:spLocks noChangeArrowheads="1"/>
          </p:cNvSpPr>
          <p:nvPr/>
        </p:nvSpPr>
        <p:spPr bwMode="auto">
          <a:xfrm>
            <a:off x="5292725" y="515620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1</a:t>
            </a:r>
            <a:endParaRPr lang="ru-RU" sz="2400"/>
          </a:p>
        </p:txBody>
      </p:sp>
      <p:sp>
        <p:nvSpPr>
          <p:cNvPr id="21574" name="Text Box 70"/>
          <p:cNvSpPr txBox="1">
            <a:spLocks noChangeArrowheads="1"/>
          </p:cNvSpPr>
          <p:nvPr/>
        </p:nvSpPr>
        <p:spPr bwMode="auto">
          <a:xfrm>
            <a:off x="7308850" y="5167313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5</a:t>
            </a:r>
            <a:endParaRPr lang="ru-RU" sz="240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43954" y="692696"/>
            <a:ext cx="7812422" cy="646331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 dirty="0">
                <a:solidFill>
                  <a:schemeClr val="tx2"/>
                </a:solidFill>
              </a:rPr>
              <a:t>Задача</a:t>
            </a:r>
            <a:r>
              <a:rPr lang="ru-RU" dirty="0">
                <a:solidFill>
                  <a:schemeClr val="tx2"/>
                </a:solidFill>
              </a:rPr>
              <a:t>. Упорядочить массив в порядке возрастания значений 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его </a:t>
            </a:r>
            <a:r>
              <a:rPr lang="ru-RU" dirty="0">
                <a:solidFill>
                  <a:schemeClr val="tx2"/>
                </a:solidFill>
              </a:rPr>
              <a:t>элементов. </a:t>
            </a:r>
          </a:p>
        </p:txBody>
      </p:sp>
    </p:spTree>
    <p:extLst>
      <p:ext uri="{BB962C8B-B14F-4D97-AF65-F5344CB8AC3E}">
        <p14:creationId xmlns:p14="http://schemas.microsoft.com/office/powerpoint/2010/main" val="2997505397"/>
      </p:ext>
    </p:extLst>
  </p:cSld>
  <p:clrMapOvr>
    <a:masterClrMapping/>
  </p:clrMapOvr>
  <p:transition spd="med" advClick="0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61111E-6 7.54106E-7 L -0.00087 -0.07194 L -3.61111E-6 7.54106E-7 Z " pathEditMode="relative" ptsTypes="AAA">
                                      <p:cBhvr>
                                        <p:cTn id="6" dur="2000" fill="hold"/>
                                        <p:tgtEl>
                                          <p:spTgt spid="175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00052 -0.00069 L 0.05 -0.07402 L 0.10678 0.00046 " pathEditMode="relative" ptsTypes="AAA">
                                      <p:cBhvr>
                                        <p:cTn id="8" dur="2000" fill="hold"/>
                                        <p:tgtEl>
                                          <p:spTgt spid="175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0053 0.00046 L -0.05538 -0.07634 L -0.10677 -0.00069 " pathEditMode="relative" ptsTypes="AAA">
                                      <p:cBhvr>
                                        <p:cTn id="10" dur="2000" fill="hold"/>
                                        <p:tgtEl>
                                          <p:spTgt spid="175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71" grpId="0"/>
      <p:bldP spid="175172" grpId="0"/>
      <p:bldP spid="1751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7543800" cy="652463"/>
          </a:xfrm>
        </p:spPr>
        <p:txBody>
          <a:bodyPr/>
          <a:lstStyle/>
          <a:p>
            <a:pPr algn="ctr" eaLnBrk="1" hangingPunct="1"/>
            <a:r>
              <a:rPr lang="ru-RU" sz="3600" smtClean="0"/>
              <a:t>Сортировка массива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42875" y="1341438"/>
            <a:ext cx="8893175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>
                <a:solidFill>
                  <a:schemeClr val="tx2"/>
                </a:solidFill>
              </a:rPr>
              <a:t>Алгоритм сортировки методом обмена (метод «пузырька»)</a:t>
            </a:r>
          </a:p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chemeClr val="tx2"/>
                </a:solidFill>
              </a:rPr>
              <a:t>Последовательно сравнить пары соседних чисел и при необходимости поменять их местами, и т.д. для каждой пары. За один проход самое большое число окажется на последнем месте. Затем повторить проход до элемента, уже находящегося на своем месте. И т. д. </a:t>
            </a:r>
          </a:p>
        </p:txBody>
      </p:sp>
      <p:graphicFrame>
        <p:nvGraphicFramePr>
          <p:cNvPr id="176206" name="Group 78"/>
          <p:cNvGraphicFramePr>
            <a:graphicFrameLocks noGrp="1"/>
          </p:cNvGraphicFramePr>
          <p:nvPr>
            <p:ph idx="1"/>
          </p:nvPr>
        </p:nvGraphicFramePr>
        <p:xfrm>
          <a:off x="935038" y="3141663"/>
          <a:ext cx="7345362" cy="3025776"/>
        </p:xfrm>
        <a:graphic>
          <a:graphicData uri="http://schemas.openxmlformats.org/drawingml/2006/table">
            <a:tbl>
              <a:tblPr/>
              <a:tblGrid>
                <a:gridCol w="2332037"/>
                <a:gridCol w="1001713"/>
                <a:gridCol w="1003300"/>
                <a:gridCol w="1003300"/>
                <a:gridCol w="1001712"/>
                <a:gridCol w="100330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A[1]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A[2]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A[3]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A[4]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A[5]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Исходные значения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1-й проход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00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2-й проход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00"/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3-й проход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00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4-й проход</a:t>
                      </a:r>
                      <a:endParaRPr kumimoji="0" lang="ru-RU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84" name="Text Box 56"/>
          <p:cNvSpPr txBox="1">
            <a:spLocks noChangeArrowheads="1"/>
          </p:cNvSpPr>
          <p:nvPr/>
        </p:nvSpPr>
        <p:spPr bwMode="auto">
          <a:xfrm>
            <a:off x="3276600" y="41497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4</a:t>
            </a:r>
            <a:endParaRPr lang="ru-RU" sz="2400"/>
          </a:p>
        </p:txBody>
      </p:sp>
      <p:sp>
        <p:nvSpPr>
          <p:cNvPr id="22585" name="Text Box 57"/>
          <p:cNvSpPr txBox="1">
            <a:spLocks noChangeArrowheads="1"/>
          </p:cNvSpPr>
          <p:nvPr/>
        </p:nvSpPr>
        <p:spPr bwMode="auto">
          <a:xfrm>
            <a:off x="4248150" y="41497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2</a:t>
            </a:r>
            <a:endParaRPr lang="ru-RU" sz="2400"/>
          </a:p>
        </p:txBody>
      </p:sp>
      <p:sp>
        <p:nvSpPr>
          <p:cNvPr id="22586" name="Text Box 58"/>
          <p:cNvSpPr txBox="1">
            <a:spLocks noChangeArrowheads="1"/>
          </p:cNvSpPr>
          <p:nvPr/>
        </p:nvSpPr>
        <p:spPr bwMode="auto">
          <a:xfrm>
            <a:off x="5292725" y="41497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3</a:t>
            </a:r>
            <a:endParaRPr lang="ru-RU" sz="2400"/>
          </a:p>
        </p:txBody>
      </p:sp>
      <p:sp>
        <p:nvSpPr>
          <p:cNvPr id="22587" name="Text Box 59"/>
          <p:cNvSpPr txBox="1">
            <a:spLocks noChangeArrowheads="1"/>
          </p:cNvSpPr>
          <p:nvPr/>
        </p:nvSpPr>
        <p:spPr bwMode="auto">
          <a:xfrm>
            <a:off x="6264275" y="41497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1</a:t>
            </a:r>
            <a:endParaRPr lang="ru-RU" sz="2400"/>
          </a:p>
        </p:txBody>
      </p:sp>
      <p:sp>
        <p:nvSpPr>
          <p:cNvPr id="22588" name="Text Box 60"/>
          <p:cNvSpPr txBox="1">
            <a:spLocks noChangeArrowheads="1"/>
          </p:cNvSpPr>
          <p:nvPr/>
        </p:nvSpPr>
        <p:spPr bwMode="auto">
          <a:xfrm>
            <a:off x="7308850" y="415925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5</a:t>
            </a:r>
            <a:endParaRPr lang="ru-RU" sz="2400"/>
          </a:p>
        </p:txBody>
      </p:sp>
      <p:sp>
        <p:nvSpPr>
          <p:cNvPr id="22589" name="Text Box 61"/>
          <p:cNvSpPr txBox="1">
            <a:spLocks noChangeArrowheads="1"/>
          </p:cNvSpPr>
          <p:nvPr/>
        </p:nvSpPr>
        <p:spPr bwMode="auto">
          <a:xfrm>
            <a:off x="6300788" y="4652963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4</a:t>
            </a:r>
            <a:endParaRPr lang="ru-RU" sz="2400"/>
          </a:p>
        </p:txBody>
      </p:sp>
      <p:sp>
        <p:nvSpPr>
          <p:cNvPr id="22590" name="Text Box 62"/>
          <p:cNvSpPr txBox="1">
            <a:spLocks noChangeArrowheads="1"/>
          </p:cNvSpPr>
          <p:nvPr/>
        </p:nvSpPr>
        <p:spPr bwMode="auto">
          <a:xfrm>
            <a:off x="3276600" y="4652963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2</a:t>
            </a:r>
            <a:endParaRPr lang="ru-RU" sz="2400"/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4321175" y="4652963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3</a:t>
            </a:r>
            <a:endParaRPr lang="ru-RU" sz="2400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5292725" y="4652963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1</a:t>
            </a:r>
            <a:endParaRPr lang="ru-RU" sz="2400"/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7308850" y="466407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5</a:t>
            </a:r>
            <a:endParaRPr lang="ru-RU" sz="2400"/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6300788" y="515620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4</a:t>
            </a:r>
            <a:endParaRPr lang="ru-RU" sz="2400"/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3276600" y="515620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2</a:t>
            </a:r>
            <a:endParaRPr lang="ru-RU" sz="2400"/>
          </a:p>
        </p:txBody>
      </p:sp>
      <p:sp>
        <p:nvSpPr>
          <p:cNvPr id="22596" name="Text Box 68"/>
          <p:cNvSpPr txBox="1">
            <a:spLocks noChangeArrowheads="1"/>
          </p:cNvSpPr>
          <p:nvPr/>
        </p:nvSpPr>
        <p:spPr bwMode="auto">
          <a:xfrm>
            <a:off x="5292725" y="5157788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3</a:t>
            </a:r>
            <a:endParaRPr lang="ru-RU" sz="2400"/>
          </a:p>
        </p:txBody>
      </p:sp>
      <p:sp>
        <p:nvSpPr>
          <p:cNvPr id="22597" name="Text Box 69"/>
          <p:cNvSpPr txBox="1">
            <a:spLocks noChangeArrowheads="1"/>
          </p:cNvSpPr>
          <p:nvPr/>
        </p:nvSpPr>
        <p:spPr bwMode="auto">
          <a:xfrm>
            <a:off x="4284663" y="5157788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1</a:t>
            </a:r>
            <a:endParaRPr lang="ru-RU" sz="2400"/>
          </a:p>
        </p:txBody>
      </p:sp>
      <p:sp>
        <p:nvSpPr>
          <p:cNvPr id="22598" name="Text Box 70"/>
          <p:cNvSpPr txBox="1">
            <a:spLocks noChangeArrowheads="1"/>
          </p:cNvSpPr>
          <p:nvPr/>
        </p:nvSpPr>
        <p:spPr bwMode="auto">
          <a:xfrm>
            <a:off x="7308850" y="5167313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5</a:t>
            </a:r>
            <a:endParaRPr lang="ru-RU" sz="2400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6300788" y="56610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4</a:t>
            </a:r>
            <a:endParaRPr lang="ru-RU" sz="2400"/>
          </a:p>
        </p:txBody>
      </p:sp>
      <p:sp>
        <p:nvSpPr>
          <p:cNvPr id="176200" name="Text Box 72"/>
          <p:cNvSpPr txBox="1">
            <a:spLocks noChangeArrowheads="1"/>
          </p:cNvSpPr>
          <p:nvPr/>
        </p:nvSpPr>
        <p:spPr bwMode="auto">
          <a:xfrm>
            <a:off x="3276600" y="56610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2</a:t>
            </a:r>
            <a:endParaRPr lang="ru-RU" sz="2400"/>
          </a:p>
        </p:txBody>
      </p:sp>
      <p:sp>
        <p:nvSpPr>
          <p:cNvPr id="22601" name="Text Box 73"/>
          <p:cNvSpPr txBox="1">
            <a:spLocks noChangeArrowheads="1"/>
          </p:cNvSpPr>
          <p:nvPr/>
        </p:nvSpPr>
        <p:spPr bwMode="auto">
          <a:xfrm>
            <a:off x="5292725" y="5662613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3</a:t>
            </a:r>
            <a:endParaRPr lang="ru-RU" sz="2400"/>
          </a:p>
        </p:txBody>
      </p:sp>
      <p:sp>
        <p:nvSpPr>
          <p:cNvPr id="176202" name="Text Box 74"/>
          <p:cNvSpPr txBox="1">
            <a:spLocks noChangeArrowheads="1"/>
          </p:cNvSpPr>
          <p:nvPr/>
        </p:nvSpPr>
        <p:spPr bwMode="auto">
          <a:xfrm>
            <a:off x="4284663" y="5662613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1</a:t>
            </a:r>
            <a:endParaRPr lang="ru-RU" sz="2400"/>
          </a:p>
        </p:txBody>
      </p:sp>
      <p:sp>
        <p:nvSpPr>
          <p:cNvPr id="22603" name="Text Box 75"/>
          <p:cNvSpPr txBox="1">
            <a:spLocks noChangeArrowheads="1"/>
          </p:cNvSpPr>
          <p:nvPr/>
        </p:nvSpPr>
        <p:spPr bwMode="auto">
          <a:xfrm>
            <a:off x="7308850" y="5672138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5</a:t>
            </a:r>
            <a:endParaRPr lang="ru-RU" sz="2400"/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43954" y="692696"/>
            <a:ext cx="7812422" cy="646331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 dirty="0">
                <a:solidFill>
                  <a:schemeClr val="tx2"/>
                </a:solidFill>
              </a:rPr>
              <a:t>Задача</a:t>
            </a:r>
            <a:r>
              <a:rPr lang="ru-RU" dirty="0">
                <a:solidFill>
                  <a:schemeClr val="tx2"/>
                </a:solidFill>
              </a:rPr>
              <a:t>. Упорядочить массив в порядке возрастания значений 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его </a:t>
            </a:r>
            <a:r>
              <a:rPr lang="ru-RU" dirty="0">
                <a:solidFill>
                  <a:schemeClr val="tx2"/>
                </a:solidFill>
              </a:rPr>
              <a:t>элементов. </a:t>
            </a:r>
          </a:p>
        </p:txBody>
      </p:sp>
    </p:spTree>
    <p:extLst>
      <p:ext uri="{BB962C8B-B14F-4D97-AF65-F5344CB8AC3E}">
        <p14:creationId xmlns:p14="http://schemas.microsoft.com/office/powerpoint/2010/main" val="2182539297"/>
      </p:ext>
    </p:extLst>
  </p:cSld>
  <p:clrMapOvr>
    <a:masterClrMapping/>
  </p:clrMapOvr>
  <p:transition spd="med" advClick="0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17 -3.23849E-7 L 0.05521 -0.0768 L 0.11111 -3.23849E-7 " pathEditMode="relative" ptsTypes="AAA">
                                      <p:cBhvr>
                                        <p:cTn id="6" dur="2000" fill="hold"/>
                                        <p:tgtEl>
                                          <p:spTgt spid="176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87 -0.00023 L -0.05417 -0.07587 L -0.1092 0.00093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76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-3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00" grpId="0"/>
      <p:bldP spid="17620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7543800" cy="652463"/>
          </a:xfrm>
        </p:spPr>
        <p:txBody>
          <a:bodyPr/>
          <a:lstStyle/>
          <a:p>
            <a:pPr algn="ctr" eaLnBrk="1" hangingPunct="1"/>
            <a:r>
              <a:rPr lang="ru-RU" sz="3600" smtClean="0"/>
              <a:t>Сортировка массива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42875" y="1341438"/>
            <a:ext cx="8893175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 dirty="0">
                <a:solidFill>
                  <a:schemeClr val="tx2"/>
                </a:solidFill>
              </a:rPr>
              <a:t>Алгоритм сортировки методом обмена (метод «пузырька»)</a:t>
            </a:r>
          </a:p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Последовательно сравнить пары соседних чисел и при необходимости поменять их местами, и т.д. для каждой пары. За один проход самое большое число окажется на последнем месте. Затем повторить проход до элемента, уже находящегося на своем месте. И т. д. </a:t>
            </a:r>
          </a:p>
        </p:txBody>
      </p:sp>
      <p:graphicFrame>
        <p:nvGraphicFramePr>
          <p:cNvPr id="177231" name="Group 79"/>
          <p:cNvGraphicFramePr>
            <a:graphicFrameLocks noGrp="1"/>
          </p:cNvGraphicFramePr>
          <p:nvPr>
            <p:ph idx="1"/>
          </p:nvPr>
        </p:nvGraphicFramePr>
        <p:xfrm>
          <a:off x="935038" y="3141663"/>
          <a:ext cx="7345362" cy="3025776"/>
        </p:xfrm>
        <a:graphic>
          <a:graphicData uri="http://schemas.openxmlformats.org/drawingml/2006/table">
            <a:tbl>
              <a:tblPr/>
              <a:tblGrid>
                <a:gridCol w="2332037"/>
                <a:gridCol w="1001713"/>
                <a:gridCol w="1003300"/>
                <a:gridCol w="1003300"/>
                <a:gridCol w="1001712"/>
                <a:gridCol w="100330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A[1]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A[2]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A[3]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A[4]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A[5]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Исходные значения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1-й проход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00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2-й проход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00"/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3-й проход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00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4-й проход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E00"/>
                    </a:solidFill>
                  </a:tcPr>
                </a:tc>
              </a:tr>
            </a:tbl>
          </a:graphicData>
        </a:graphic>
      </p:graphicFrame>
      <p:sp>
        <p:nvSpPr>
          <p:cNvPr id="23608" name="Text Box 56"/>
          <p:cNvSpPr txBox="1">
            <a:spLocks noChangeArrowheads="1"/>
          </p:cNvSpPr>
          <p:nvPr/>
        </p:nvSpPr>
        <p:spPr bwMode="auto">
          <a:xfrm>
            <a:off x="3276600" y="41497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4</a:t>
            </a:r>
            <a:endParaRPr lang="ru-RU" sz="2400"/>
          </a:p>
        </p:txBody>
      </p:sp>
      <p:sp>
        <p:nvSpPr>
          <p:cNvPr id="23609" name="Text Box 57"/>
          <p:cNvSpPr txBox="1">
            <a:spLocks noChangeArrowheads="1"/>
          </p:cNvSpPr>
          <p:nvPr/>
        </p:nvSpPr>
        <p:spPr bwMode="auto">
          <a:xfrm>
            <a:off x="4248150" y="41497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2</a:t>
            </a:r>
            <a:endParaRPr lang="ru-RU" sz="2400"/>
          </a:p>
        </p:txBody>
      </p:sp>
      <p:sp>
        <p:nvSpPr>
          <p:cNvPr id="23610" name="Text Box 58"/>
          <p:cNvSpPr txBox="1">
            <a:spLocks noChangeArrowheads="1"/>
          </p:cNvSpPr>
          <p:nvPr/>
        </p:nvSpPr>
        <p:spPr bwMode="auto">
          <a:xfrm>
            <a:off x="5292725" y="41497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3</a:t>
            </a:r>
            <a:endParaRPr lang="ru-RU" sz="2400"/>
          </a:p>
        </p:txBody>
      </p:sp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6264275" y="41497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1</a:t>
            </a:r>
            <a:endParaRPr lang="ru-RU" sz="2400"/>
          </a:p>
        </p:txBody>
      </p:sp>
      <p:sp>
        <p:nvSpPr>
          <p:cNvPr id="23612" name="Text Box 60"/>
          <p:cNvSpPr txBox="1">
            <a:spLocks noChangeArrowheads="1"/>
          </p:cNvSpPr>
          <p:nvPr/>
        </p:nvSpPr>
        <p:spPr bwMode="auto">
          <a:xfrm>
            <a:off x="7308850" y="415925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5</a:t>
            </a:r>
            <a:endParaRPr lang="ru-RU" sz="2400"/>
          </a:p>
        </p:txBody>
      </p:sp>
      <p:sp>
        <p:nvSpPr>
          <p:cNvPr id="23613" name="Text Box 61"/>
          <p:cNvSpPr txBox="1">
            <a:spLocks noChangeArrowheads="1"/>
          </p:cNvSpPr>
          <p:nvPr/>
        </p:nvSpPr>
        <p:spPr bwMode="auto">
          <a:xfrm>
            <a:off x="6300788" y="4652963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4</a:t>
            </a:r>
            <a:endParaRPr lang="ru-RU" sz="2400"/>
          </a:p>
        </p:txBody>
      </p:sp>
      <p:sp>
        <p:nvSpPr>
          <p:cNvPr id="23614" name="Text Box 62"/>
          <p:cNvSpPr txBox="1">
            <a:spLocks noChangeArrowheads="1"/>
          </p:cNvSpPr>
          <p:nvPr/>
        </p:nvSpPr>
        <p:spPr bwMode="auto">
          <a:xfrm>
            <a:off x="3276600" y="4652963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2</a:t>
            </a:r>
            <a:endParaRPr lang="ru-RU" sz="2400"/>
          </a:p>
        </p:txBody>
      </p:sp>
      <p:sp>
        <p:nvSpPr>
          <p:cNvPr id="23615" name="Text Box 63"/>
          <p:cNvSpPr txBox="1">
            <a:spLocks noChangeArrowheads="1"/>
          </p:cNvSpPr>
          <p:nvPr/>
        </p:nvSpPr>
        <p:spPr bwMode="auto">
          <a:xfrm>
            <a:off x="4321175" y="4652963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3</a:t>
            </a:r>
            <a:endParaRPr lang="ru-RU" sz="2400"/>
          </a:p>
        </p:txBody>
      </p:sp>
      <p:sp>
        <p:nvSpPr>
          <p:cNvPr id="23616" name="Text Box 64"/>
          <p:cNvSpPr txBox="1">
            <a:spLocks noChangeArrowheads="1"/>
          </p:cNvSpPr>
          <p:nvPr/>
        </p:nvSpPr>
        <p:spPr bwMode="auto">
          <a:xfrm>
            <a:off x="5292725" y="4652963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1</a:t>
            </a:r>
            <a:endParaRPr lang="ru-RU" sz="2400"/>
          </a:p>
        </p:txBody>
      </p:sp>
      <p:sp>
        <p:nvSpPr>
          <p:cNvPr id="23617" name="Text Box 65"/>
          <p:cNvSpPr txBox="1">
            <a:spLocks noChangeArrowheads="1"/>
          </p:cNvSpPr>
          <p:nvPr/>
        </p:nvSpPr>
        <p:spPr bwMode="auto">
          <a:xfrm>
            <a:off x="7308850" y="466407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5</a:t>
            </a:r>
            <a:endParaRPr lang="ru-RU" sz="2400"/>
          </a:p>
        </p:txBody>
      </p:sp>
      <p:sp>
        <p:nvSpPr>
          <p:cNvPr id="23618" name="Text Box 66"/>
          <p:cNvSpPr txBox="1">
            <a:spLocks noChangeArrowheads="1"/>
          </p:cNvSpPr>
          <p:nvPr/>
        </p:nvSpPr>
        <p:spPr bwMode="auto">
          <a:xfrm>
            <a:off x="6300788" y="515620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4</a:t>
            </a:r>
            <a:endParaRPr lang="ru-RU" sz="2400"/>
          </a:p>
        </p:txBody>
      </p:sp>
      <p:sp>
        <p:nvSpPr>
          <p:cNvPr id="23619" name="Text Box 67"/>
          <p:cNvSpPr txBox="1">
            <a:spLocks noChangeArrowheads="1"/>
          </p:cNvSpPr>
          <p:nvPr/>
        </p:nvSpPr>
        <p:spPr bwMode="auto">
          <a:xfrm>
            <a:off x="3276600" y="515620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2</a:t>
            </a:r>
            <a:endParaRPr lang="ru-RU" sz="2400"/>
          </a:p>
        </p:txBody>
      </p:sp>
      <p:sp>
        <p:nvSpPr>
          <p:cNvPr id="23620" name="Text Box 68"/>
          <p:cNvSpPr txBox="1">
            <a:spLocks noChangeArrowheads="1"/>
          </p:cNvSpPr>
          <p:nvPr/>
        </p:nvSpPr>
        <p:spPr bwMode="auto">
          <a:xfrm>
            <a:off x="5292725" y="5157788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3</a:t>
            </a:r>
            <a:endParaRPr lang="ru-RU" sz="2400"/>
          </a:p>
        </p:txBody>
      </p:sp>
      <p:sp>
        <p:nvSpPr>
          <p:cNvPr id="23621" name="Text Box 69"/>
          <p:cNvSpPr txBox="1">
            <a:spLocks noChangeArrowheads="1"/>
          </p:cNvSpPr>
          <p:nvPr/>
        </p:nvSpPr>
        <p:spPr bwMode="auto">
          <a:xfrm>
            <a:off x="4284663" y="5157788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1</a:t>
            </a:r>
            <a:endParaRPr lang="ru-RU" sz="2400"/>
          </a:p>
        </p:txBody>
      </p:sp>
      <p:sp>
        <p:nvSpPr>
          <p:cNvPr id="23622" name="Text Box 70"/>
          <p:cNvSpPr txBox="1">
            <a:spLocks noChangeArrowheads="1"/>
          </p:cNvSpPr>
          <p:nvPr/>
        </p:nvSpPr>
        <p:spPr bwMode="auto">
          <a:xfrm>
            <a:off x="7308850" y="5167313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5</a:t>
            </a:r>
            <a:endParaRPr lang="ru-RU" sz="2400"/>
          </a:p>
        </p:txBody>
      </p:sp>
      <p:sp>
        <p:nvSpPr>
          <p:cNvPr id="23623" name="Text Box 71"/>
          <p:cNvSpPr txBox="1">
            <a:spLocks noChangeArrowheads="1"/>
          </p:cNvSpPr>
          <p:nvPr/>
        </p:nvSpPr>
        <p:spPr bwMode="auto">
          <a:xfrm>
            <a:off x="6300788" y="56610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4</a:t>
            </a:r>
            <a:endParaRPr lang="ru-RU" sz="2400"/>
          </a:p>
        </p:txBody>
      </p:sp>
      <p:sp>
        <p:nvSpPr>
          <p:cNvPr id="23624" name="Text Box 72"/>
          <p:cNvSpPr txBox="1">
            <a:spLocks noChangeArrowheads="1"/>
          </p:cNvSpPr>
          <p:nvPr/>
        </p:nvSpPr>
        <p:spPr bwMode="auto">
          <a:xfrm>
            <a:off x="4284663" y="56610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2</a:t>
            </a:r>
            <a:endParaRPr lang="ru-RU" sz="2400"/>
          </a:p>
        </p:txBody>
      </p:sp>
      <p:sp>
        <p:nvSpPr>
          <p:cNvPr id="23625" name="Text Box 73"/>
          <p:cNvSpPr txBox="1">
            <a:spLocks noChangeArrowheads="1"/>
          </p:cNvSpPr>
          <p:nvPr/>
        </p:nvSpPr>
        <p:spPr bwMode="auto">
          <a:xfrm>
            <a:off x="5292725" y="5662613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3</a:t>
            </a:r>
            <a:endParaRPr lang="ru-RU" sz="2400"/>
          </a:p>
        </p:txBody>
      </p:sp>
      <p:sp>
        <p:nvSpPr>
          <p:cNvPr id="23626" name="Text Box 74"/>
          <p:cNvSpPr txBox="1">
            <a:spLocks noChangeArrowheads="1"/>
          </p:cNvSpPr>
          <p:nvPr/>
        </p:nvSpPr>
        <p:spPr bwMode="auto">
          <a:xfrm>
            <a:off x="3276600" y="56610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1</a:t>
            </a:r>
            <a:endParaRPr lang="ru-RU" sz="2400"/>
          </a:p>
        </p:txBody>
      </p:sp>
      <p:sp>
        <p:nvSpPr>
          <p:cNvPr id="23627" name="Text Box 75"/>
          <p:cNvSpPr txBox="1">
            <a:spLocks noChangeArrowheads="1"/>
          </p:cNvSpPr>
          <p:nvPr/>
        </p:nvSpPr>
        <p:spPr bwMode="auto">
          <a:xfrm>
            <a:off x="7308850" y="5672138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/>
              <a:t>5</a:t>
            </a:r>
            <a:endParaRPr lang="ru-RU" sz="2400"/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43954" y="692696"/>
            <a:ext cx="7812422" cy="646331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 dirty="0">
                <a:solidFill>
                  <a:schemeClr val="tx2"/>
                </a:solidFill>
              </a:rPr>
              <a:t>Задача</a:t>
            </a:r>
            <a:r>
              <a:rPr lang="ru-RU" dirty="0">
                <a:solidFill>
                  <a:schemeClr val="tx2"/>
                </a:solidFill>
              </a:rPr>
              <a:t>. Упорядочить массив в порядке возрастания значений 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его </a:t>
            </a:r>
            <a:r>
              <a:rPr lang="ru-RU" dirty="0">
                <a:solidFill>
                  <a:schemeClr val="tx2"/>
                </a:solidFill>
              </a:rPr>
              <a:t>элементов. </a:t>
            </a:r>
          </a:p>
        </p:txBody>
      </p:sp>
    </p:spTree>
    <p:extLst>
      <p:ext uri="{BB962C8B-B14F-4D97-AF65-F5344CB8AC3E}">
        <p14:creationId xmlns:p14="http://schemas.microsoft.com/office/powerpoint/2010/main" val="3802685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23416" y="190373"/>
            <a:ext cx="8461052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800" b="1" dirty="0">
                <a:solidFill>
                  <a:schemeClr val="tx2"/>
                </a:solidFill>
              </a:rPr>
              <a:t>Массив </a:t>
            </a:r>
            <a:r>
              <a:rPr lang="ru-RU" sz="2800" dirty="0">
                <a:solidFill>
                  <a:schemeClr val="tx2"/>
                </a:solidFill>
              </a:rPr>
              <a:t>–</a:t>
            </a:r>
            <a:r>
              <a:rPr lang="ru-RU" sz="2800" b="1" dirty="0">
                <a:solidFill>
                  <a:schemeClr val="tx2"/>
                </a:solidFill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</a:rPr>
              <a:t> </a:t>
            </a:r>
            <a:r>
              <a:rPr lang="ru-RU" sz="2400" dirty="0" smtClean="0">
                <a:solidFill>
                  <a:schemeClr val="tx2"/>
                </a:solidFill>
              </a:rPr>
              <a:t>совокупность </a:t>
            </a:r>
            <a:r>
              <a:rPr lang="ru-RU" sz="2400" dirty="0">
                <a:solidFill>
                  <a:schemeClr val="tx2"/>
                </a:solidFill>
              </a:rPr>
              <a:t>пронумерованных </a:t>
            </a:r>
            <a:r>
              <a:rPr lang="ru-RU" sz="2400" dirty="0" smtClean="0">
                <a:solidFill>
                  <a:schemeClr val="tx2"/>
                </a:solidFill>
              </a:rPr>
              <a:t/>
            </a:r>
            <a:br>
              <a:rPr lang="ru-RU" sz="2400" dirty="0" smtClean="0">
                <a:solidFill>
                  <a:schemeClr val="tx2"/>
                </a:solidFill>
              </a:rPr>
            </a:br>
            <a:r>
              <a:rPr lang="ru-RU" sz="2400" dirty="0" smtClean="0">
                <a:solidFill>
                  <a:schemeClr val="tx2"/>
                </a:solidFill>
              </a:rPr>
              <a:t>величин  </a:t>
            </a:r>
            <a:r>
              <a:rPr lang="ru-RU" sz="2400" dirty="0">
                <a:solidFill>
                  <a:schemeClr val="tx2"/>
                </a:solidFill>
              </a:rPr>
              <a:t>одного типа, объединённых </a:t>
            </a:r>
            <a:r>
              <a:rPr lang="ru-RU" sz="2400" dirty="0" smtClean="0">
                <a:solidFill>
                  <a:schemeClr val="tx2"/>
                </a:solidFill>
              </a:rPr>
              <a:t>общим </a:t>
            </a:r>
            <a:r>
              <a:rPr lang="ru-RU" sz="2400" dirty="0">
                <a:solidFill>
                  <a:schemeClr val="tx2"/>
                </a:solidFill>
              </a:rPr>
              <a:t>именем</a:t>
            </a:r>
            <a:r>
              <a:rPr lang="ru-RU" sz="2400" dirty="0" smtClean="0">
                <a:solidFill>
                  <a:schemeClr val="tx2"/>
                </a:solidFill>
              </a:rPr>
              <a:t>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r>
              <a:rPr lang="ru-RU" sz="2400" dirty="0">
                <a:solidFill>
                  <a:schemeClr val="tx2"/>
                </a:solidFill>
              </a:rPr>
              <a:t/>
            </a:r>
            <a:br>
              <a:rPr lang="ru-RU" sz="2400" dirty="0">
                <a:solidFill>
                  <a:schemeClr val="tx2"/>
                </a:solidFill>
              </a:rPr>
            </a:br>
            <a:r>
              <a:rPr lang="ru-RU" sz="2000" dirty="0">
                <a:solidFill>
                  <a:schemeClr val="tx2"/>
                </a:solidFill>
              </a:rPr>
              <a:t>В </a:t>
            </a:r>
            <a:r>
              <a:rPr lang="ru-RU" sz="2000" dirty="0" smtClean="0">
                <a:solidFill>
                  <a:schemeClr val="tx2"/>
                </a:solidFill>
              </a:rPr>
              <a:t>языке </a:t>
            </a:r>
            <a:r>
              <a:rPr lang="en-US" sz="2000" dirty="0" smtClean="0">
                <a:solidFill>
                  <a:schemeClr val="tx2"/>
                </a:solidFill>
              </a:rPr>
              <a:t>Python </a:t>
            </a:r>
            <a:r>
              <a:rPr lang="ru-RU" sz="2000" dirty="0" smtClean="0">
                <a:solidFill>
                  <a:schemeClr val="tx2"/>
                </a:solidFill>
              </a:rPr>
              <a:t>нет такой структуры данных, как массив. 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r>
              <a:rPr lang="ru-RU" sz="2000" dirty="0" smtClean="0">
                <a:solidFill>
                  <a:schemeClr val="tx2"/>
                </a:solidFill>
              </a:rPr>
              <a:t>Для хранения группы однотипных объектов используют </a:t>
            </a:r>
            <a:r>
              <a:rPr lang="ru-RU" sz="2000" b="1" i="1" dirty="0" smtClean="0">
                <a:solidFill>
                  <a:schemeClr val="tx2"/>
                </a:solidFill>
              </a:rPr>
              <a:t>списки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000" dirty="0" smtClean="0">
                <a:solidFill>
                  <a:schemeClr val="tx2"/>
                </a:solidFill>
              </a:rPr>
              <a:t>(тип данных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  <a:r>
              <a:rPr lang="ru-RU" sz="2000" dirty="0" smtClean="0">
                <a:solidFill>
                  <a:schemeClr val="tx2"/>
                </a:solidFill>
              </a:rPr>
              <a:t>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r>
              <a:rPr lang="ru-RU" sz="2000" b="1" dirty="0" smtClean="0">
                <a:solidFill>
                  <a:schemeClr val="tx2"/>
                </a:solidFill>
              </a:rPr>
              <a:t>Индекс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r>
              <a:rPr lang="ru-RU" sz="2000" dirty="0">
                <a:solidFill>
                  <a:schemeClr val="tx2"/>
                </a:solidFill>
              </a:rPr>
              <a:t>– порядковый номер элемента в массиве</a:t>
            </a:r>
            <a:r>
              <a:rPr lang="ru-RU" sz="2000" dirty="0" smtClean="0">
                <a:solidFill>
                  <a:schemeClr val="tx2"/>
                </a:solidFill>
              </a:rPr>
              <a:t>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r>
              <a:rPr lang="ru-RU" sz="2000" dirty="0" smtClean="0">
                <a:solidFill>
                  <a:schemeClr val="tx2"/>
                </a:solidFill>
              </a:rPr>
              <a:t>Нумерация элементов массива всегда начинается с нуля.</a:t>
            </a:r>
            <a:endParaRPr lang="ru-RU" sz="2000" dirty="0">
              <a:solidFill>
                <a:schemeClr val="tx2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r>
              <a:rPr lang="ru-RU" sz="2000" dirty="0">
                <a:solidFill>
                  <a:schemeClr val="tx2"/>
                </a:solidFill>
              </a:rPr>
              <a:t>Каждый элемент массива обозначается </a:t>
            </a:r>
            <a:r>
              <a:rPr lang="ru-RU" sz="2000" i="1" dirty="0">
                <a:solidFill>
                  <a:schemeClr val="tx2"/>
                </a:solidFill>
              </a:rPr>
              <a:t>индексированным именем</a:t>
            </a:r>
            <a:r>
              <a:rPr lang="ru-RU" sz="2000" dirty="0">
                <a:solidFill>
                  <a:schemeClr val="tx2"/>
                </a:solidFill>
              </a:rPr>
              <a:t>: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r>
              <a:rPr lang="ru-RU" sz="2800" b="1" dirty="0">
                <a:latin typeface="Courier New" pitchFamily="49" charset="0"/>
              </a:rPr>
              <a:t>Имя</a:t>
            </a:r>
            <a:r>
              <a:rPr lang="en-US" sz="2800" b="1" dirty="0">
                <a:latin typeface="Courier New" pitchFamily="49" charset="0"/>
              </a:rPr>
              <a:t>[</a:t>
            </a:r>
            <a:r>
              <a:rPr lang="ru-RU" sz="2800" b="1" dirty="0">
                <a:latin typeface="Courier New" pitchFamily="49" charset="0"/>
              </a:rPr>
              <a:t>индекс</a:t>
            </a:r>
            <a:r>
              <a:rPr lang="en-US" sz="2800" b="1" dirty="0">
                <a:latin typeface="Courier New" pitchFamily="49" charset="0"/>
              </a:rPr>
              <a:t>]</a:t>
            </a:r>
            <a:endParaRPr lang="ru-RU" sz="2800" dirty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r>
              <a:rPr lang="ru-RU" sz="2400" i="1" dirty="0">
                <a:solidFill>
                  <a:schemeClr val="tx2"/>
                </a:solidFill>
              </a:rPr>
              <a:t>Например: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r>
              <a:rPr lang="en-US" sz="2800" b="1" dirty="0">
                <a:latin typeface="Courier New" pitchFamily="49" charset="0"/>
              </a:rPr>
              <a:t>A[1]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– </a:t>
            </a:r>
            <a:r>
              <a:rPr lang="ru-RU" sz="2400" dirty="0" smtClean="0">
                <a:solidFill>
                  <a:srgbClr val="FF0000"/>
                </a:solidFill>
              </a:rPr>
              <a:t>второй </a:t>
            </a:r>
            <a:r>
              <a:rPr lang="ru-RU" sz="2400" dirty="0">
                <a:solidFill>
                  <a:srgbClr val="FF0000"/>
                </a:solidFill>
              </a:rPr>
              <a:t>элемент массива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ru-RU" sz="2400" dirty="0" smtClean="0">
                <a:solidFill>
                  <a:srgbClr val="FF0000"/>
                </a:solidFill>
              </a:rPr>
              <a:t> ( с индексом 1).</a:t>
            </a:r>
            <a:endParaRPr lang="ru-RU" sz="2400" dirty="0">
              <a:solidFill>
                <a:srgbClr val="FF0000"/>
              </a:solidFill>
            </a:endParaRPr>
          </a:p>
          <a:p>
            <a:pPr algn="just" eaLnBrk="1" hangingPunct="1">
              <a:spcBef>
                <a:spcPts val="0"/>
              </a:spcBef>
              <a:spcAft>
                <a:spcPts val="1200"/>
              </a:spcAft>
            </a:pPr>
            <a:r>
              <a:rPr lang="ru-RU" sz="2000" dirty="0">
                <a:solidFill>
                  <a:schemeClr val="tx2"/>
                </a:solidFill>
              </a:rPr>
              <a:t>Массивы бывают </a:t>
            </a:r>
            <a:r>
              <a:rPr lang="ru-RU" sz="2000" i="1" dirty="0">
                <a:solidFill>
                  <a:schemeClr val="tx2"/>
                </a:solidFill>
              </a:rPr>
              <a:t>одномерные</a:t>
            </a:r>
            <a:r>
              <a:rPr lang="ru-RU" sz="2000" dirty="0">
                <a:solidFill>
                  <a:schemeClr val="tx2"/>
                </a:solidFill>
              </a:rPr>
              <a:t> (</a:t>
            </a:r>
            <a:r>
              <a:rPr lang="ru-RU" sz="2000" i="1" dirty="0">
                <a:solidFill>
                  <a:schemeClr val="tx2"/>
                </a:solidFill>
              </a:rPr>
              <a:t>линейные</a:t>
            </a:r>
            <a:r>
              <a:rPr lang="ru-RU" sz="2000" dirty="0">
                <a:solidFill>
                  <a:schemeClr val="tx2"/>
                </a:solidFill>
              </a:rPr>
              <a:t>) и </a:t>
            </a:r>
            <a:r>
              <a:rPr lang="ru-RU" sz="2000" i="1" dirty="0">
                <a:solidFill>
                  <a:schemeClr val="tx2"/>
                </a:solidFill>
              </a:rPr>
              <a:t>двумерные</a:t>
            </a:r>
            <a:r>
              <a:rPr lang="ru-RU" sz="2000" dirty="0">
                <a:solidFill>
                  <a:schemeClr val="tx2"/>
                </a:solidFill>
              </a:rPr>
              <a:t> (</a:t>
            </a:r>
            <a:r>
              <a:rPr lang="ru-RU" sz="2000" i="1" dirty="0">
                <a:solidFill>
                  <a:schemeClr val="tx2"/>
                </a:solidFill>
              </a:rPr>
              <a:t>прямоугольные</a:t>
            </a:r>
            <a:r>
              <a:rPr lang="ru-RU" sz="2000" dirty="0" smtClean="0">
                <a:solidFill>
                  <a:schemeClr val="tx2"/>
                </a:solidFill>
              </a:rPr>
              <a:t>). Далее рассматриваются одномерные массивы.</a:t>
            </a:r>
            <a:endParaRPr lang="ru-RU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6457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>
          <a:xfrm>
            <a:off x="431800" y="44450"/>
            <a:ext cx="7543800" cy="617538"/>
          </a:xfrm>
          <a:noFill/>
        </p:spPr>
        <p:txBody>
          <a:bodyPr/>
          <a:lstStyle/>
          <a:p>
            <a:pPr algn="ctr" eaLnBrk="1" hangingPunct="1"/>
            <a:r>
              <a:rPr lang="ru-RU" sz="3600" smtClean="0"/>
              <a:t>Сортировка массива</a:t>
            </a:r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203200" y="821025"/>
            <a:ext cx="8761288" cy="30839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"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Сортировка элементов массива (метод пузырька по </a:t>
            </a:r>
            <a:r>
              <a:rPr lang="ru-RU" dirty="0" err="1">
                <a:solidFill>
                  <a:srgbClr val="FF0000"/>
                </a:solidFill>
                <a:latin typeface="Courier New" pitchFamily="49" charset="0"/>
              </a:rPr>
              <a:t>неубыванию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N =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10;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= [0]*N	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создание массива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C6600"/>
                </a:solidFill>
                <a:latin typeface="Courier New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random </a:t>
            </a:r>
            <a:r>
              <a:rPr lang="en-US" dirty="0">
                <a:solidFill>
                  <a:srgbClr val="CC6600"/>
                </a:solidFill>
                <a:latin typeface="Courier New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randint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 err="1" smtClean="0">
                <a:solidFill>
                  <a:srgbClr val="FF0000"/>
                </a:solidFill>
                <a:latin typeface="Courier New" pitchFamily="49" charset="0"/>
              </a:rPr>
              <a:t>подкл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.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генератора случайных чисел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(N):	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заполнение массива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A[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]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randint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(0, 99)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случайными числами от 0 до 99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(A)		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вывод массива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			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k </a:t>
            </a:r>
            <a:r>
              <a:rPr lang="en-US" dirty="0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(1, N-1):   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номер прохода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(N-k):  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просмотр за один проход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dirty="0">
                <a:solidFill>
                  <a:srgbClr val="CC6600"/>
                </a:solidFill>
                <a:latin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A[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] &gt; A[i+1]: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если соседние </a:t>
            </a:r>
            <a:r>
              <a:rPr lang="ru-RU" dirty="0" err="1">
                <a:solidFill>
                  <a:srgbClr val="FF0000"/>
                </a:solidFill>
                <a:latin typeface="Courier New" pitchFamily="49" charset="0"/>
              </a:rPr>
              <a:t>неупорядочены</a:t>
            </a:r>
            <a:endParaRPr lang="ru-RU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A[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], A[i+1] = A[i+1], A[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]  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меняем их местами 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(A)		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вывод текущих значений массива</a:t>
            </a:r>
          </a:p>
          <a:p>
            <a:pPr>
              <a:lnSpc>
                <a:spcPct val="90000"/>
              </a:lnSpc>
            </a:pPr>
            <a:endParaRPr lang="ru-RU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3200" y="4041068"/>
            <a:ext cx="5988980" cy="258532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[92, 47, 84, 49, 24, 73, 98, 19, 65, 90]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[47, 84, 49, 24, 73, 92, 19, 65, 90, 98]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[47, 49, 24, 73, 84, 19, 65, 90, 92, 98]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[47, 24, 49, 73, 19, 65, 84, 90, 92, 98]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[24, 47, 49, 19, 65, 73, 84, 90, 92, 98]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[24, 47, 19, 49, 65, 73, 84, 90, 92, 98]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[24, 19, 47, 49, 65, 73, 84, 90, 92, 98]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[19, 24, 47, 49, 65, 73, 84, 90, 92, 98]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[19, 24, 47, 49, 65, 73, 84, 90, 92, 98]</a:t>
            </a:r>
          </a:p>
        </p:txBody>
      </p:sp>
    </p:spTree>
    <p:extLst>
      <p:ext uri="{BB962C8B-B14F-4D97-AF65-F5344CB8AC3E}">
        <p14:creationId xmlns:p14="http://schemas.microsoft.com/office/powerpoint/2010/main" val="63169978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2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652" y="1536320"/>
            <a:ext cx="6264696" cy="160043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i="1" dirty="0" smtClean="0">
                <a:solidFill>
                  <a:schemeClr val="accent6"/>
                </a:solidFill>
              </a:rPr>
              <a:t>Используемые материалы:</a:t>
            </a:r>
            <a:r>
              <a:rPr lang="ru-RU" sz="1400" i="1" dirty="0" smtClean="0">
                <a:solidFill>
                  <a:schemeClr val="accent6"/>
                </a:solidFill>
              </a:rPr>
              <a:t/>
            </a:r>
            <a:br>
              <a:rPr lang="ru-RU" sz="1400" i="1" dirty="0" smtClean="0">
                <a:solidFill>
                  <a:schemeClr val="accent6"/>
                </a:solidFill>
              </a:rPr>
            </a:br>
            <a:endParaRPr lang="ru-RU" sz="1400" i="1" dirty="0" smtClean="0">
              <a:solidFill>
                <a:schemeClr val="accent6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ru-RU" sz="1400" i="1" dirty="0" err="1" smtClean="0">
                <a:solidFill>
                  <a:schemeClr val="accent6"/>
                </a:solidFill>
              </a:rPr>
              <a:t>Босова</a:t>
            </a:r>
            <a:r>
              <a:rPr lang="ru-RU" sz="1400" i="1" dirty="0" smtClean="0">
                <a:solidFill>
                  <a:schemeClr val="accent6"/>
                </a:solidFill>
              </a:rPr>
              <a:t> Л.Л. Информатика. 8-9 классы. Начала программирования на языке </a:t>
            </a:r>
            <a:r>
              <a:rPr lang="en-US" sz="1400" i="1" dirty="0" smtClean="0">
                <a:solidFill>
                  <a:schemeClr val="accent6"/>
                </a:solidFill>
              </a:rPr>
              <a:t>Python</a:t>
            </a:r>
            <a:r>
              <a:rPr lang="ru-RU" sz="1400" i="1" dirty="0" smtClean="0">
                <a:solidFill>
                  <a:schemeClr val="accent6"/>
                </a:solidFill>
              </a:rPr>
              <a:t>. Дополнительные главы к учебникам – М. : БИНОМ. Лаборатория знаний, 2020.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400" i="1" dirty="0" smtClean="0">
                <a:solidFill>
                  <a:schemeClr val="accent6"/>
                </a:solidFill>
              </a:rPr>
              <a:t>Поляков К.Ю. Информатика. 10 класс. Базовый и углубленный уровни : в 2ч. Ч. 2 – М. : БИНОМ. Лаборатория знаний, 2018.</a:t>
            </a:r>
            <a:endParaRPr lang="ru-RU" sz="1400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3211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1116013" y="188640"/>
            <a:ext cx="6373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2800" dirty="0">
                <a:solidFill>
                  <a:schemeClr val="tx2"/>
                </a:solidFill>
              </a:rPr>
              <a:t>Одномерный (линейный) массив</a:t>
            </a:r>
            <a:r>
              <a:rPr lang="ru-RU" sz="2800" dirty="0"/>
              <a:t> </a:t>
            </a:r>
            <a:r>
              <a:rPr lang="en-US" sz="3600" b="1" dirty="0">
                <a:latin typeface="Courier New" pitchFamily="49" charset="0"/>
              </a:rPr>
              <a:t>A</a:t>
            </a:r>
            <a:endParaRPr lang="ru-RU" sz="3600" b="1" dirty="0">
              <a:latin typeface="Courier New" pitchFamily="49" charset="0"/>
            </a:endParaRPr>
          </a:p>
        </p:txBody>
      </p:sp>
      <p:graphicFrame>
        <p:nvGraphicFramePr>
          <p:cNvPr id="152829" name="Group 2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84732"/>
              </p:ext>
            </p:extLst>
          </p:nvPr>
        </p:nvGraphicFramePr>
        <p:xfrm>
          <a:off x="358775" y="956171"/>
          <a:ext cx="7524750" cy="974895"/>
        </p:xfrm>
        <a:graphic>
          <a:graphicData uri="http://schemas.openxmlformats.org/drawingml/2006/table">
            <a:tbl>
              <a:tblPr/>
              <a:tblGrid>
                <a:gridCol w="1044575"/>
                <a:gridCol w="647700"/>
                <a:gridCol w="647700"/>
                <a:gridCol w="649288"/>
                <a:gridCol w="647700"/>
                <a:gridCol w="647700"/>
                <a:gridCol w="647700"/>
                <a:gridCol w="647700"/>
                <a:gridCol w="649287"/>
                <a:gridCol w="647700"/>
                <a:gridCol w="647700"/>
              </a:tblGrid>
              <a:tr h="4873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→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46" marB="45646" anchor="b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46" marB="45646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46" marB="45646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46" marB="45646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46" marB="45646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46" marB="45646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46" marB="45646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646" marB="45646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646" marB="45646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46" marB="45646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646" marB="45646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</a:t>
                      </a:r>
                      <a:r>
                        <a:rPr kumimoji="0" lang="en-US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</a:t>
                      </a: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]</a:t>
                      </a:r>
                      <a:endParaRPr kumimoji="0" lang="ru-RU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646" marB="45646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T="45646" marB="45646"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T="45646" marB="45646"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T="45646" marB="45646"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T="45646" marB="45646"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T="45646" marB="45646"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T="45646" marB="45646"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T="45646" marB="45646"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T="45646" marB="45646"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T="45646" marB="45646"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T="45646" marB="45646" anchor="ctr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74" name="Text Box 254"/>
          <p:cNvSpPr txBox="1">
            <a:spLocks noChangeArrowheads="1"/>
          </p:cNvSpPr>
          <p:nvPr/>
        </p:nvSpPr>
        <p:spPr bwMode="auto">
          <a:xfrm>
            <a:off x="1043608" y="3140968"/>
            <a:ext cx="72802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 smtClean="0">
                <a:latin typeface="Courier New" pitchFamily="49" charset="0"/>
              </a:rPr>
              <a:t>A[</a:t>
            </a:r>
            <a:r>
              <a:rPr lang="ru-RU" sz="2400" b="1" dirty="0" smtClean="0">
                <a:latin typeface="Courier New" pitchFamily="49" charset="0"/>
              </a:rPr>
              <a:t>0</a:t>
            </a:r>
            <a:r>
              <a:rPr lang="en-US" sz="2400" b="1" dirty="0" smtClean="0">
                <a:latin typeface="Courier New" pitchFamily="49" charset="0"/>
              </a:rPr>
              <a:t>] = -5</a:t>
            </a:r>
            <a:r>
              <a:rPr lang="ru-RU" sz="2400" b="1" dirty="0" smtClean="0">
                <a:latin typeface="Courier New" pitchFamily="49" charset="0"/>
              </a:rPr>
              <a:t>,</a:t>
            </a:r>
            <a:r>
              <a:rPr lang="en-US" sz="2400" b="1" dirty="0" smtClean="0">
                <a:latin typeface="Courier New" pitchFamily="49" charset="0"/>
              </a:rPr>
              <a:t>  A[</a:t>
            </a:r>
            <a:r>
              <a:rPr lang="ru-RU" sz="2400" b="1" dirty="0" smtClean="0">
                <a:latin typeface="Courier New" pitchFamily="49" charset="0"/>
              </a:rPr>
              <a:t>1</a:t>
            </a:r>
            <a:r>
              <a:rPr lang="en-US" sz="2400" b="1" dirty="0" smtClean="0">
                <a:latin typeface="Courier New" pitchFamily="49" charset="0"/>
              </a:rPr>
              <a:t>] = -</a:t>
            </a:r>
            <a:r>
              <a:rPr lang="ru-RU" sz="2400" b="1" dirty="0" smtClean="0">
                <a:latin typeface="Courier New" pitchFamily="49" charset="0"/>
              </a:rPr>
              <a:t>2,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. . . </a:t>
            </a:r>
            <a:r>
              <a:rPr lang="en-US" sz="2400" b="1" dirty="0" smtClean="0">
                <a:latin typeface="Courier New" pitchFamily="49" charset="0"/>
              </a:rPr>
              <a:t>A[</a:t>
            </a:r>
            <a:r>
              <a:rPr lang="ru-RU" sz="2400" b="1" dirty="0" smtClean="0">
                <a:latin typeface="Courier New" pitchFamily="49" charset="0"/>
              </a:rPr>
              <a:t>9</a:t>
            </a:r>
            <a:r>
              <a:rPr lang="en-US" sz="2400" b="1" dirty="0" smtClean="0">
                <a:latin typeface="Courier New" pitchFamily="49" charset="0"/>
              </a:rPr>
              <a:t>] = -</a:t>
            </a:r>
            <a:r>
              <a:rPr lang="en-US" sz="2400" b="1" dirty="0">
                <a:latin typeface="Courier New" pitchFamily="49" charset="0"/>
              </a:rPr>
              <a:t>3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28911" y="2215716"/>
            <a:ext cx="28872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–</a:t>
            </a:r>
            <a:r>
              <a:rPr lang="en-US" sz="2400" b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ru-RU" sz="2000" i="1" dirty="0">
                <a:solidFill>
                  <a:srgbClr val="FF0000"/>
                </a:solidFill>
                <a:cs typeface="Arial" pitchFamily="34" charset="0"/>
              </a:rPr>
              <a:t>имя массива</a:t>
            </a:r>
          </a:p>
          <a:p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ru-RU" sz="2400" b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ru-RU" sz="2400" dirty="0" smtClean="0">
                <a:solidFill>
                  <a:srgbClr val="FF0000"/>
                </a:solidFill>
                <a:cs typeface="Arial" pitchFamily="34" charset="0"/>
              </a:rPr>
              <a:t>– </a:t>
            </a:r>
            <a:r>
              <a:rPr lang="ru-RU" sz="2000" i="1" dirty="0" smtClean="0">
                <a:solidFill>
                  <a:srgbClr val="FF0000"/>
                </a:solidFill>
                <a:cs typeface="Arial" pitchFamily="34" charset="0"/>
              </a:rPr>
              <a:t>индекс элемента</a:t>
            </a:r>
            <a:endParaRPr lang="ru-RU" sz="2000" i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540" y="3969060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chemeClr val="tx2"/>
                </a:solidFill>
                <a:latin typeface="Arial" charset="0"/>
              </a:rPr>
              <a:t>Индексом может быть не только целое число, но и целое значение переменной или арифметического выражения</a:t>
            </a:r>
            <a:r>
              <a:rPr lang="ru-RU" sz="2000" dirty="0" smtClean="0">
                <a:solidFill>
                  <a:schemeClr val="tx2"/>
                </a:solidFill>
                <a:latin typeface="Arial" charset="0"/>
              </a:rPr>
              <a:t>.</a:t>
            </a:r>
          </a:p>
          <a:p>
            <a:pPr algn="just"/>
            <a:r>
              <a:rPr lang="ru-RU" sz="2000" i="1" dirty="0" smtClean="0">
                <a:solidFill>
                  <a:schemeClr val="tx2"/>
                </a:solidFill>
                <a:latin typeface="Arial" charset="0"/>
              </a:rPr>
              <a:t>Например</a:t>
            </a:r>
            <a:r>
              <a:rPr lang="ru-RU" sz="2000" dirty="0" smtClean="0">
                <a:solidFill>
                  <a:schemeClr val="tx2"/>
                </a:solidFill>
                <a:latin typeface="Arial" charset="0"/>
              </a:rPr>
              <a:t>:</a:t>
            </a:r>
            <a:r>
              <a:rPr lang="ru-RU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A[</a:t>
            </a:r>
            <a:r>
              <a:rPr lang="ru-RU" sz="2400" b="1" dirty="0" smtClean="0">
                <a:solidFill>
                  <a:srgbClr val="000000"/>
                </a:solidFill>
                <a:latin typeface="Courier New" pitchFamily="49" charset="0"/>
              </a:rPr>
              <a:t>2*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i-1] = -</a:t>
            </a:r>
            <a:r>
              <a:rPr lang="ru-RU" sz="2400" b="1" dirty="0" smtClean="0">
                <a:solidFill>
                  <a:srgbClr val="000000"/>
                </a:solidFill>
                <a:latin typeface="Courier New" pitchFamily="49" charset="0"/>
              </a:rPr>
              <a:t>2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(</a:t>
            </a:r>
            <a:r>
              <a:rPr lang="ru-RU" sz="2000" dirty="0">
                <a:solidFill>
                  <a:schemeClr val="tx2"/>
                </a:solidFill>
                <a:latin typeface="Arial" charset="0"/>
              </a:rPr>
              <a:t>при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)</a:t>
            </a:r>
            <a:r>
              <a:rPr lang="ru-RU" sz="2000" dirty="0" smtClean="0">
                <a:solidFill>
                  <a:schemeClr val="tx2"/>
                </a:solidFill>
                <a:latin typeface="Arial" charset="0"/>
              </a:rPr>
              <a:t>.</a:t>
            </a:r>
          </a:p>
          <a:p>
            <a:pPr algn="just">
              <a:spcBef>
                <a:spcPts val="1200"/>
              </a:spcBef>
            </a:pPr>
            <a:r>
              <a:rPr lang="ru-RU" sz="2000" dirty="0" smtClean="0">
                <a:solidFill>
                  <a:schemeClr val="tx2"/>
                </a:solidFill>
                <a:latin typeface="Arial" charset="0"/>
              </a:rPr>
              <a:t>Перед использованием в программе массив необходимо создать. Обращение к несуществующему элементу вызовет ошибку.</a:t>
            </a:r>
          </a:p>
          <a:p>
            <a:pPr algn="just">
              <a:spcBef>
                <a:spcPts val="1200"/>
              </a:spcBef>
            </a:pPr>
            <a:r>
              <a:rPr lang="ru-RU" sz="2000" dirty="0" smtClean="0">
                <a:solidFill>
                  <a:schemeClr val="tx2"/>
                </a:solidFill>
                <a:latin typeface="Arial" charset="0"/>
              </a:rPr>
              <a:t>Количество элементов в массиве определяется с помощью функции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ru-RU" sz="2400" b="1" dirty="0" smtClean="0">
                <a:latin typeface="Arial" charset="0"/>
              </a:rPr>
              <a:t> </a:t>
            </a:r>
            <a:r>
              <a:rPr lang="ru-RU" sz="2000" dirty="0">
                <a:solidFill>
                  <a:schemeClr val="tx2"/>
                </a:solidFill>
              </a:rPr>
              <a:t>(</a:t>
            </a:r>
            <a:r>
              <a:rPr lang="en-US" sz="2000" dirty="0">
                <a:solidFill>
                  <a:schemeClr val="tx2"/>
                </a:solidFill>
              </a:rPr>
              <a:t>length – </a:t>
            </a:r>
            <a:r>
              <a:rPr lang="ru-RU" sz="2000" dirty="0">
                <a:solidFill>
                  <a:schemeClr val="tx2"/>
                </a:solidFill>
              </a:rPr>
              <a:t>«длина») </a:t>
            </a:r>
            <a:r>
              <a:rPr lang="ru-RU" sz="2000" dirty="0" smtClean="0">
                <a:solidFill>
                  <a:schemeClr val="tx2"/>
                </a:solidFill>
                <a:latin typeface="Arial" charset="0"/>
              </a:rPr>
              <a:t>.</a:t>
            </a:r>
            <a:r>
              <a:rPr lang="ru-RU" sz="2400" b="1" dirty="0" smtClean="0">
                <a:latin typeface="Arial" charset="0"/>
              </a:rPr>
              <a:t> </a:t>
            </a:r>
            <a:r>
              <a:rPr lang="ru-RU" sz="2000" dirty="0">
                <a:solidFill>
                  <a:schemeClr val="tx2"/>
                </a:solidFill>
                <a:latin typeface="Arial" charset="0"/>
              </a:rPr>
              <a:t>Например: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(A)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6219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85812"/>
          </a:xfrm>
        </p:spPr>
        <p:txBody>
          <a:bodyPr/>
          <a:lstStyle/>
          <a:p>
            <a:pPr algn="ctr"/>
            <a:r>
              <a:rPr lang="ru-RU" sz="3600" dirty="0" smtClean="0">
                <a:solidFill>
                  <a:srgbClr val="330066"/>
                </a:solidFill>
              </a:rPr>
              <a:t>Вывод массива на экран</a:t>
            </a:r>
            <a:endParaRPr lang="ru-RU" dirty="0" smtClean="0"/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359532" y="1736812"/>
            <a:ext cx="2618642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  <a:effectLst/>
          <a:extLst/>
        </p:spPr>
        <p:txBody>
          <a:bodyPr wrap="square" r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l-PL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pl-PL" sz="2400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pl-PL" sz="24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2400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5516" y="1012666"/>
            <a:ext cx="875925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ru-RU" b="1" u="sng" dirty="0">
                <a:solidFill>
                  <a:schemeClr val="tx2"/>
                </a:solidFill>
              </a:rPr>
              <a:t>1 способ.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sz="1700" dirty="0" smtClean="0">
                <a:solidFill>
                  <a:schemeClr val="tx2"/>
                </a:solidFill>
              </a:rPr>
              <a:t>Весь массив выводится как один объект в квадратных скобках, элементы разделяются запятыми.</a:t>
            </a:r>
            <a:endParaRPr lang="ru-RU" sz="1700" dirty="0">
              <a:solidFill>
                <a:schemeClr val="tx2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2623" y="2658248"/>
            <a:ext cx="2949846" cy="46166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[1, 2, </a:t>
            </a:r>
            <a:r>
              <a:rPr lang="ru-RU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ru-RU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ru-RU" sz="24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15516" y="3356992"/>
            <a:ext cx="86460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b="1" u="sng" dirty="0" smtClean="0">
                <a:solidFill>
                  <a:schemeClr val="tx2"/>
                </a:solidFill>
              </a:rPr>
              <a:t>2</a:t>
            </a:r>
            <a:r>
              <a:rPr lang="ru-RU" b="1" u="sng" dirty="0" smtClean="0">
                <a:solidFill>
                  <a:schemeClr val="tx2"/>
                </a:solidFill>
              </a:rPr>
              <a:t> </a:t>
            </a:r>
            <a:r>
              <a:rPr lang="ru-RU" b="1" u="sng" dirty="0">
                <a:solidFill>
                  <a:schemeClr val="tx2"/>
                </a:solidFill>
              </a:rPr>
              <a:t>способ.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sz="1700" dirty="0" smtClean="0">
                <a:solidFill>
                  <a:schemeClr val="tx2"/>
                </a:solidFill>
              </a:rPr>
              <a:t>Вывод элементов </a:t>
            </a:r>
            <a:r>
              <a:rPr lang="ru-RU" sz="1700" dirty="0" smtClean="0">
                <a:solidFill>
                  <a:srgbClr val="330066"/>
                </a:solidFill>
                <a:latin typeface="Arial" pitchFamily="34" charset="0"/>
              </a:rPr>
              <a:t>с </a:t>
            </a:r>
            <a:r>
              <a:rPr lang="ru-RU" sz="1700" dirty="0">
                <a:solidFill>
                  <a:srgbClr val="330066"/>
                </a:solidFill>
                <a:latin typeface="Arial" pitchFamily="34" charset="0"/>
              </a:rPr>
              <a:t>помощью цикла </a:t>
            </a:r>
            <a:r>
              <a:rPr lang="ru-RU" sz="1700" dirty="0" smtClean="0">
                <a:solidFill>
                  <a:schemeClr val="tx2"/>
                </a:solidFill>
              </a:rPr>
              <a:t>в одной строке через пробел.</a:t>
            </a:r>
            <a:endParaRPr lang="ru-RU" sz="17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9532" y="2312876"/>
            <a:ext cx="13276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i="1" dirty="0">
                <a:solidFill>
                  <a:schemeClr val="tx2"/>
                </a:solidFill>
                <a:latin typeface="Arial" charset="0"/>
              </a:rPr>
              <a:t>На экране: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52623" y="3897052"/>
            <a:ext cx="6451625" cy="1200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  <a:effectLst/>
          <a:extLst/>
        </p:spPr>
        <p:txBody>
          <a:bodyPr wrap="square" r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l-PL" sz="2400" dirty="0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pl-PL" sz="2400" dirty="0">
                <a:latin typeface="Courier New" pitchFamily="49" charset="0"/>
              </a:rPr>
              <a:t> i </a:t>
            </a:r>
            <a:r>
              <a:rPr lang="pl-PL" sz="2400" dirty="0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pl-PL" sz="2400" dirty="0">
                <a:latin typeface="Courier New" pitchFamily="49" charset="0"/>
              </a:rPr>
              <a:t> </a:t>
            </a:r>
            <a:r>
              <a:rPr lang="pl-PL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range</a:t>
            </a:r>
            <a:r>
              <a:rPr lang="pl-PL" sz="2400" dirty="0" smtClean="0">
                <a:latin typeface="Courier New" pitchFamily="49" charset="0"/>
              </a:rPr>
              <a:t>(</a:t>
            </a:r>
            <a:r>
              <a:rPr lang="pl-PL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len</a:t>
            </a:r>
            <a:r>
              <a:rPr lang="pl-PL" sz="2400" dirty="0" smtClean="0">
                <a:latin typeface="Courier New" pitchFamily="49" charset="0"/>
              </a:rPr>
              <a:t>(</a:t>
            </a:r>
            <a:r>
              <a:rPr lang="en-US" sz="2400" dirty="0" smtClean="0">
                <a:latin typeface="Courier New" pitchFamily="49" charset="0"/>
              </a:rPr>
              <a:t>A</a:t>
            </a:r>
            <a:r>
              <a:rPr lang="pl-PL" sz="2400" dirty="0" smtClean="0">
                <a:latin typeface="Courier New" pitchFamily="49" charset="0"/>
              </a:rPr>
              <a:t>)):</a:t>
            </a:r>
            <a:endParaRPr lang="pl-PL" sz="2400" dirty="0">
              <a:latin typeface="Courier New" pitchFamily="49" charset="0"/>
            </a:endParaRPr>
          </a:p>
          <a:p>
            <a:pPr eaLnBrk="1" hangingPunct="1"/>
            <a:r>
              <a:rPr lang="pl-PL" sz="2400" dirty="0">
                <a:latin typeface="Courier New" pitchFamily="49" charset="0"/>
              </a:rPr>
              <a:t>	</a:t>
            </a:r>
            <a:r>
              <a:rPr lang="pl-PL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pl-PL" sz="2400" dirty="0">
                <a:latin typeface="Courier New" pitchFamily="49" charset="0"/>
              </a:rPr>
              <a:t> </a:t>
            </a:r>
            <a:r>
              <a:rPr lang="pl-PL" sz="2400" dirty="0" smtClean="0">
                <a:latin typeface="Courier New" pitchFamily="49" charset="0"/>
              </a:rPr>
              <a:t>(</a:t>
            </a:r>
            <a:r>
              <a:rPr lang="en-US" sz="2400" dirty="0" smtClean="0">
                <a:latin typeface="Courier New" pitchFamily="49" charset="0"/>
              </a:rPr>
              <a:t>A</a:t>
            </a:r>
            <a:r>
              <a:rPr lang="pl-PL" sz="2400" dirty="0">
                <a:latin typeface="Courier New" pitchFamily="49" charset="0"/>
              </a:rPr>
              <a:t>[i</a:t>
            </a:r>
            <a:r>
              <a:rPr lang="pl-PL" sz="2400" dirty="0" smtClean="0">
                <a:latin typeface="Courier New" pitchFamily="49" charset="0"/>
              </a:rPr>
              <a:t>], </a:t>
            </a:r>
            <a:r>
              <a:rPr lang="pl-PL" sz="2400" dirty="0">
                <a:latin typeface="Courier New" pitchFamily="49" charset="0"/>
              </a:rPr>
              <a:t>end=</a:t>
            </a:r>
            <a:r>
              <a:rPr lang="pl-PL" sz="2400" dirty="0">
                <a:solidFill>
                  <a:srgbClr val="008000"/>
                </a:solidFill>
                <a:latin typeface="Courier New" pitchFamily="49" charset="0"/>
              </a:rPr>
              <a:t>" </a:t>
            </a:r>
            <a:r>
              <a:rPr lang="pl-PL" sz="24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pl-PL" sz="2400" dirty="0" smtClean="0">
                <a:latin typeface="Courier New" pitchFamily="49" charset="0"/>
              </a:rPr>
              <a:t>)</a:t>
            </a:r>
            <a:endParaRPr lang="ru-RU" sz="2400" dirty="0" smtClean="0">
              <a:latin typeface="Courier New" pitchFamily="49" charset="0"/>
            </a:endParaRPr>
          </a:p>
          <a:p>
            <a:pPr eaLnBrk="1" hangingPunct="1"/>
            <a:r>
              <a:rPr lang="ru-RU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ru-RU" sz="2400" dirty="0">
                <a:latin typeface="Courier New" pitchFamily="49" charset="0"/>
              </a:rPr>
              <a:t>()  </a:t>
            </a:r>
            <a:r>
              <a:rPr lang="ru-RU" sz="24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</a:rPr>
              <a:t>переход на новую строку</a:t>
            </a:r>
            <a:endParaRPr lang="en-US" sz="24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20308" y="5595627"/>
            <a:ext cx="1843774" cy="46166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1 2 </a:t>
            </a:r>
            <a:r>
              <a:rPr lang="ru-RU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3 4 5</a:t>
            </a:r>
            <a:endParaRPr lang="ru-RU" sz="24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7413" y="5235587"/>
            <a:ext cx="13276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i="1" dirty="0">
                <a:solidFill>
                  <a:schemeClr val="tx2"/>
                </a:solidFill>
                <a:latin typeface="Arial" charset="0"/>
              </a:rPr>
              <a:t>На экране:</a:t>
            </a:r>
          </a:p>
        </p:txBody>
      </p:sp>
    </p:spTree>
    <p:extLst>
      <p:ext uri="{BB962C8B-B14F-4D97-AF65-F5344CB8AC3E}">
        <p14:creationId xmlns:p14="http://schemas.microsoft.com/office/powerpoint/2010/main" val="428767094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  <p:bldP spid="7" grpId="0"/>
      <p:bldP spid="2" grpId="0" animBg="1"/>
      <p:bldP spid="9" grpId="0"/>
      <p:bldP spid="3" grpId="0"/>
      <p:bldP spid="11" grpId="0" animBg="1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85812"/>
          </a:xfrm>
        </p:spPr>
        <p:txBody>
          <a:bodyPr/>
          <a:lstStyle/>
          <a:p>
            <a:pPr algn="ctr"/>
            <a:r>
              <a:rPr lang="ru-RU" sz="3600" dirty="0" smtClean="0">
                <a:solidFill>
                  <a:srgbClr val="330066"/>
                </a:solidFill>
              </a:rPr>
              <a:t>Вывод массива на экран</a:t>
            </a:r>
            <a:endParaRPr lang="ru-RU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5516" y="1012666"/>
            <a:ext cx="87592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ru-RU" b="1" u="sng" dirty="0" smtClean="0">
                <a:solidFill>
                  <a:srgbClr val="330066"/>
                </a:solidFill>
              </a:rPr>
              <a:t>3 </a:t>
            </a:r>
            <a:r>
              <a:rPr lang="ru-RU" b="1" u="sng" dirty="0">
                <a:solidFill>
                  <a:srgbClr val="330066"/>
                </a:solidFill>
              </a:rPr>
              <a:t>способ.</a:t>
            </a:r>
            <a:r>
              <a:rPr lang="ru-RU" dirty="0">
                <a:solidFill>
                  <a:srgbClr val="330066"/>
                </a:solidFill>
              </a:rPr>
              <a:t> </a:t>
            </a:r>
            <a:r>
              <a:rPr lang="ru-RU" sz="1700" dirty="0">
                <a:solidFill>
                  <a:srgbClr val="330066"/>
                </a:solidFill>
                <a:latin typeface="Arial" pitchFamily="34" charset="0"/>
              </a:rPr>
              <a:t>Вывод элементов с помощью цикла </a:t>
            </a:r>
            <a:r>
              <a:rPr lang="ru-RU" sz="1700" dirty="0" smtClean="0">
                <a:solidFill>
                  <a:srgbClr val="330066"/>
                </a:solidFill>
                <a:latin typeface="Arial" pitchFamily="34" charset="0"/>
              </a:rPr>
              <a:t>в столбик</a:t>
            </a:r>
            <a:r>
              <a:rPr lang="ru-RU" sz="1700" dirty="0" smtClean="0">
                <a:solidFill>
                  <a:srgbClr val="330066"/>
                </a:solidFill>
              </a:rPr>
              <a:t>.</a:t>
            </a:r>
            <a:endParaRPr lang="ru-RU" sz="1700" dirty="0">
              <a:solidFill>
                <a:srgbClr val="330066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15516" y="3560739"/>
            <a:ext cx="8646077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ru-RU" b="1" u="sng" dirty="0" smtClean="0">
                <a:solidFill>
                  <a:srgbClr val="330066"/>
                </a:solidFill>
              </a:rPr>
              <a:t>4 </a:t>
            </a:r>
            <a:r>
              <a:rPr lang="ru-RU" b="1" u="sng" dirty="0">
                <a:solidFill>
                  <a:srgbClr val="330066"/>
                </a:solidFill>
              </a:rPr>
              <a:t>способ.</a:t>
            </a:r>
            <a:r>
              <a:rPr lang="ru-RU" dirty="0">
                <a:solidFill>
                  <a:srgbClr val="330066"/>
                </a:solidFill>
              </a:rPr>
              <a:t> </a:t>
            </a:r>
            <a:r>
              <a:rPr lang="ru-RU" dirty="0" smtClean="0">
                <a:solidFill>
                  <a:srgbClr val="330066"/>
                </a:solidFill>
              </a:rPr>
              <a:t>В</a:t>
            </a:r>
            <a:r>
              <a:rPr lang="ru-RU" sz="1700" dirty="0" smtClean="0">
                <a:solidFill>
                  <a:srgbClr val="330066"/>
                </a:solidFill>
                <a:latin typeface="Arial" pitchFamily="34" charset="0"/>
              </a:rPr>
              <a:t>ывод </a:t>
            </a:r>
            <a:r>
              <a:rPr lang="ru-RU" sz="1700" dirty="0">
                <a:solidFill>
                  <a:srgbClr val="330066"/>
                </a:solidFill>
                <a:latin typeface="Arial" pitchFamily="34" charset="0"/>
              </a:rPr>
              <a:t>элементов с помощью цикла в </a:t>
            </a:r>
            <a:r>
              <a:rPr lang="ru-RU" sz="1700" dirty="0" smtClean="0">
                <a:solidFill>
                  <a:srgbClr val="330066"/>
                </a:solidFill>
                <a:latin typeface="Arial" pitchFamily="34" charset="0"/>
              </a:rPr>
              <a:t>столбик </a:t>
            </a:r>
            <a:br>
              <a:rPr lang="ru-RU" sz="1700" dirty="0" smtClean="0">
                <a:solidFill>
                  <a:srgbClr val="330066"/>
                </a:solidFill>
                <a:latin typeface="Arial" pitchFamily="34" charset="0"/>
              </a:rPr>
            </a:br>
            <a:r>
              <a:rPr lang="ru-RU" sz="1700" dirty="0" smtClean="0">
                <a:solidFill>
                  <a:srgbClr val="330066"/>
                </a:solidFill>
                <a:latin typeface="Arial" pitchFamily="34" charset="0"/>
              </a:rPr>
              <a:t>с указанием индексов</a:t>
            </a:r>
            <a:r>
              <a:rPr lang="ru-RU" sz="1700" dirty="0" smtClean="0">
                <a:solidFill>
                  <a:srgbClr val="330066"/>
                </a:solidFill>
              </a:rPr>
              <a:t>.</a:t>
            </a:r>
            <a:endParaRPr lang="ru-RU" sz="1700" dirty="0">
              <a:solidFill>
                <a:srgbClr val="330066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7128284" y="1020360"/>
            <a:ext cx="1846487" cy="2328503"/>
            <a:chOff x="7128284" y="1020360"/>
            <a:chExt cx="1846487" cy="2328503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7128284" y="1409871"/>
              <a:ext cx="1846487" cy="1938992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>
              <a:spAutoFit/>
            </a:bodyPr>
            <a:lstStyle/>
            <a:p>
              <a:r>
                <a:rPr lang="ru-RU" sz="24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  <a:p>
              <a:r>
                <a:rPr lang="ru-RU" sz="24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ru-RU" sz="24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ru-RU" sz="24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ru-RU" sz="24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128284" y="1020360"/>
              <a:ext cx="132768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700" i="1" dirty="0">
                  <a:solidFill>
                    <a:srgbClr val="330066"/>
                  </a:solidFill>
                  <a:latin typeface="Arial" charset="0"/>
                </a:rPr>
                <a:t>На экране:</a:t>
              </a:r>
            </a:p>
          </p:txBody>
        </p:sp>
      </p:grp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43741" y="1409871"/>
            <a:ext cx="6100468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  <a:effectLst/>
          <a:extLst/>
        </p:spPr>
        <p:txBody>
          <a:bodyPr wrap="square" r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l-PL" sz="2400" dirty="0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pl-PL" sz="2400" dirty="0">
                <a:solidFill>
                  <a:srgbClr val="000000"/>
                </a:solidFill>
                <a:latin typeface="Courier New" pitchFamily="49" charset="0"/>
              </a:rPr>
              <a:t> i </a:t>
            </a:r>
            <a:r>
              <a:rPr lang="pl-PL" sz="2400" dirty="0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pl-PL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l-PL" sz="2400" dirty="0" smtClean="0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</a:rPr>
              <a:t>range</a:t>
            </a:r>
            <a:r>
              <a:rPr lang="pl-PL" sz="2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l-PL" sz="2400" dirty="0" smtClean="0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</a:rPr>
              <a:t>len</a:t>
            </a:r>
            <a:r>
              <a:rPr lang="pl-PL" sz="2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pl-PL" sz="2400" dirty="0" smtClean="0">
                <a:solidFill>
                  <a:srgbClr val="000000"/>
                </a:solidFill>
                <a:latin typeface="Courier New" pitchFamily="49" charset="0"/>
              </a:rPr>
              <a:t>)):</a:t>
            </a:r>
            <a:endParaRPr lang="pl-PL" sz="24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pl-PL" sz="2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pl-PL" sz="2400" dirty="0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</a:rPr>
              <a:t>print</a:t>
            </a:r>
            <a:r>
              <a:rPr lang="pl-PL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l-PL" sz="2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pl-PL" sz="2400" dirty="0" smtClean="0">
                <a:solidFill>
                  <a:srgbClr val="000000"/>
                </a:solidFill>
                <a:latin typeface="Courier New" pitchFamily="49" charset="0"/>
              </a:rPr>
              <a:t>[i])</a:t>
            </a:r>
            <a:endParaRPr lang="ru-RU" sz="2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7128284" y="3841154"/>
            <a:ext cx="1846487" cy="2324150"/>
            <a:chOff x="7128284" y="3841154"/>
            <a:chExt cx="1846487" cy="232415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7128284" y="4226312"/>
              <a:ext cx="1846487" cy="1938992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A[ </a:t>
              </a:r>
              <a:r>
                <a:rPr lang="en-US" sz="24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0 ]= 1</a:t>
              </a:r>
            </a:p>
            <a:p>
              <a:r>
                <a:rPr lang="en-US" sz="24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A[ </a:t>
              </a:r>
              <a:r>
                <a:rPr lang="en-US" sz="24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1 ]= 2</a:t>
              </a:r>
            </a:p>
            <a:p>
              <a:r>
                <a:rPr lang="en-US" sz="24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A[ </a:t>
              </a:r>
              <a:r>
                <a:rPr lang="en-US" sz="24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2 ]= </a:t>
              </a:r>
              <a:r>
                <a:rPr lang="en-US" sz="24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A[ </a:t>
              </a:r>
              <a:r>
                <a:rPr lang="en-US" sz="24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3 ]= </a:t>
              </a:r>
              <a:r>
                <a:rPr lang="en-US" sz="24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A[ </a:t>
              </a:r>
              <a:r>
                <a:rPr lang="en-US" sz="24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4 ]= </a:t>
              </a:r>
              <a:r>
                <a:rPr lang="en-US" sz="24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ru-R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28284" y="3841154"/>
              <a:ext cx="132768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700" i="1" dirty="0">
                  <a:solidFill>
                    <a:srgbClr val="330066"/>
                  </a:solidFill>
                  <a:latin typeface="Arial" charset="0"/>
                </a:rPr>
                <a:t>На экране:</a:t>
              </a:r>
            </a:p>
          </p:txBody>
        </p: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41765" y="4224126"/>
            <a:ext cx="6102443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  <a:effectLst/>
          <a:extLst/>
        </p:spPr>
        <p:txBody>
          <a:bodyPr wrap="square" r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l-PL" sz="2400" dirty="0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pl-PL" sz="2400" dirty="0">
                <a:solidFill>
                  <a:srgbClr val="000000"/>
                </a:solidFill>
                <a:latin typeface="Courier New" pitchFamily="49" charset="0"/>
              </a:rPr>
              <a:t> i </a:t>
            </a:r>
            <a:r>
              <a:rPr lang="pl-PL" sz="2400" dirty="0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pl-PL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l-PL" sz="2400" dirty="0" smtClean="0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</a:rPr>
              <a:t>range</a:t>
            </a:r>
            <a:r>
              <a:rPr lang="pl-PL" sz="2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l-PL" sz="2400" dirty="0" smtClean="0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</a:rPr>
              <a:t>len</a:t>
            </a:r>
            <a:r>
              <a:rPr lang="pl-PL" sz="2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pl-PL" sz="2400" dirty="0" smtClean="0">
                <a:solidFill>
                  <a:srgbClr val="000000"/>
                </a:solidFill>
                <a:latin typeface="Courier New" pitchFamily="49" charset="0"/>
              </a:rPr>
              <a:t>)):</a:t>
            </a:r>
            <a:endParaRPr lang="pl-PL" sz="24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pl-PL" sz="2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pl-PL" sz="2400" dirty="0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</a:rPr>
              <a:t>print</a:t>
            </a:r>
            <a:r>
              <a:rPr lang="pl-PL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l-PL" sz="2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l-PL" sz="24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sz="2400" dirty="0" smtClean="0">
                <a:solidFill>
                  <a:srgbClr val="008000"/>
                </a:solidFill>
                <a:latin typeface="Courier New" pitchFamily="49" charset="0"/>
              </a:rPr>
              <a:t>A</a:t>
            </a:r>
            <a:r>
              <a:rPr lang="pl-PL" sz="2400" dirty="0" smtClean="0">
                <a:solidFill>
                  <a:srgbClr val="008000"/>
                </a:solidFill>
                <a:latin typeface="Courier New" pitchFamily="49" charset="0"/>
              </a:rPr>
              <a:t>["</a:t>
            </a:r>
            <a:r>
              <a:rPr lang="pl-PL" sz="24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pl-PL" sz="2400" dirty="0">
                <a:solidFill>
                  <a:srgbClr val="000000"/>
                </a:solidFill>
                <a:latin typeface="Courier New" pitchFamily="49" charset="0"/>
              </a:rPr>
              <a:t>i, </a:t>
            </a:r>
            <a:r>
              <a:rPr lang="pl-PL" sz="2400" dirty="0">
                <a:solidFill>
                  <a:srgbClr val="008000"/>
                </a:solidFill>
                <a:latin typeface="Courier New" pitchFamily="49" charset="0"/>
              </a:rPr>
              <a:t>"]="</a:t>
            </a:r>
            <a:r>
              <a:rPr lang="pl-PL" sz="24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pl-PL" sz="2400" dirty="0" smtClean="0">
                <a:solidFill>
                  <a:srgbClr val="000000"/>
                </a:solidFill>
                <a:latin typeface="Courier New" pitchFamily="49" charset="0"/>
              </a:rPr>
              <a:t>[i</a:t>
            </a:r>
            <a:r>
              <a:rPr lang="pl-PL" sz="2400" dirty="0">
                <a:solidFill>
                  <a:srgbClr val="000000"/>
                </a:solidFill>
                <a:latin typeface="Courier New" pitchFamily="49" charset="0"/>
              </a:rPr>
              <a:t>])</a:t>
            </a:r>
            <a:endParaRPr lang="ru-RU" sz="2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7850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6121400" cy="617537"/>
          </a:xfrm>
        </p:spPr>
        <p:txBody>
          <a:bodyPr/>
          <a:lstStyle/>
          <a:p>
            <a:pPr algn="ctr" eaLnBrk="1" hangingPunct="1"/>
            <a:r>
              <a:rPr lang="ru-RU" sz="3600" smtClean="0"/>
              <a:t>Заполнение массивов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238497" y="1171515"/>
            <a:ext cx="87503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000" b="1" u="sng" dirty="0">
                <a:solidFill>
                  <a:srgbClr val="330066"/>
                </a:solidFill>
              </a:rPr>
              <a:t>1 способ. Создание массива указанием значений элементов</a:t>
            </a:r>
            <a:endParaRPr lang="ru-RU" sz="2000" b="1" dirty="0">
              <a:solidFill>
                <a:srgbClr val="330066"/>
              </a:solidFill>
              <a:latin typeface="Courier New" pitchFamily="49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237512" y="1736812"/>
            <a:ext cx="8654937" cy="1229651"/>
            <a:chOff x="237512" y="1736812"/>
            <a:chExt cx="8654937" cy="1229651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359500" y="2504798"/>
              <a:ext cx="4500532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Courier New" pitchFamily="49" charset="0"/>
                </a:rPr>
                <a:t>A</a:t>
              </a:r>
              <a:r>
                <a:rPr lang="pl-PL" sz="240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pl-PL" sz="2400" dirty="0">
                  <a:solidFill>
                    <a:srgbClr val="000000"/>
                  </a:solidFill>
                  <a:latin typeface="Courier New" pitchFamily="49" charset="0"/>
                </a:rPr>
                <a:t>= [1, </a:t>
              </a:r>
              <a:r>
                <a:rPr lang="ru-RU" sz="2400" dirty="0" smtClean="0">
                  <a:solidFill>
                    <a:srgbClr val="000000"/>
                  </a:solidFill>
                  <a:latin typeface="Courier New" pitchFamily="49" charset="0"/>
                </a:rPr>
                <a:t>-</a:t>
              </a:r>
              <a:r>
                <a:rPr lang="pl-PL" sz="2400" dirty="0" smtClean="0">
                  <a:solidFill>
                    <a:srgbClr val="000000"/>
                  </a:solidFill>
                  <a:latin typeface="Courier New" pitchFamily="49" charset="0"/>
                </a:rPr>
                <a:t>2</a:t>
              </a:r>
              <a:r>
                <a:rPr lang="pl-PL" sz="2400" dirty="0">
                  <a:solidFill>
                    <a:srgbClr val="000000"/>
                  </a:solidFill>
                  <a:latin typeface="Courier New" pitchFamily="49" charset="0"/>
                </a:rPr>
                <a:t>, -3, 5, 7]</a:t>
              </a:r>
              <a:endParaRPr lang="en-US" sz="2400" dirty="0">
                <a:solidFill>
                  <a:srgbClr val="008000"/>
                </a:solidFill>
                <a:latin typeface="Courier New" pitchFamily="49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7512" y="1736812"/>
              <a:ext cx="8654937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sz="2000" dirty="0" smtClean="0">
                  <a:solidFill>
                    <a:srgbClr val="330066"/>
                  </a:solidFill>
                </a:rPr>
                <a:t>Массив создается перечислением элементов через запятую в квадратных скобках.</a:t>
              </a:r>
              <a:endParaRPr lang="ru-RU" sz="2000" dirty="0">
                <a:solidFill>
                  <a:srgbClr val="330066"/>
                </a:solidFill>
              </a:endParaRP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250825" y="3254495"/>
            <a:ext cx="8654937" cy="1668381"/>
            <a:chOff x="250825" y="3254495"/>
            <a:chExt cx="8654937" cy="166838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372813" y="3722547"/>
              <a:ext cx="4487219" cy="12003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sz="2400" dirty="0">
                  <a:solidFill>
                    <a:srgbClr val="FF0000"/>
                  </a:solidFill>
                  <a:latin typeface="Courier New" pitchFamily="49" charset="0"/>
                </a:rPr>
                <a:t># </a:t>
              </a:r>
              <a:r>
                <a:rPr lang="ru-RU" sz="2400" dirty="0">
                  <a:solidFill>
                    <a:srgbClr val="FF0000"/>
                  </a:solidFill>
                  <a:latin typeface="Courier New" pitchFamily="49" charset="0"/>
                </a:rPr>
                <a:t>массив из 5 элементов</a:t>
              </a:r>
            </a:p>
            <a:p>
              <a:pPr lvl="0"/>
              <a:r>
                <a:rPr lang="en-US" sz="2400" dirty="0">
                  <a:solidFill>
                    <a:srgbClr val="FF0000"/>
                  </a:solidFill>
                  <a:latin typeface="Courier New" pitchFamily="49" charset="0"/>
                </a:rPr>
                <a:t># </a:t>
              </a:r>
              <a:r>
                <a:rPr lang="ru-RU" sz="2400" dirty="0">
                  <a:solidFill>
                    <a:srgbClr val="FF0000"/>
                  </a:solidFill>
                  <a:latin typeface="Courier New" pitchFamily="49" charset="0"/>
                </a:rPr>
                <a:t>заполненный нулями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r>
                <a:rPr lang="en-US" sz="2400" dirty="0" smtClean="0">
                  <a:solidFill>
                    <a:srgbClr val="000000"/>
                  </a:solidFill>
                  <a:latin typeface="Courier New" pitchFamily="49" charset="0"/>
                </a:rPr>
                <a:t>A</a:t>
              </a:r>
              <a:r>
                <a:rPr lang="pl-PL" sz="240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pl-PL" sz="2400" dirty="0">
                  <a:solidFill>
                    <a:srgbClr val="000000"/>
                  </a:solidFill>
                  <a:latin typeface="Courier New" pitchFamily="49" charset="0"/>
                </a:rPr>
                <a:t>= </a:t>
              </a:r>
              <a:r>
                <a:rPr lang="pl-PL" sz="2400" dirty="0" smtClean="0">
                  <a:solidFill>
                    <a:srgbClr val="000000"/>
                  </a:solidFill>
                  <a:latin typeface="Courier New" pitchFamily="49" charset="0"/>
                </a:rPr>
                <a:t>[</a:t>
              </a:r>
              <a:r>
                <a:rPr lang="ru-RU" sz="2400" dirty="0" smtClean="0">
                  <a:solidFill>
                    <a:srgbClr val="000000"/>
                  </a:solidFill>
                  <a:latin typeface="Courier New" pitchFamily="49" charset="0"/>
                </a:rPr>
                <a:t>0</a:t>
              </a:r>
              <a:r>
                <a:rPr lang="pl-PL" sz="2400" dirty="0" smtClean="0">
                  <a:solidFill>
                    <a:srgbClr val="000000"/>
                  </a:solidFill>
                  <a:latin typeface="Courier New" pitchFamily="49" charset="0"/>
                </a:rPr>
                <a:t>]</a:t>
              </a:r>
              <a:r>
                <a:rPr lang="en-US" sz="2400" dirty="0" smtClean="0">
                  <a:solidFill>
                    <a:srgbClr val="000000"/>
                  </a:solidFill>
                  <a:latin typeface="Courier New" pitchFamily="49" charset="0"/>
                </a:rPr>
                <a:t> * 5</a:t>
              </a:r>
              <a:endParaRPr lang="ru-RU" sz="2400" dirty="0" smtClea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50825" y="3254495"/>
              <a:ext cx="865493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sz="2000" dirty="0" smtClean="0">
                  <a:solidFill>
                    <a:srgbClr val="330066"/>
                  </a:solidFill>
                </a:rPr>
                <a:t>Если все элементы одинаковые, используется следующий оператор.</a:t>
              </a:r>
              <a:endParaRPr lang="ru-RU" sz="2000" dirty="0">
                <a:solidFill>
                  <a:srgbClr val="33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80181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6121400" cy="617537"/>
          </a:xfrm>
        </p:spPr>
        <p:txBody>
          <a:bodyPr/>
          <a:lstStyle/>
          <a:p>
            <a:pPr algn="ctr" eaLnBrk="1" hangingPunct="1"/>
            <a:r>
              <a:rPr lang="ru-RU" sz="3600" smtClean="0"/>
              <a:t>Заполнение массивов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250825" y="1052736"/>
            <a:ext cx="87503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000" b="1" u="sng" dirty="0" smtClean="0">
                <a:solidFill>
                  <a:schemeClr val="tx2"/>
                </a:solidFill>
              </a:rPr>
              <a:t>2 </a:t>
            </a:r>
            <a:r>
              <a:rPr lang="ru-RU" sz="2000" b="1" u="sng" dirty="0">
                <a:solidFill>
                  <a:schemeClr val="tx2"/>
                </a:solidFill>
              </a:rPr>
              <a:t>способ. Ввод с клавиатуры</a:t>
            </a:r>
            <a:r>
              <a:rPr lang="ru-RU" u="sng" dirty="0">
                <a:solidFill>
                  <a:schemeClr val="tx2"/>
                </a:solidFill>
              </a:rPr>
              <a:t> </a:t>
            </a:r>
            <a:r>
              <a:rPr lang="ru-RU" sz="2000" u="sng" dirty="0">
                <a:solidFill>
                  <a:schemeClr val="tx2"/>
                </a:solidFill>
              </a:rPr>
              <a:t>(при небольшом количестве элементов)</a:t>
            </a:r>
          </a:p>
          <a:p>
            <a:pPr eaLnBrk="1" hangingPunct="1"/>
            <a:endParaRPr lang="ru-RU" sz="20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2894" y="1484784"/>
            <a:ext cx="8632257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lvl="0"/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N = 5			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pl-PL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размер массива в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переменной</a:t>
            </a:r>
            <a:endParaRPr lang="pl-PL" sz="2000" dirty="0">
              <a:solidFill>
                <a:srgbClr val="FF0000"/>
              </a:solidFill>
              <a:latin typeface="Courier New" pitchFamily="49" charset="0"/>
            </a:endParaRPr>
          </a:p>
          <a:p>
            <a:pPr lvl="0"/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pl-PL" sz="20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= [0] * N		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pl-PL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заполнение массива нулями</a:t>
            </a:r>
          </a:p>
          <a:p>
            <a:pPr lvl="0"/>
            <a:r>
              <a:rPr lang="pl-PL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pl-PL" sz="20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l-PL" sz="20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Введите"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N, </a:t>
            </a:r>
            <a:r>
              <a:rPr lang="pl-PL" sz="20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элементов массива:"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lvl="0"/>
            <a:r>
              <a:rPr lang="pl-PL" sz="2000" dirty="0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 i </a:t>
            </a:r>
            <a:r>
              <a:rPr lang="pl-PL" sz="2000" dirty="0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l-PL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range</a:t>
            </a:r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(N</a:t>
            </a:r>
            <a:r>
              <a:rPr lang="pl-PL" sz="2000" dirty="0" smtClean="0">
                <a:solidFill>
                  <a:srgbClr val="000000"/>
                </a:solidFill>
                <a:latin typeface="Courier New" pitchFamily="49" charset="0"/>
              </a:rPr>
              <a:t>):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перебор индексов</a:t>
            </a:r>
            <a:endParaRPr lang="pl-PL" sz="2000" dirty="0">
              <a:solidFill>
                <a:srgbClr val="FF0000"/>
              </a:solidFill>
              <a:latin typeface="Courier New" pitchFamily="49" charset="0"/>
            </a:endParaRPr>
          </a:p>
          <a:p>
            <a:pPr lvl="0"/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  B</a:t>
            </a:r>
            <a:r>
              <a:rPr lang="pl-PL" sz="2000" dirty="0" smtClean="0">
                <a:solidFill>
                  <a:srgbClr val="000000"/>
                </a:solidFill>
                <a:latin typeface="Courier New" pitchFamily="49" charset="0"/>
              </a:rPr>
              <a:t>[i] = </a:t>
            </a:r>
            <a:r>
              <a:rPr lang="pl-PL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pl-PL" sz="20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l-PL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input</a:t>
            </a:r>
            <a:r>
              <a:rPr lang="pl-PL" sz="2000" dirty="0" smtClean="0">
                <a:solidFill>
                  <a:srgbClr val="000000"/>
                </a:solidFill>
                <a:latin typeface="Courier New" pitchFamily="49" charset="0"/>
              </a:rPr>
              <a:t>())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pl-PL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ввод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числа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с клавиатуры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2893" y="3593051"/>
            <a:ext cx="86322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000" dirty="0" smtClean="0">
                <a:solidFill>
                  <a:schemeClr val="tx2"/>
                </a:solidFill>
              </a:rPr>
              <a:t>Можно в цикл добавить подсказку с индексом вводимого элемента.</a:t>
            </a:r>
            <a:endParaRPr lang="ru-RU" sz="2000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2893" y="3993161"/>
            <a:ext cx="8632257" cy="1015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lvl="0"/>
            <a:r>
              <a:rPr lang="pl-PL" sz="2000" dirty="0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 i </a:t>
            </a:r>
            <a:r>
              <a:rPr lang="pl-PL" sz="2000" dirty="0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l-PL" sz="2000" dirty="0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</a:rPr>
              <a:t>range</a:t>
            </a:r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(N</a:t>
            </a:r>
            <a:r>
              <a:rPr lang="pl-PL" sz="2000" dirty="0" smtClean="0">
                <a:solidFill>
                  <a:srgbClr val="000000"/>
                </a:solidFill>
                <a:latin typeface="Courier New" pitchFamily="49" charset="0"/>
              </a:rPr>
              <a:t>):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перебор индексов</a:t>
            </a:r>
            <a:endParaRPr lang="pl-PL" sz="2000" dirty="0">
              <a:solidFill>
                <a:srgbClr val="000000"/>
              </a:solidFill>
              <a:latin typeface="Courier New" pitchFamily="49" charset="0"/>
            </a:endParaRPr>
          </a:p>
          <a:p>
            <a:pPr lvl="0"/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pl-PL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pl-PL" sz="2000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pl-PL" sz="20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sz="2000" dirty="0" smtClean="0">
                <a:solidFill>
                  <a:srgbClr val="008000"/>
                </a:solidFill>
                <a:latin typeface="Courier New" pitchFamily="49" charset="0"/>
              </a:rPr>
              <a:t>B</a:t>
            </a:r>
            <a:r>
              <a:rPr lang="pl-PL" sz="2000" dirty="0" smtClean="0">
                <a:solidFill>
                  <a:srgbClr val="008000"/>
                </a:solidFill>
                <a:latin typeface="Courier New" pitchFamily="49" charset="0"/>
              </a:rPr>
              <a:t>["</a:t>
            </a:r>
            <a:r>
              <a:rPr lang="pl-PL" sz="20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i, </a:t>
            </a:r>
            <a:r>
              <a:rPr lang="pl-PL" sz="2000" dirty="0" smtClean="0">
                <a:solidFill>
                  <a:srgbClr val="008000"/>
                </a:solidFill>
                <a:latin typeface="Courier New" pitchFamily="49" charset="0"/>
              </a:rPr>
              <a:t>"]</a:t>
            </a:r>
            <a:r>
              <a:rPr lang="en-US" sz="2000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pl-PL" sz="2000" dirty="0" smtClean="0">
                <a:solidFill>
                  <a:srgbClr val="008000"/>
                </a:solidFill>
                <a:latin typeface="Courier New" pitchFamily="49" charset="0"/>
              </a:rPr>
              <a:t>=</a:t>
            </a:r>
            <a:r>
              <a:rPr lang="en-US" sz="2000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pl-PL" sz="20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pl-PL" sz="20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end=</a:t>
            </a:r>
            <a:r>
              <a:rPr lang="pl-PL" sz="2000" dirty="0">
                <a:solidFill>
                  <a:srgbClr val="008000"/>
                </a:solidFill>
                <a:latin typeface="Courier New" pitchFamily="49" charset="0"/>
              </a:rPr>
              <a:t>""</a:t>
            </a:r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l-PL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вывод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подсказки</a:t>
            </a:r>
            <a:endParaRPr lang="ru-RU" sz="2000" dirty="0">
              <a:solidFill>
                <a:srgbClr val="FF0000"/>
              </a:solidFill>
              <a:latin typeface="Courier New" pitchFamily="49" charset="0"/>
            </a:endParaRPr>
          </a:p>
          <a:p>
            <a:pPr lvl="0"/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   B</a:t>
            </a:r>
            <a:r>
              <a:rPr lang="pl-PL" sz="2000" dirty="0" smtClean="0">
                <a:solidFill>
                  <a:srgbClr val="000000"/>
                </a:solidFill>
                <a:latin typeface="Courier New" pitchFamily="49" charset="0"/>
              </a:rPr>
              <a:t>[i</a:t>
            </a:r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] = </a:t>
            </a:r>
            <a:r>
              <a:rPr lang="pl-PL" sz="2000" dirty="0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</a:rPr>
              <a:t>int</a:t>
            </a:r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pl-PL" sz="2000" dirty="0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</a:rPr>
              <a:t>input</a:t>
            </a:r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())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pl-PL" sz="20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ввод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числа</a:t>
            </a:r>
            <a:endParaRPr lang="en-US" sz="2000" dirty="0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332894" y="5091281"/>
            <a:ext cx="4018615" cy="1532160"/>
            <a:chOff x="332894" y="5091281"/>
            <a:chExt cx="4018615" cy="153216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1759221" y="5146113"/>
              <a:ext cx="2592288" cy="147732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B[ </a:t>
              </a:r>
              <a:r>
                <a:rPr lang="en-US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0 ] =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</a:t>
              </a:r>
            </a:p>
            <a:p>
              <a:r>
                <a:rPr lang="en-US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B[ </a:t>
              </a:r>
              <a:r>
                <a:rPr lang="en-US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1 ] =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B[ </a:t>
              </a:r>
              <a:r>
                <a:rPr lang="en-US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2 ] =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3</a:t>
              </a:r>
            </a:p>
            <a:p>
              <a:r>
                <a:rPr lang="en-US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B[ </a:t>
              </a:r>
              <a:r>
                <a:rPr lang="en-US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3 ] =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4</a:t>
              </a:r>
            </a:p>
            <a:p>
              <a:r>
                <a:rPr lang="en-US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B[ </a:t>
              </a:r>
              <a:r>
                <a:rPr lang="en-US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4 ] =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5</a:t>
              </a:r>
              <a:endParaRPr lang="ru-RU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2894" y="5091281"/>
              <a:ext cx="132768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700" i="1" dirty="0">
                  <a:solidFill>
                    <a:srgbClr val="330066"/>
                  </a:solidFill>
                  <a:latin typeface="Arial" charset="0"/>
                </a:rPr>
                <a:t>На экране: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00789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2" grpId="0" animBg="1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6121400" cy="617537"/>
          </a:xfrm>
        </p:spPr>
        <p:txBody>
          <a:bodyPr/>
          <a:lstStyle/>
          <a:p>
            <a:pPr algn="ctr" eaLnBrk="1" hangingPunct="1"/>
            <a:r>
              <a:rPr lang="ru-RU" sz="3600" smtClean="0"/>
              <a:t>Заполнение массивов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249840" y="1124744"/>
            <a:ext cx="87503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000" b="1" u="sng" dirty="0" smtClean="0">
                <a:solidFill>
                  <a:srgbClr val="330066"/>
                </a:solidFill>
              </a:rPr>
              <a:t>3 </a:t>
            </a:r>
            <a:r>
              <a:rPr lang="ru-RU" sz="2000" b="1" u="sng" dirty="0">
                <a:solidFill>
                  <a:srgbClr val="330066"/>
                </a:solidFill>
              </a:rPr>
              <a:t>способ. Вычисление </a:t>
            </a:r>
            <a:r>
              <a:rPr lang="ru-RU" sz="2000" b="1" u="sng" dirty="0" smtClean="0">
                <a:solidFill>
                  <a:srgbClr val="330066"/>
                </a:solidFill>
              </a:rPr>
              <a:t>элементов по </a:t>
            </a:r>
            <a:r>
              <a:rPr lang="ru-RU" sz="2000" b="1" u="sng" dirty="0">
                <a:solidFill>
                  <a:srgbClr val="330066"/>
                </a:solidFill>
              </a:rPr>
              <a:t>формуле</a:t>
            </a:r>
            <a:r>
              <a:rPr lang="ru-RU" u="sng" dirty="0">
                <a:solidFill>
                  <a:srgbClr val="330066"/>
                </a:solidFill>
              </a:rPr>
              <a:t> </a:t>
            </a:r>
            <a:r>
              <a:rPr lang="ru-RU" sz="2000" u="sng" dirty="0">
                <a:solidFill>
                  <a:srgbClr val="330066"/>
                </a:solidFill>
              </a:rPr>
              <a:t>(функция от индекса</a:t>
            </a:r>
            <a:r>
              <a:rPr lang="ru-RU" sz="2000" u="sng" dirty="0" smtClean="0">
                <a:solidFill>
                  <a:srgbClr val="330066"/>
                </a:solidFill>
              </a:rPr>
              <a:t>)</a:t>
            </a:r>
            <a:endParaRPr lang="ru-RU" sz="2000" u="sng" dirty="0">
              <a:solidFill>
                <a:srgbClr val="330066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6482" y="1628800"/>
            <a:ext cx="8451574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lvl="0"/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N = 5			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pl-PL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размер массива в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переменной</a:t>
            </a:r>
            <a:endParaRPr lang="pl-PL" sz="2000" dirty="0">
              <a:solidFill>
                <a:srgbClr val="FF0000"/>
              </a:solidFill>
              <a:latin typeface="Courier New" pitchFamily="49" charset="0"/>
            </a:endParaRPr>
          </a:p>
          <a:p>
            <a:pPr lvl="0"/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C</a:t>
            </a:r>
            <a:r>
              <a:rPr lang="pl-PL" sz="20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= [0] * N		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pl-PL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заполнение массива нулями</a:t>
            </a:r>
          </a:p>
          <a:p>
            <a:pPr lvl="0"/>
            <a:r>
              <a:rPr lang="pl-PL" sz="2000" dirty="0" smtClean="0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pl-PL" sz="20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i </a:t>
            </a:r>
            <a:r>
              <a:rPr lang="pl-PL" sz="2000" dirty="0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l-PL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range</a:t>
            </a:r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(N</a:t>
            </a:r>
            <a:r>
              <a:rPr lang="pl-PL" sz="2000" dirty="0" smtClean="0">
                <a:solidFill>
                  <a:srgbClr val="000000"/>
                </a:solidFill>
                <a:latin typeface="Courier New" pitchFamily="49" charset="0"/>
              </a:rPr>
              <a:t>):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перебор индексов</a:t>
            </a:r>
            <a:endParaRPr lang="pl-PL" sz="2000" dirty="0">
              <a:solidFill>
                <a:srgbClr val="FF0000"/>
              </a:solidFill>
              <a:latin typeface="Courier New" pitchFamily="49" charset="0"/>
            </a:endParaRPr>
          </a:p>
          <a:p>
            <a:pPr lvl="0"/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C[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] =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**2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pl-PL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индекс в квадрате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0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 </a:t>
            </a:r>
            <a:r>
              <a:rPr lang="en-US" sz="2000" dirty="0" smtClean="0">
                <a:latin typeface="Courier New" pitchFamily="49" charset="0"/>
              </a:rPr>
              <a:t>(C)          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вывод массива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326482" y="3537012"/>
            <a:ext cx="2985378" cy="803101"/>
            <a:chOff x="326482" y="3537012"/>
            <a:chExt cx="2985378" cy="80310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326482" y="3940003"/>
              <a:ext cx="2985378" cy="40011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[0, 1, 4, 9, 16]</a:t>
              </a:r>
              <a:endParaRPr lang="ru-RU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482" y="3537012"/>
              <a:ext cx="132768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700" i="1" dirty="0">
                  <a:solidFill>
                    <a:srgbClr val="330066"/>
                  </a:solidFill>
                  <a:latin typeface="Arial" charset="0"/>
                </a:rPr>
                <a:t>На экране: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7178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6121400" cy="617537"/>
          </a:xfrm>
        </p:spPr>
        <p:txBody>
          <a:bodyPr/>
          <a:lstStyle/>
          <a:p>
            <a:pPr algn="ctr" eaLnBrk="1" hangingPunct="1"/>
            <a:r>
              <a:rPr lang="ru-RU" sz="3600" smtClean="0"/>
              <a:t>Заполнение массивов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201667" y="1124744"/>
            <a:ext cx="8700123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</a:pPr>
            <a:r>
              <a:rPr lang="ru-RU" sz="2000" b="1" u="sng" dirty="0" smtClean="0">
                <a:solidFill>
                  <a:schemeClr val="tx2"/>
                </a:solidFill>
              </a:rPr>
              <a:t>4 </a:t>
            </a:r>
            <a:r>
              <a:rPr lang="ru-RU" sz="2000" b="1" u="sng" dirty="0">
                <a:solidFill>
                  <a:schemeClr val="tx2"/>
                </a:solidFill>
              </a:rPr>
              <a:t>способ. Заполнение случайными числами</a:t>
            </a:r>
            <a:r>
              <a:rPr lang="ru-RU" u="sng" dirty="0">
                <a:solidFill>
                  <a:schemeClr val="tx2"/>
                </a:solidFill>
              </a:rPr>
              <a:t> </a:t>
            </a:r>
          </a:p>
          <a:p>
            <a:pPr eaLnBrk="1" hangingPunct="1">
              <a:spcAft>
                <a:spcPct val="25000"/>
              </a:spcAft>
            </a:pPr>
            <a:r>
              <a:rPr lang="ru-RU" sz="2000" dirty="0" smtClean="0">
                <a:solidFill>
                  <a:schemeClr val="tx2"/>
                </a:solidFill>
              </a:rPr>
              <a:t>Функция </a:t>
            </a:r>
            <a:r>
              <a:rPr lang="en-US" sz="2400" b="1" dirty="0" err="1" smtClean="0">
                <a:latin typeface="Courier New" pitchFamily="49" charset="0"/>
              </a:rPr>
              <a:t>randint</a:t>
            </a:r>
            <a:r>
              <a:rPr lang="en-US" sz="2400" b="1" dirty="0" smtClean="0">
                <a:latin typeface="Courier New" pitchFamily="49" charset="0"/>
              </a:rPr>
              <a:t>(a, b)</a:t>
            </a:r>
            <a:r>
              <a:rPr lang="ru-RU" sz="2000" dirty="0">
                <a:solidFill>
                  <a:schemeClr val="tx2"/>
                </a:solidFill>
              </a:rPr>
              <a:t>создаёт случайное целое число </a:t>
            </a:r>
            <a:r>
              <a:rPr lang="en-US" sz="2000" dirty="0" smtClean="0">
                <a:solidFill>
                  <a:schemeClr val="tx2"/>
                </a:solidFill>
              </a:rPr>
              <a:t/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ru-RU" sz="2000" dirty="0" smtClean="0">
                <a:solidFill>
                  <a:schemeClr val="tx2"/>
                </a:solidFill>
              </a:rPr>
              <a:t>из отрезка </a:t>
            </a:r>
            <a:r>
              <a:rPr lang="en-US" sz="2000" dirty="0" smtClean="0">
                <a:solidFill>
                  <a:schemeClr val="tx2"/>
                </a:solidFill>
              </a:rPr>
              <a:t>[a, b]</a:t>
            </a:r>
            <a:r>
              <a:rPr lang="ru-RU" sz="2000" dirty="0" smtClean="0">
                <a:solidFill>
                  <a:schemeClr val="tx2"/>
                </a:solidFill>
                <a:cs typeface="Arial" charset="0"/>
              </a:rPr>
              <a:t>.</a:t>
            </a:r>
            <a:endParaRPr lang="ru-RU" sz="20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1667" y="2278906"/>
            <a:ext cx="8762821" cy="19389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lvl="0"/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N = 5			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pl-PL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размер массива в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переменной</a:t>
            </a:r>
            <a:endParaRPr lang="pl-PL" sz="2000" dirty="0">
              <a:solidFill>
                <a:srgbClr val="FF0000"/>
              </a:solidFill>
              <a:latin typeface="Courier New" pitchFamily="49" charset="0"/>
            </a:endParaRPr>
          </a:p>
          <a:p>
            <a:pPr lvl="0"/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D</a:t>
            </a:r>
            <a:r>
              <a:rPr lang="pl-PL" sz="20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= [0] * N		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pl-PL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заполнение массива нулями</a:t>
            </a:r>
          </a:p>
          <a:p>
            <a:pPr lvl="0"/>
            <a:r>
              <a:rPr lang="en-US" sz="2000" dirty="0">
                <a:solidFill>
                  <a:srgbClr val="CC6600"/>
                </a:solidFill>
                <a:latin typeface="Courier New" pitchFamily="49" charset="0"/>
              </a:rPr>
              <a:t>from </a:t>
            </a:r>
            <a:r>
              <a:rPr lang="en-US" sz="2000" dirty="0">
                <a:latin typeface="Courier New" pitchFamily="49" charset="0"/>
              </a:rPr>
              <a:t>random</a:t>
            </a:r>
            <a:r>
              <a:rPr lang="en-US" sz="2000" dirty="0">
                <a:solidFill>
                  <a:srgbClr val="CC6600"/>
                </a:solidFill>
                <a:latin typeface="Courier New" pitchFamily="49" charset="0"/>
              </a:rPr>
              <a:t> import </a:t>
            </a:r>
            <a:r>
              <a:rPr lang="en-US" sz="2000" dirty="0" err="1" smtClean="0">
                <a:latin typeface="Courier New" pitchFamily="49" charset="0"/>
              </a:rPr>
              <a:t>randint</a:t>
            </a:r>
            <a:r>
              <a:rPr lang="en-US" sz="2000" dirty="0" smtClean="0">
                <a:solidFill>
                  <a:srgbClr val="CC66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подключение функции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</a:rPr>
              <a:t>randint</a:t>
            </a:r>
            <a:endParaRPr lang="en-US" sz="2000" dirty="0">
              <a:solidFill>
                <a:srgbClr val="FF0000"/>
              </a:solidFill>
              <a:latin typeface="Courier New" pitchFamily="49" charset="0"/>
            </a:endParaRPr>
          </a:p>
          <a:p>
            <a:pPr lvl="0"/>
            <a:r>
              <a:rPr lang="pl-PL" sz="2000" dirty="0" smtClean="0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pl-PL" sz="20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i </a:t>
            </a:r>
            <a:r>
              <a:rPr lang="pl-PL" sz="2000" dirty="0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pl-PL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range</a:t>
            </a:r>
            <a:r>
              <a:rPr lang="pl-PL" sz="2000" dirty="0">
                <a:solidFill>
                  <a:srgbClr val="000000"/>
                </a:solidFill>
                <a:latin typeface="Courier New" pitchFamily="49" charset="0"/>
              </a:rPr>
              <a:t>(N</a:t>
            </a:r>
            <a:r>
              <a:rPr lang="pl-PL" sz="2000" dirty="0" smtClean="0">
                <a:solidFill>
                  <a:srgbClr val="000000"/>
                </a:solidFill>
                <a:latin typeface="Courier New" pitchFamily="49" charset="0"/>
              </a:rPr>
              <a:t>):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перебор индексов</a:t>
            </a:r>
            <a:endParaRPr lang="pl-PL" sz="2000" dirty="0">
              <a:solidFill>
                <a:srgbClr val="FF0000"/>
              </a:solidFill>
              <a:latin typeface="Courier New" pitchFamily="49" charset="0"/>
            </a:endParaRPr>
          </a:p>
          <a:p>
            <a:pPr lvl="0"/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D[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] =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</a:rPr>
              <a:t>randint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-5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5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случайные числа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от -5 до 5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0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 </a:t>
            </a:r>
            <a:r>
              <a:rPr lang="en-US" sz="2000" dirty="0" smtClean="0">
                <a:latin typeface="Courier New" pitchFamily="49" charset="0"/>
              </a:rPr>
              <a:t>(D)                 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вывод массива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155628" y="4376322"/>
            <a:ext cx="3764084" cy="892786"/>
            <a:chOff x="155628" y="4376322"/>
            <a:chExt cx="3764084" cy="892786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232335" y="4868998"/>
              <a:ext cx="2800767" cy="40011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none">
              <a:spAutoFit/>
            </a:bodyPr>
            <a:lstStyle/>
            <a:p>
              <a:r>
                <a:rPr lang="ru-RU" sz="20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[0, -4, -2, 1, 5]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5628" y="4376322"/>
              <a:ext cx="37640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700" i="1" dirty="0" smtClean="0">
                  <a:solidFill>
                    <a:srgbClr val="330066"/>
                  </a:solidFill>
                  <a:latin typeface="Arial" charset="0"/>
                </a:rPr>
                <a:t>Возможный результат на </a:t>
              </a:r>
              <a:r>
                <a:rPr lang="ru-RU" sz="1700" i="1" dirty="0">
                  <a:solidFill>
                    <a:srgbClr val="330066"/>
                  </a:solidFill>
                  <a:latin typeface="Arial" charset="0"/>
                </a:rPr>
                <a:t>экране: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74218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Питон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Питон</Template>
  <TotalTime>9234</TotalTime>
  <Words>1574</Words>
  <Application>Microsoft Office PowerPoint</Application>
  <PresentationFormat>Экран (4:3)</PresentationFormat>
  <Paragraphs>410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Питон</vt:lpstr>
      <vt:lpstr>Язык программирования Python</vt:lpstr>
      <vt:lpstr>Презентация PowerPoint</vt:lpstr>
      <vt:lpstr>Презентация PowerPoint</vt:lpstr>
      <vt:lpstr>Вывод массива на экран</vt:lpstr>
      <vt:lpstr>Вывод массива на экран</vt:lpstr>
      <vt:lpstr>Заполнение массивов</vt:lpstr>
      <vt:lpstr>Заполнение массивов</vt:lpstr>
      <vt:lpstr>Заполнение массивов</vt:lpstr>
      <vt:lpstr>Заполнение массивов</vt:lpstr>
      <vt:lpstr>Задача 1</vt:lpstr>
      <vt:lpstr>Задача 2</vt:lpstr>
      <vt:lpstr>Задача 3</vt:lpstr>
      <vt:lpstr>Задача 4</vt:lpstr>
      <vt:lpstr>Сортировка массива</vt:lpstr>
      <vt:lpstr>Сортировка массива</vt:lpstr>
      <vt:lpstr>Сортировка массива</vt:lpstr>
      <vt:lpstr>Сортировка массива</vt:lpstr>
      <vt:lpstr>Сортировка массива</vt:lpstr>
      <vt:lpstr>Сортировка массива</vt:lpstr>
      <vt:lpstr>Сортировка массива</vt:lpstr>
      <vt:lpstr>Презентация PowerPoint</vt:lpstr>
    </vt:vector>
  </TitlesOfParts>
  <Company>Сеть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и его свойства</dc:title>
  <dc:creator>Админ</dc:creator>
  <cp:lastModifiedBy>Папа-админ</cp:lastModifiedBy>
  <cp:revision>440</cp:revision>
  <dcterms:created xsi:type="dcterms:W3CDTF">2010-02-14T19:37:55Z</dcterms:created>
  <dcterms:modified xsi:type="dcterms:W3CDTF">2020-07-25T17:29:27Z</dcterms:modified>
</cp:coreProperties>
</file>