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19"/>
  </p:notesMasterIdLst>
  <p:sldIdLst>
    <p:sldId id="256" r:id="rId2"/>
    <p:sldId id="350" r:id="rId3"/>
    <p:sldId id="351" r:id="rId4"/>
    <p:sldId id="352" r:id="rId5"/>
    <p:sldId id="353" r:id="rId6"/>
    <p:sldId id="366" r:id="rId7"/>
    <p:sldId id="367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49" r:id="rId18"/>
  </p:sldIdLst>
  <p:sldSz cx="9144000" cy="6858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C6600"/>
    <a:srgbClr val="0000FF"/>
    <a:srgbClr val="B1B1D9"/>
    <a:srgbClr val="BEBEE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257" autoAdjust="0"/>
  </p:normalViewPr>
  <p:slideViewPr>
    <p:cSldViewPr>
      <p:cViewPr varScale="1">
        <p:scale>
          <a:sx n="114" d="100"/>
          <a:sy n="114" d="100"/>
        </p:scale>
        <p:origin x="-100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38DCBA-79A6-4533-9C56-5C0044FBB0AA}" type="datetimeFigureOut">
              <a:rPr lang="ru-RU" smtClean="0"/>
              <a:t>25.07.2020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477A1B-5652-48E4-9F40-D0EDFE6FB3A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60368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09303D-E29E-41A9-A152-1E1D40A942CD}" type="slidenum">
              <a:rPr lang="ru-RU" smtClean="0"/>
              <a:pPr eaLnBrk="1" hangingPunct="1"/>
              <a:t>5</a:t>
            </a:fld>
            <a:endParaRPr lang="ru-RU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09303D-E29E-41A9-A152-1E1D40A942CD}" type="slidenum">
              <a:rPr lang="ru-RU" smtClean="0">
                <a:solidFill>
                  <a:prstClr val="black"/>
                </a:solidFill>
              </a:rPr>
              <a:pPr eaLnBrk="1" hangingPunct="1"/>
              <a:t>6</a:t>
            </a:fld>
            <a:endParaRPr lang="ru-RU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Образ слайда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1507" name="Заметки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ru-RU" smtClean="0"/>
          </a:p>
        </p:txBody>
      </p:sp>
      <p:sp>
        <p:nvSpPr>
          <p:cNvPr id="21508" name="Номер слайда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D09303D-E29E-41A9-A152-1E1D40A942CD}" type="slidenum">
              <a:rPr lang="ru-RU" smtClean="0">
                <a:solidFill>
                  <a:prstClr val="black"/>
                </a:solidFill>
              </a:rPr>
              <a:pPr eaLnBrk="1" hangingPunct="1"/>
              <a:t>7</a:t>
            </a:fld>
            <a:endParaRPr lang="ru-RU" smtClean="0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2"/>
          <p:cNvSpPr>
            <a:spLocks noChangeShapeType="1"/>
          </p:cNvSpPr>
          <p:nvPr/>
        </p:nvSpPr>
        <p:spPr bwMode="auto">
          <a:xfrm>
            <a:off x="7315200" y="1340768"/>
            <a:ext cx="0" cy="37084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Line 40"/>
          <p:cNvSpPr>
            <a:spLocks noChangeShapeType="1"/>
          </p:cNvSpPr>
          <p:nvPr/>
        </p:nvSpPr>
        <p:spPr bwMode="auto">
          <a:xfrm>
            <a:off x="304800" y="2819400"/>
            <a:ext cx="8695692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5913" y="466725"/>
            <a:ext cx="6781800" cy="2133600"/>
          </a:xfrm>
        </p:spPr>
        <p:txBody>
          <a:bodyPr/>
          <a:lstStyle>
            <a:lvl1pPr algn="r">
              <a:defRPr sz="4800"/>
            </a:lvl1pPr>
          </a:lstStyle>
          <a:p>
            <a:pPr lvl="0"/>
            <a:r>
              <a:rPr lang="ru-RU" altLang="en-US" noProof="0" smtClean="0"/>
              <a:t>Образец заголовка</a:t>
            </a:r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849313" y="3049588"/>
            <a:ext cx="6248400" cy="23622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pPr lvl="0"/>
            <a:r>
              <a:rPr lang="ru-RU" altLang="en-US" noProof="0" smtClean="0"/>
              <a:t>Образец подзаголовка</a:t>
            </a:r>
            <a:endParaRPr lang="ru-RU" altLang="en-US" noProof="0" dirty="0" smtClean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9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0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A03E105-D027-40A3-847D-303E8E35392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pic>
        <p:nvPicPr>
          <p:cNvPr id="6146" name="Picture 2" descr="D:\_Папа-адм\Desktop\Рисунок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E:\_Папа-админ\Desktop\Рисунок1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765" y="2924944"/>
            <a:ext cx="1643003" cy="17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D:\_Папа-адм\Desktop\Рисунок1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E:\_Папа-админ\Desktop\Рисунок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765" y="2924944"/>
            <a:ext cx="1643003" cy="1776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455430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360E95-A5D1-48FA-827D-1A9B1C67C702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56684410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122238"/>
            <a:ext cx="2057400" cy="6008687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122238"/>
            <a:ext cx="6019800" cy="600868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DE3CA5-2211-486F-BA15-A5BF6B12B867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0582693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Заголовок и таблиц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аблица 2"/>
          <p:cNvSpPr>
            <a:spLocks noGrp="1"/>
          </p:cNvSpPr>
          <p:nvPr>
            <p:ph type="tbl" idx="1"/>
          </p:nvPr>
        </p:nvSpPr>
        <p:spPr>
          <a:xfrm>
            <a:off x="457200" y="1719263"/>
            <a:ext cx="8229600" cy="4411662"/>
          </a:xfrm>
        </p:spPr>
        <p:txBody>
          <a:bodyPr/>
          <a:lstStyle/>
          <a:p>
            <a:pPr lvl="0"/>
            <a:r>
              <a:rPr lang="ru-RU" noProof="0" smtClean="0"/>
              <a:t>Вставка таблицы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14620E-03B6-4A88-961C-A5C379453379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36381513"/>
      </p:ext>
    </p:extLst>
  </p:cSld>
  <p:clrMapOvr>
    <a:masterClrMapping/>
  </p:clrMapOvr>
  <p:transition spd="med">
    <p:fade thruBlk="1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Заголовок, 1 большой объект и 2 маленьких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22238"/>
            <a:ext cx="7543800" cy="12954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quarter" idx="2"/>
          </p:nvPr>
        </p:nvSpPr>
        <p:spPr>
          <a:xfrm>
            <a:off x="4648200" y="1719263"/>
            <a:ext cx="4038600" cy="2128837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"/>
          </p:nvPr>
        </p:nvSpPr>
        <p:spPr>
          <a:xfrm>
            <a:off x="4648200" y="4000500"/>
            <a:ext cx="4038600" cy="2130425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52E84B-C348-421B-83C5-873C26BD10DF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37526391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7E0ED7-DB4D-4DB9-8182-EFC0D4946C72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45221285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6D58D7-701D-48F6-95CE-CD010E4E5974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98706960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719263"/>
            <a:ext cx="4038600" cy="44116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009E74-0138-4E6B-8763-A93950415DB8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26410042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FB4771-EDA8-44CC-AC72-72A9B03C887B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283595717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27D03-7E06-4DA9-A3C8-9CB304C503B2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78905843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193E3B-E540-4AB8-B4D1-FF27EE22D9E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49745674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BDEED7-92A4-43A8-9B21-73CC7A85329D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75586391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noProof="0" smtClean="0"/>
              <a:t>Вставка рисунка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C56D9F-73B6-4FAC-BBD0-32571A58418C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</p:spTree>
    <p:extLst>
      <p:ext uri="{BB962C8B-B14F-4D97-AF65-F5344CB8AC3E}">
        <p14:creationId xmlns:p14="http://schemas.microsoft.com/office/powerpoint/2010/main" val="119923410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8100392" y="128360"/>
            <a:ext cx="0" cy="900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2238"/>
            <a:ext cx="7543800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заголовка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719263"/>
            <a:ext cx="8229600" cy="4411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altLang="en-US" smtClean="0"/>
              <a:t>Образец текста</a:t>
            </a:r>
          </a:p>
          <a:p>
            <a:pPr lvl="1"/>
            <a:r>
              <a:rPr lang="ru-RU" altLang="en-US" smtClean="0"/>
              <a:t>Второй уровень</a:t>
            </a:r>
          </a:p>
          <a:p>
            <a:pPr lvl="2"/>
            <a:r>
              <a:rPr lang="ru-RU" altLang="en-US" smtClean="0"/>
              <a:t>Третий уровень</a:t>
            </a:r>
          </a:p>
          <a:p>
            <a:pPr lvl="3"/>
            <a:r>
              <a:rPr lang="ru-RU" altLang="en-US" smtClean="0"/>
              <a:t>Четвертый уровень</a:t>
            </a:r>
          </a:p>
          <a:p>
            <a:pPr lvl="4"/>
            <a:r>
              <a:rPr lang="ru-RU" altLang="en-US" smtClean="0"/>
              <a:t>Пятый уровень</a:t>
            </a:r>
          </a:p>
        </p:txBody>
      </p:sp>
      <p:sp>
        <p:nvSpPr>
          <p:cNvPr id="83973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3974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endParaRPr lang="ru-RU" altLang="en-US"/>
          </a:p>
        </p:txBody>
      </p:sp>
      <p:sp>
        <p:nvSpPr>
          <p:cNvPr id="83975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smtClean="0">
                <a:latin typeface="Arial" charset="0"/>
              </a:defRPr>
            </a:lvl1pPr>
          </a:lstStyle>
          <a:p>
            <a:pPr>
              <a:defRPr/>
            </a:pPr>
            <a:fld id="{EF3DB5B2-37A1-44B2-9AFD-B95B216D0AE0}" type="slidenum">
              <a:rPr lang="ru-RU" altLang="en-US" smtClean="0"/>
              <a:pPr>
                <a:defRPr/>
              </a:pPr>
              <a:t>‹#›</a:t>
            </a:fld>
            <a:endParaRPr lang="ru-RU" altLang="en-US"/>
          </a:p>
        </p:txBody>
      </p:sp>
      <p:pic>
        <p:nvPicPr>
          <p:cNvPr id="40" name="Picture 2" descr="D:\_Папа-адм\Desktop\Рисунок1.png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E:\_Папа-админ\Desktop\Рисунок1.jpg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96" y="80628"/>
            <a:ext cx="956897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D:\_Папа-адм\Desktop\Рисунок1.png"/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171" y="6597651"/>
            <a:ext cx="2700337" cy="2682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E:\_Папа-админ\Desktop\Рисунок1.jpg"/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396" y="80628"/>
            <a:ext cx="956897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  <p:sldLayoutId id="2147483779" r:id="rId12"/>
    <p:sldLayoutId id="2147483780" r:id="rId13"/>
  </p:sldLayoutIdLst>
  <p:transition spd="med"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900" b="1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0000"/>
        <a:buFont typeface="Wingdings" pitchFamily="2" charset="2"/>
        <a:buChar char="l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92150" indent="-347663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itchFamily="2" charset="2"/>
        <a:buChar char="l"/>
        <a:defRPr sz="2600">
          <a:solidFill>
            <a:schemeClr val="tx1"/>
          </a:solidFill>
          <a:latin typeface="+mn-lt"/>
        </a:defRPr>
      </a:lvl2pPr>
      <a:lvl3pPr marL="987425" indent="-293688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l"/>
        <a:defRPr sz="2300">
          <a:solidFill>
            <a:schemeClr val="tx1"/>
          </a:solidFill>
          <a:latin typeface="+mn-lt"/>
        </a:defRPr>
      </a:lvl3pPr>
      <a:lvl4pPr marL="1281113" indent="-2921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4pPr>
      <a:lvl5pPr marL="15986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5pPr>
      <a:lvl6pPr marL="20558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6pPr>
      <a:lvl7pPr marL="25130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7pPr>
      <a:lvl8pPr marL="29702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8pPr>
      <a:lvl9pPr marL="3427413" indent="-315913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0000"/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43508" y="1592796"/>
            <a:ext cx="7164795" cy="935521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ru-RU" sz="3200" dirty="0" smtClean="0">
                <a:solidFill>
                  <a:srgbClr val="330066"/>
                </a:solidFill>
                <a:latin typeface="Arial"/>
              </a:rPr>
              <a:t>Язык программирования </a:t>
            </a:r>
            <a:r>
              <a:rPr lang="en-US" sz="3200" dirty="0" smtClean="0">
                <a:solidFill>
                  <a:srgbClr val="330066"/>
                </a:solidFill>
                <a:latin typeface="Arial"/>
              </a:rPr>
              <a:t>Python</a:t>
            </a:r>
            <a:endParaRPr lang="ru-RU" sz="4400" dirty="0" smtClean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0" y="3140968"/>
            <a:ext cx="7236804" cy="1279512"/>
          </a:xfrm>
        </p:spPr>
        <p:txBody>
          <a:bodyPr/>
          <a:lstStyle/>
          <a:p>
            <a:r>
              <a:rPr lang="ru-RU" b="1" dirty="0">
                <a:solidFill>
                  <a:srgbClr val="5C8A8A">
                    <a:lumMod val="75000"/>
                  </a:srgbClr>
                </a:solidFill>
              </a:rPr>
              <a:t>Строковые величины</a:t>
            </a:r>
            <a:r>
              <a:rPr lang="ru-RU" b="1" dirty="0" smtClean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ru-RU" b="1" dirty="0">
                <a:solidFill>
                  <a:schemeClr val="accent6">
                    <a:lumMod val="75000"/>
                  </a:schemeClr>
                </a:solidFill>
              </a:rPr>
              <a:t>в языке </a:t>
            </a:r>
            <a:r>
              <a:rPr lang="en-US" b="1" dirty="0" smtClean="0">
                <a:solidFill>
                  <a:schemeClr val="accent6">
                    <a:lumMod val="75000"/>
                  </a:schemeClr>
                </a:solidFill>
              </a:rPr>
              <a:t>Python</a:t>
            </a:r>
            <a:endParaRPr lang="ru-RU" b="1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0"/>
            <a:ext cx="7543800" cy="428625"/>
          </a:xfrm>
        </p:spPr>
        <p:txBody>
          <a:bodyPr/>
          <a:lstStyle/>
          <a:p>
            <a:pPr eaLnBrk="1" hangingPunct="1"/>
            <a:r>
              <a:rPr lang="ru-RU" sz="2400" smtClean="0"/>
              <a:t>Задача 2</a:t>
            </a:r>
          </a:p>
        </p:txBody>
      </p:sp>
      <p:sp>
        <p:nvSpPr>
          <p:cNvPr id="197635" name="Text Box 3"/>
          <p:cNvSpPr txBox="1">
            <a:spLocks noChangeArrowheads="1"/>
          </p:cNvSpPr>
          <p:nvPr/>
        </p:nvSpPr>
        <p:spPr bwMode="auto">
          <a:xfrm>
            <a:off x="251520" y="1412776"/>
            <a:ext cx="5508736" cy="224676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  <a:effectLst/>
          <a:extLst/>
        </p:spPr>
        <p:txBody>
          <a:bodyPr wrap="square" r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a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Введите фамилию: 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b =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Введите имя: 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()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c = a +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</a:rPr>
              <a:t>"_"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+ b[0] +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</a:rPr>
              <a:t>"."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(c)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d = b +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</a:rPr>
              <a:t>"_"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+ a[0] +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</a:rPr>
              <a:t>"."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(d)</a:t>
            </a:r>
            <a:endParaRPr lang="ru-RU" sz="20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251520" y="404813"/>
            <a:ext cx="7705030" cy="641350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В двух строках хранятся фамилия и имя человека. Получить две другие строки в виде «</a:t>
            </a:r>
            <a:r>
              <a:rPr lang="ru-RU" dirty="0" err="1">
                <a:solidFill>
                  <a:schemeClr val="tx2"/>
                </a:solidFill>
              </a:rPr>
              <a:t>Фамилия_И</a:t>
            </a:r>
            <a:r>
              <a:rPr lang="ru-RU" dirty="0">
                <a:solidFill>
                  <a:schemeClr val="tx2"/>
                </a:solidFill>
              </a:rPr>
              <a:t>.», «</a:t>
            </a:r>
            <a:r>
              <a:rPr lang="ru-RU" dirty="0" err="1">
                <a:solidFill>
                  <a:schemeClr val="tx2"/>
                </a:solidFill>
              </a:rPr>
              <a:t>Имя_Ф</a:t>
            </a:r>
            <a:r>
              <a:rPr lang="ru-RU" dirty="0">
                <a:solidFill>
                  <a:schemeClr val="tx2"/>
                </a:solidFill>
              </a:rPr>
              <a:t>.».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51520" y="4262767"/>
            <a:ext cx="4572000" cy="16312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фамилию: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Иванов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имя: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Петр</a:t>
            </a:r>
          </a:p>
          <a:p>
            <a:endParaRPr lang="ru-RU" sz="20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ru-RU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Иванов_П</a:t>
            </a:r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  <a:p>
            <a:r>
              <a:rPr lang="ru-RU" sz="20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Петр_И</a:t>
            </a:r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980659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7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35" grpId="0" animBg="1"/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0"/>
            <a:ext cx="7543800" cy="428625"/>
          </a:xfrm>
        </p:spPr>
        <p:txBody>
          <a:bodyPr/>
          <a:lstStyle/>
          <a:p>
            <a:pPr eaLnBrk="1" hangingPunct="1"/>
            <a:r>
              <a:rPr lang="ru-RU" sz="2400" smtClean="0"/>
              <a:t>Задача 3</a:t>
            </a:r>
          </a:p>
        </p:txBody>
      </p:sp>
      <p:sp>
        <p:nvSpPr>
          <p:cNvPr id="12291" name="Text Box 3"/>
          <p:cNvSpPr txBox="1">
            <a:spLocks noChangeArrowheads="1"/>
          </p:cNvSpPr>
          <p:nvPr/>
        </p:nvSpPr>
        <p:spPr bwMode="auto">
          <a:xfrm>
            <a:off x="251730" y="404813"/>
            <a:ext cx="7740650" cy="641350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chemeClr val="tx2"/>
                </a:solidFill>
              </a:rPr>
              <a:t>Из данной строки получить другую строку, состоящую из тех же символов, но в обратном порядке.</a:t>
            </a:r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251904" y="1196752"/>
            <a:ext cx="8604572" cy="19389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# Перевертыш (1 способ)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a =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input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Введите строку: 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b = 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</a:rPr>
              <a:t>""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нач. знач. результата</a:t>
            </a:r>
          </a:p>
          <a:p>
            <a:r>
              <a:rPr lang="en-US" sz="2000" dirty="0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range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len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(a)):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перебор символов</a:t>
            </a:r>
          </a:p>
          <a:p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b = a[</a:t>
            </a:r>
            <a:r>
              <a:rPr lang="en-US" sz="2000" dirty="0" err="1">
                <a:solidFill>
                  <a:srgbClr val="000000"/>
                </a:solidFill>
                <a:latin typeface="Courier New" pitchFamily="49" charset="0"/>
              </a:rPr>
              <a:t>i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]+b 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en-US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 err="1">
                <a:solidFill>
                  <a:srgbClr val="FF0000"/>
                </a:solidFill>
                <a:latin typeface="Courier New" pitchFamily="49" charset="0"/>
              </a:rPr>
              <a:t>присоед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. текущий в начало</a:t>
            </a:r>
          </a:p>
          <a:p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20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Получен текст:"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en-US" sz="2000" dirty="0">
                <a:solidFill>
                  <a:srgbClr val="000000"/>
                </a:solidFill>
                <a:latin typeface="Courier New" pitchFamily="49" charset="0"/>
              </a:rPr>
              <a:t>b)</a:t>
            </a:r>
            <a:endParaRPr lang="ru-RU" sz="20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47956" y="3501008"/>
            <a:ext cx="8608520" cy="193899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# Перевертыш (2 способ)</a:t>
            </a:r>
          </a:p>
          <a:p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a = </a:t>
            </a: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input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"Введите текст: 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b = 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""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нач. знач. результата</a:t>
            </a:r>
          </a:p>
          <a:p>
            <a:r>
              <a:rPr lang="ru-RU" sz="2000" dirty="0" err="1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c </a:t>
            </a:r>
            <a:r>
              <a:rPr lang="ru-RU" sz="2000" dirty="0" err="1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a:    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перебор символов</a:t>
            </a:r>
          </a:p>
          <a:p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   b =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</a:rPr>
              <a:t>c+b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 err="1">
                <a:solidFill>
                  <a:srgbClr val="FF0000"/>
                </a:solidFill>
                <a:latin typeface="Courier New" pitchFamily="49" charset="0"/>
              </a:rPr>
              <a:t>присоед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. текущий в начало </a:t>
            </a:r>
          </a:p>
          <a:p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"Получен текст:"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, b)</a:t>
            </a:r>
            <a:endParaRPr lang="ru-RU" sz="20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904" y="5805264"/>
            <a:ext cx="5184192" cy="70788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текст: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АБРАКАДАБРА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Получен текст: </a:t>
            </a:r>
            <a:r>
              <a:rPr lang="ru-RU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АРБАДАКАРБА</a:t>
            </a:r>
            <a:endParaRPr lang="ru-RU" sz="20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65019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6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6612" grpId="0" animBg="1"/>
      <p:bldP spid="6" grpId="0" animBg="1"/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0"/>
            <a:ext cx="7543800" cy="428625"/>
          </a:xfrm>
        </p:spPr>
        <p:txBody>
          <a:bodyPr/>
          <a:lstStyle/>
          <a:p>
            <a:pPr eaLnBrk="1" hangingPunct="1"/>
            <a:r>
              <a:rPr lang="ru-RU" sz="2400" smtClean="0"/>
              <a:t>Задача 4</a:t>
            </a:r>
          </a:p>
        </p:txBody>
      </p:sp>
      <p:sp>
        <p:nvSpPr>
          <p:cNvPr id="13315" name="Text Box 4"/>
          <p:cNvSpPr txBox="1">
            <a:spLocks noChangeArrowheads="1"/>
          </p:cNvSpPr>
          <p:nvPr/>
        </p:nvSpPr>
        <p:spPr bwMode="auto">
          <a:xfrm>
            <a:off x="251730" y="404813"/>
            <a:ext cx="7740650" cy="641350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chemeClr val="tx2"/>
                </a:solidFill>
              </a:rPr>
              <a:t>Подсчитать, сколько раз в данном тексте встречается некоторый заданный символ.</a:t>
            </a:r>
          </a:p>
        </p:txBody>
      </p:sp>
      <p:sp>
        <p:nvSpPr>
          <p:cNvPr id="162821" name="Text Box 5"/>
          <p:cNvSpPr txBox="1">
            <a:spLocks noChangeArrowheads="1"/>
          </p:cNvSpPr>
          <p:nvPr/>
        </p:nvSpPr>
        <p:spPr bwMode="auto">
          <a:xfrm>
            <a:off x="251904" y="1232756"/>
            <a:ext cx="8604572" cy="25545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# Количество символов в тексте</a:t>
            </a:r>
          </a:p>
          <a:p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a = </a:t>
            </a: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input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"Введите текст: 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b = </a:t>
            </a: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input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"Какой символ подсчитать? 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k = 0           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# начальное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знач. счетчика</a:t>
            </a:r>
          </a:p>
          <a:p>
            <a:r>
              <a:rPr lang="ru-RU" sz="2000" dirty="0" err="1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c </a:t>
            </a:r>
            <a:r>
              <a:rPr lang="ru-RU" sz="2000" dirty="0" err="1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a:     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перебор символов</a:t>
            </a:r>
          </a:p>
          <a:p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ru-RU" sz="2000" dirty="0" err="1">
                <a:solidFill>
                  <a:srgbClr val="CC6600"/>
                </a:solidFill>
                <a:latin typeface="Courier New" pitchFamily="49" charset="0"/>
              </a:rPr>
              <a:t>if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c==b:    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если заданный символ</a:t>
            </a:r>
          </a:p>
          <a:p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       k = k+1 </a:t>
            </a:r>
            <a:r>
              <a:rPr lang="en-US" sz="20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увеличиваем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счетчик на 1</a:t>
            </a:r>
          </a:p>
          <a:p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"В тексте таких </a:t>
            </a:r>
            <a:r>
              <a:rPr lang="ru-RU" sz="2000" dirty="0" smtClean="0">
                <a:solidFill>
                  <a:srgbClr val="008000"/>
                </a:solidFill>
                <a:latin typeface="Courier New" pitchFamily="49" charset="0"/>
              </a:rPr>
              <a:t>символов"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, 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k)</a:t>
            </a:r>
            <a:endParaRPr lang="ru-RU" sz="20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730" y="4401108"/>
            <a:ext cx="5796260" cy="101566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текст: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АБРАКАДАБРА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Какой символ подсчитать?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А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 тексте таких символов </a:t>
            </a:r>
            <a:r>
              <a:rPr lang="ru-RU" sz="2000" dirty="0" smtClean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5</a:t>
            </a:r>
            <a:endParaRPr lang="ru-RU" sz="2000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27821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2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2821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0"/>
            <a:ext cx="7543800" cy="428625"/>
          </a:xfrm>
        </p:spPr>
        <p:txBody>
          <a:bodyPr/>
          <a:lstStyle/>
          <a:p>
            <a:pPr eaLnBrk="1" hangingPunct="1"/>
            <a:r>
              <a:rPr lang="ru-RU" sz="2400" smtClean="0"/>
              <a:t>Задача </a:t>
            </a:r>
            <a:r>
              <a:rPr lang="en-US" sz="2400" smtClean="0"/>
              <a:t>5</a:t>
            </a:r>
            <a:endParaRPr lang="ru-RU" sz="2400" smtClean="0"/>
          </a:p>
        </p:txBody>
      </p:sp>
      <p:sp>
        <p:nvSpPr>
          <p:cNvPr id="14339" name="Text Box 3"/>
          <p:cNvSpPr txBox="1">
            <a:spLocks noChangeArrowheads="1"/>
          </p:cNvSpPr>
          <p:nvPr/>
        </p:nvSpPr>
        <p:spPr bwMode="auto">
          <a:xfrm>
            <a:off x="251222" y="404813"/>
            <a:ext cx="7777162" cy="641350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В данном тексте после каждого символа вставить некоторый заданный символ.</a:t>
            </a:r>
          </a:p>
        </p:txBody>
      </p:sp>
      <p:sp>
        <p:nvSpPr>
          <p:cNvPr id="163844" name="Text Box 4"/>
          <p:cNvSpPr txBox="1">
            <a:spLocks noChangeArrowheads="1"/>
          </p:cNvSpPr>
          <p:nvPr/>
        </p:nvSpPr>
        <p:spPr bwMode="auto">
          <a:xfrm>
            <a:off x="251395" y="1232756"/>
            <a:ext cx="8605081" cy="2554545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  <a:effectLst/>
          <a:extLst/>
        </p:spPr>
        <p:txBody>
          <a:bodyPr wrap="square" lIns="72000" r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# Вставка символов после каждого в тексте</a:t>
            </a:r>
          </a:p>
          <a:p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a = </a:t>
            </a: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input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"Введите текст: 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b = </a:t>
            </a: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input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"Какой символ вставлять? 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c = 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""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         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# начальное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знач. результата</a:t>
            </a:r>
          </a:p>
          <a:p>
            <a:r>
              <a:rPr lang="ru-RU" sz="2000" dirty="0" err="1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d </a:t>
            </a:r>
            <a:r>
              <a:rPr lang="ru-RU" sz="2000" dirty="0" err="1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a:     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перебор символов</a:t>
            </a:r>
          </a:p>
          <a:p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   c =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</a:rPr>
              <a:t>c+d+b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# присоединяем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текущий и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задан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н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ый</a:t>
            </a:r>
            <a:endParaRPr lang="ru-RU" sz="2000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"Получен текст: 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(c)</a:t>
            </a:r>
            <a:endParaRPr lang="ru-RU" sz="20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394" y="4329100"/>
            <a:ext cx="6084802" cy="1323439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текст: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АБРАКАДАБРА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Какой символ вставлять?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*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Получен текст: 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А*Б*Р*А*К*А*Д*А*Б*Р*А*</a:t>
            </a:r>
          </a:p>
        </p:txBody>
      </p:sp>
    </p:spTree>
    <p:extLst>
      <p:ext uri="{BB962C8B-B14F-4D97-AF65-F5344CB8AC3E}">
        <p14:creationId xmlns:p14="http://schemas.microsoft.com/office/powerpoint/2010/main" val="364194584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4" grpId="0" animBg="1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0"/>
            <a:ext cx="7543800" cy="428625"/>
          </a:xfrm>
        </p:spPr>
        <p:txBody>
          <a:bodyPr/>
          <a:lstStyle/>
          <a:p>
            <a:pPr eaLnBrk="1" hangingPunct="1"/>
            <a:r>
              <a:rPr lang="ru-RU" sz="2400" smtClean="0"/>
              <a:t>Задача 6</a:t>
            </a: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215340" y="404813"/>
            <a:ext cx="7777040" cy="366712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В данном тексте удалить некоторый заданный символ.</a:t>
            </a:r>
          </a:p>
        </p:txBody>
      </p:sp>
      <p:sp>
        <p:nvSpPr>
          <p:cNvPr id="164868" name="Text Box 4"/>
          <p:cNvSpPr txBox="1">
            <a:spLocks noChangeArrowheads="1"/>
          </p:cNvSpPr>
          <p:nvPr/>
        </p:nvSpPr>
        <p:spPr bwMode="auto">
          <a:xfrm>
            <a:off x="215515" y="1268760"/>
            <a:ext cx="8712969" cy="2862322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# Удаление заданного символа</a:t>
            </a:r>
          </a:p>
          <a:p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a = </a:t>
            </a: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input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"Введите текст: 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b = </a:t>
            </a: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input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"Какой символ удалять? 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c = 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""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          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начальное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знач. результата</a:t>
            </a:r>
          </a:p>
          <a:p>
            <a:r>
              <a:rPr lang="ru-RU" sz="2000" dirty="0" err="1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d </a:t>
            </a:r>
            <a:r>
              <a:rPr lang="ru-RU" sz="2000" dirty="0" err="1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a:      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# перебор символов</a:t>
            </a:r>
          </a:p>
          <a:p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ru-RU" sz="2000" dirty="0" err="1">
                <a:solidFill>
                  <a:srgbClr val="CC6600"/>
                </a:solidFill>
                <a:latin typeface="Courier New" pitchFamily="49" charset="0"/>
              </a:rPr>
              <a:t>if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d!=b:     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# если текущий не равен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заданному</a:t>
            </a:r>
            <a:endParaRPr lang="ru-RU" sz="2000" dirty="0">
              <a:solidFill>
                <a:srgbClr val="FF0000"/>
              </a:solidFill>
              <a:latin typeface="Courier New" pitchFamily="49" charset="0"/>
            </a:endParaRPr>
          </a:p>
          <a:p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       c =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</a:rPr>
              <a:t>c+d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присоединяем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текущий символ</a:t>
            </a:r>
          </a:p>
          <a:p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"Получен текст: 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(c)</a:t>
            </a:r>
            <a:endParaRPr lang="ru-RU" sz="20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5514" y="4581128"/>
            <a:ext cx="6264698" cy="1323439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текст: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АБРАКАДАБРА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Какой символ удалять?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А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Получен текст: 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БРКДБР</a:t>
            </a:r>
          </a:p>
        </p:txBody>
      </p:sp>
    </p:spTree>
    <p:extLst>
      <p:ext uri="{BB962C8B-B14F-4D97-AF65-F5344CB8AC3E}">
        <p14:creationId xmlns:p14="http://schemas.microsoft.com/office/powerpoint/2010/main" val="1796965561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48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68" grpId="0" animBg="1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0"/>
            <a:ext cx="7543800" cy="428625"/>
          </a:xfrm>
        </p:spPr>
        <p:txBody>
          <a:bodyPr/>
          <a:lstStyle/>
          <a:p>
            <a:pPr eaLnBrk="1" hangingPunct="1"/>
            <a:r>
              <a:rPr lang="ru-RU" sz="2400" smtClean="0"/>
              <a:t>Задача 7</a:t>
            </a:r>
          </a:p>
        </p:txBody>
      </p:sp>
      <p:sp>
        <p:nvSpPr>
          <p:cNvPr id="16387" name="Text Box 3"/>
          <p:cNvSpPr txBox="1">
            <a:spLocks noChangeArrowheads="1"/>
          </p:cNvSpPr>
          <p:nvPr/>
        </p:nvSpPr>
        <p:spPr bwMode="auto">
          <a:xfrm>
            <a:off x="215516" y="404813"/>
            <a:ext cx="7741034" cy="641350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В данном тексте заменить некоторый заданный символ другим заданным символом.</a:t>
            </a:r>
          </a:p>
        </p:txBody>
      </p:sp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215516" y="1304764"/>
            <a:ext cx="8676964" cy="3424014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  <a:effectLst/>
          <a:extLst/>
        </p:spPr>
        <p:txBody>
          <a:bodyPr wrap="square" lIns="72000" rIns="3600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# Замена символов другим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символом</a:t>
            </a:r>
            <a:endParaRPr lang="ru-RU" sz="20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a = </a:t>
            </a: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input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"Введите текст: 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b = </a:t>
            </a: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input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"Какой символ заменять? 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c = </a:t>
            </a: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input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"На какой заменять? 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d = 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""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          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начальное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знач. результата</a:t>
            </a:r>
          </a:p>
          <a:p>
            <a:pPr>
              <a:lnSpc>
                <a:spcPct val="90000"/>
              </a:lnSpc>
            </a:pPr>
            <a:r>
              <a:rPr lang="ru-RU" sz="2000" dirty="0" err="1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e </a:t>
            </a:r>
            <a:r>
              <a:rPr lang="ru-RU" sz="2000" dirty="0" err="1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a:      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# перебор символов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ru-RU" sz="2000" dirty="0" err="1">
                <a:solidFill>
                  <a:srgbClr val="CC6600"/>
                </a:solidFill>
                <a:latin typeface="Courier New" pitchFamily="49" charset="0"/>
              </a:rPr>
              <a:t>if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e==b:     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# если текущий равен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заданному</a:t>
            </a:r>
            <a:endParaRPr lang="ru-RU" sz="2000" dirty="0">
              <a:solidFill>
                <a:srgbClr val="FF0000"/>
              </a:solidFill>
              <a:latin typeface="Courier New" pitchFamily="49" charset="0"/>
            </a:endParaRP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       d =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</a:rPr>
              <a:t>d+c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# присоединяем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новый символ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ru-RU" sz="2000" dirty="0" err="1">
                <a:solidFill>
                  <a:srgbClr val="CC6600"/>
                </a:solidFill>
                <a:latin typeface="Courier New" pitchFamily="49" charset="0"/>
              </a:rPr>
              <a:t>else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:        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# иначе</a:t>
            </a:r>
          </a:p>
          <a:p>
            <a:pPr>
              <a:lnSpc>
                <a:spcPct val="90000"/>
              </a:lnSpc>
            </a:pP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       d = </a:t>
            </a:r>
            <a:r>
              <a:rPr lang="ru-RU" sz="2000" dirty="0" err="1">
                <a:solidFill>
                  <a:srgbClr val="000000"/>
                </a:solidFill>
                <a:latin typeface="Courier New" pitchFamily="49" charset="0"/>
              </a:rPr>
              <a:t>d+e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ru-RU" sz="2000" dirty="0" smtClean="0">
                <a:solidFill>
                  <a:srgbClr val="000000"/>
                </a:solidFill>
                <a:latin typeface="Courier New" pitchFamily="49" charset="0"/>
              </a:rPr>
              <a:t>  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dirty="0" smtClean="0">
                <a:solidFill>
                  <a:srgbClr val="FF0000"/>
                </a:solidFill>
                <a:latin typeface="Courier New" pitchFamily="49" charset="0"/>
              </a:rPr>
              <a:t>присоединяем </a:t>
            </a:r>
            <a:r>
              <a:rPr lang="ru-RU" sz="2000" dirty="0">
                <a:solidFill>
                  <a:srgbClr val="FF0000"/>
                </a:solidFill>
                <a:latin typeface="Courier New" pitchFamily="49" charset="0"/>
              </a:rPr>
              <a:t>текущий символ</a:t>
            </a:r>
          </a:p>
          <a:p>
            <a:pPr>
              <a:lnSpc>
                <a:spcPct val="90000"/>
              </a:lnSpc>
            </a:pP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2000" dirty="0">
                <a:solidFill>
                  <a:srgbClr val="008000"/>
                </a:solidFill>
                <a:latin typeface="Courier New" pitchFamily="49" charset="0"/>
              </a:rPr>
              <a:t>"Получен текст: "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ru-RU" sz="20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ru-RU" sz="2000" dirty="0">
                <a:solidFill>
                  <a:srgbClr val="000000"/>
                </a:solidFill>
                <a:latin typeface="Courier New" pitchFamily="49" charset="0"/>
              </a:rPr>
              <a:t>(d)</a:t>
            </a:r>
            <a:endParaRPr lang="ru-RU" sz="200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15516" y="4946352"/>
            <a:ext cx="5112568" cy="163121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текст: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АБРАКАДАБРА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Какой символ заменять?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А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На какой заменять?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О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Получен текст: 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ОБРОКОДОБРО</a:t>
            </a:r>
          </a:p>
        </p:txBody>
      </p:sp>
    </p:spTree>
    <p:extLst>
      <p:ext uri="{BB962C8B-B14F-4D97-AF65-F5344CB8AC3E}">
        <p14:creationId xmlns:p14="http://schemas.microsoft.com/office/powerpoint/2010/main" val="3521742514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8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60" grpId="0" animBg="1"/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287338" y="0"/>
            <a:ext cx="7543800" cy="428625"/>
          </a:xfrm>
        </p:spPr>
        <p:txBody>
          <a:bodyPr/>
          <a:lstStyle/>
          <a:p>
            <a:pPr eaLnBrk="1" hangingPunct="1"/>
            <a:r>
              <a:rPr lang="ru-RU" sz="2400" dirty="0" smtClean="0"/>
              <a:t>Задача 8</a:t>
            </a: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51520" y="404813"/>
            <a:ext cx="7705030" cy="641350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>
                <a:solidFill>
                  <a:schemeClr val="tx2"/>
                </a:solidFill>
              </a:rPr>
              <a:t>Из данной строки выбрать все цифры и сформировать другую строку из этих цифр, сохранив их последовательность.</a:t>
            </a:r>
          </a:p>
        </p:txBody>
      </p:sp>
      <p:sp>
        <p:nvSpPr>
          <p:cNvPr id="191492" name="Text Box 4"/>
          <p:cNvSpPr txBox="1">
            <a:spLocks noChangeArrowheads="1"/>
          </p:cNvSpPr>
          <p:nvPr/>
        </p:nvSpPr>
        <p:spPr bwMode="auto">
          <a:xfrm>
            <a:off x="251519" y="1160748"/>
            <a:ext cx="8640961" cy="317009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  <a:effectLst/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ru-RU" sz="2000" kern="0" dirty="0">
                <a:solidFill>
                  <a:srgbClr val="FF0000"/>
                </a:solidFill>
                <a:latin typeface="Courier New" pitchFamily="49" charset="0"/>
              </a:rPr>
              <a:t># Поиск символов и создание из них строки</a:t>
            </a:r>
          </a:p>
          <a:p>
            <a:r>
              <a:rPr lang="ru-RU" sz="2000" kern="0" dirty="0">
                <a:solidFill>
                  <a:srgbClr val="000000"/>
                </a:solidFill>
                <a:latin typeface="Courier New" pitchFamily="49" charset="0"/>
              </a:rPr>
              <a:t>a = </a:t>
            </a:r>
            <a:r>
              <a:rPr lang="ru-RU" sz="2000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input</a:t>
            </a:r>
            <a:r>
              <a:rPr lang="ru-RU" sz="2000" kern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2000" kern="0" dirty="0">
                <a:solidFill>
                  <a:srgbClr val="008000"/>
                </a:solidFill>
                <a:latin typeface="Courier New" pitchFamily="49" charset="0"/>
              </a:rPr>
              <a:t>"Введите текст: "</a:t>
            </a:r>
            <a:r>
              <a:rPr lang="ru-RU" sz="2000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ru-RU" sz="2000" kern="0" dirty="0">
                <a:solidFill>
                  <a:srgbClr val="000000"/>
                </a:solidFill>
                <a:latin typeface="Courier New" pitchFamily="49" charset="0"/>
              </a:rPr>
              <a:t>b </a:t>
            </a:r>
            <a:r>
              <a:rPr lang="ru-RU" sz="2000" kern="0" dirty="0" smtClean="0">
                <a:solidFill>
                  <a:srgbClr val="000000"/>
                </a:solidFill>
                <a:latin typeface="Courier New" pitchFamily="49" charset="0"/>
              </a:rPr>
              <a:t>= </a:t>
            </a:r>
            <a:r>
              <a:rPr lang="ru-RU" sz="2000" kern="0" dirty="0" smtClean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ru-RU" sz="2000" kern="0" dirty="0">
                <a:solidFill>
                  <a:srgbClr val="008000"/>
                </a:solidFill>
                <a:latin typeface="Courier New" pitchFamily="49" charset="0"/>
              </a:rPr>
              <a:t>0123456789" </a:t>
            </a:r>
            <a:r>
              <a:rPr lang="ru-RU" sz="2000" kern="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ru-RU" sz="2000" kern="0" dirty="0" smtClean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ru-RU" sz="2000" kern="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000" kern="0" dirty="0">
                <a:solidFill>
                  <a:srgbClr val="FF0000"/>
                </a:solidFill>
                <a:latin typeface="Courier New" pitchFamily="49" charset="0"/>
              </a:rPr>
              <a:t>строка цифр</a:t>
            </a:r>
          </a:p>
          <a:p>
            <a:r>
              <a:rPr lang="ru-RU" sz="2000" kern="0" dirty="0">
                <a:solidFill>
                  <a:srgbClr val="000000"/>
                </a:solidFill>
                <a:latin typeface="Courier New" pitchFamily="49" charset="0"/>
              </a:rPr>
              <a:t>c = </a:t>
            </a:r>
            <a:r>
              <a:rPr lang="ru-RU" sz="2000" kern="0" dirty="0">
                <a:solidFill>
                  <a:srgbClr val="008000"/>
                </a:solidFill>
                <a:latin typeface="Courier New" pitchFamily="49" charset="0"/>
              </a:rPr>
              <a:t>"" </a:t>
            </a:r>
            <a:r>
              <a:rPr lang="ru-RU" sz="2000" kern="0" dirty="0">
                <a:solidFill>
                  <a:srgbClr val="000000"/>
                </a:solidFill>
                <a:latin typeface="Courier New" pitchFamily="49" charset="0"/>
              </a:rPr>
              <a:t>                 </a:t>
            </a:r>
            <a:r>
              <a:rPr lang="ru-RU" sz="2000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ru-RU" sz="2000" kern="0" dirty="0">
                <a:solidFill>
                  <a:srgbClr val="FF0000"/>
                </a:solidFill>
                <a:latin typeface="Courier New" pitchFamily="49" charset="0"/>
              </a:rPr>
              <a:t># начальное знач. результата</a:t>
            </a:r>
          </a:p>
          <a:p>
            <a:r>
              <a:rPr lang="ru-RU" sz="2000" kern="0" dirty="0" err="1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ru-RU" sz="2000" kern="0" dirty="0">
                <a:solidFill>
                  <a:srgbClr val="000000"/>
                </a:solidFill>
                <a:latin typeface="Courier New" pitchFamily="49" charset="0"/>
              </a:rPr>
              <a:t> d </a:t>
            </a:r>
            <a:r>
              <a:rPr lang="ru-RU" sz="2000" kern="0" dirty="0" err="1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ru-RU" sz="2000" kern="0" dirty="0">
                <a:solidFill>
                  <a:srgbClr val="000000"/>
                </a:solidFill>
                <a:latin typeface="Courier New" pitchFamily="49" charset="0"/>
              </a:rPr>
              <a:t> a:             </a:t>
            </a:r>
            <a:r>
              <a:rPr lang="ru-RU" sz="2000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ru-RU" sz="2000" kern="0" dirty="0">
                <a:solidFill>
                  <a:srgbClr val="FF0000"/>
                </a:solidFill>
                <a:latin typeface="Courier New" pitchFamily="49" charset="0"/>
              </a:rPr>
              <a:t># перебор символов строки</a:t>
            </a:r>
          </a:p>
          <a:p>
            <a:r>
              <a:rPr lang="ru-RU" sz="2000" kern="0" dirty="0">
                <a:solidFill>
                  <a:srgbClr val="000000"/>
                </a:solidFill>
                <a:latin typeface="Courier New" pitchFamily="49" charset="0"/>
              </a:rPr>
              <a:t>    </a:t>
            </a:r>
            <a:r>
              <a:rPr lang="ru-RU" sz="2000" kern="0" dirty="0" err="1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ru-RU" sz="2000" kern="0" dirty="0">
                <a:solidFill>
                  <a:srgbClr val="000000"/>
                </a:solidFill>
                <a:latin typeface="Courier New" pitchFamily="49" charset="0"/>
              </a:rPr>
              <a:t> e </a:t>
            </a:r>
            <a:r>
              <a:rPr lang="ru-RU" sz="2000" kern="0" dirty="0" err="1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ru-RU" sz="2000" kern="0" dirty="0">
                <a:solidFill>
                  <a:srgbClr val="000000"/>
                </a:solidFill>
                <a:latin typeface="Courier New" pitchFamily="49" charset="0"/>
              </a:rPr>
              <a:t> b:         </a:t>
            </a:r>
            <a:r>
              <a:rPr lang="ru-RU" sz="2000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ru-RU" sz="2000" kern="0" dirty="0">
                <a:solidFill>
                  <a:srgbClr val="FF0000"/>
                </a:solidFill>
                <a:latin typeface="Courier New" pitchFamily="49" charset="0"/>
              </a:rPr>
              <a:t># перебор строки цифр</a:t>
            </a:r>
          </a:p>
          <a:p>
            <a:r>
              <a:rPr lang="ru-RU" sz="2000" kern="0" dirty="0">
                <a:solidFill>
                  <a:srgbClr val="000000"/>
                </a:solidFill>
                <a:latin typeface="Courier New" pitchFamily="49" charset="0"/>
              </a:rPr>
              <a:t>        </a:t>
            </a:r>
            <a:r>
              <a:rPr lang="ru-RU" sz="2000" kern="0" dirty="0" err="1">
                <a:solidFill>
                  <a:srgbClr val="CC6600"/>
                </a:solidFill>
                <a:latin typeface="Courier New" pitchFamily="49" charset="0"/>
              </a:rPr>
              <a:t>if</a:t>
            </a:r>
            <a:r>
              <a:rPr lang="ru-RU" sz="2000" kern="0" dirty="0">
                <a:solidFill>
                  <a:srgbClr val="000000"/>
                </a:solidFill>
                <a:latin typeface="Courier New" pitchFamily="49" charset="0"/>
              </a:rPr>
              <a:t> d==e:        </a:t>
            </a:r>
            <a:r>
              <a:rPr lang="ru-RU" sz="2000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ru-RU" sz="2000" kern="0" dirty="0">
                <a:solidFill>
                  <a:srgbClr val="FF0000"/>
                </a:solidFill>
                <a:latin typeface="Courier New" pitchFamily="49" charset="0"/>
              </a:rPr>
              <a:t># если текущий есть в цифрах</a:t>
            </a:r>
          </a:p>
          <a:p>
            <a:r>
              <a:rPr lang="ru-RU" sz="2000" kern="0" dirty="0">
                <a:solidFill>
                  <a:srgbClr val="000000"/>
                </a:solidFill>
                <a:latin typeface="Courier New" pitchFamily="49" charset="0"/>
              </a:rPr>
              <a:t>            c = </a:t>
            </a:r>
            <a:r>
              <a:rPr lang="ru-RU" sz="2000" kern="0" dirty="0" err="1">
                <a:solidFill>
                  <a:srgbClr val="000000"/>
                </a:solidFill>
                <a:latin typeface="Courier New" pitchFamily="49" charset="0"/>
              </a:rPr>
              <a:t>c+d</a:t>
            </a:r>
            <a:r>
              <a:rPr lang="ru-RU" sz="2000" kern="0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ru-RU" sz="2000" kern="0" dirty="0" smtClean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ru-RU" sz="2000" kern="0" dirty="0">
                <a:solidFill>
                  <a:srgbClr val="FF0000"/>
                </a:solidFill>
                <a:latin typeface="Courier New" pitchFamily="49" charset="0"/>
              </a:rPr>
              <a:t># присоединяем к результату</a:t>
            </a:r>
          </a:p>
          <a:p>
            <a:r>
              <a:rPr lang="ru-RU" sz="2000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ru-RU" sz="2000" kern="0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ru-RU" sz="2000" kern="0" dirty="0">
                <a:solidFill>
                  <a:srgbClr val="008000"/>
                </a:solidFill>
                <a:latin typeface="Courier New" pitchFamily="49" charset="0"/>
              </a:rPr>
              <a:t>"Получена строка: "</a:t>
            </a:r>
            <a:r>
              <a:rPr lang="ru-RU" sz="2000" kern="0" dirty="0">
                <a:solidFill>
                  <a:srgbClr val="000000"/>
                </a:solidFill>
                <a:latin typeface="Courier New" pitchFamily="49" charset="0"/>
              </a:rPr>
              <a:t>)</a:t>
            </a:r>
          </a:p>
          <a:p>
            <a:r>
              <a:rPr lang="ru-RU" sz="2000" kern="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ru-RU" sz="2000" kern="0" dirty="0">
                <a:solidFill>
                  <a:srgbClr val="000000"/>
                </a:solidFill>
                <a:latin typeface="Courier New" pitchFamily="49" charset="0"/>
              </a:rPr>
              <a:t>(c)</a:t>
            </a:r>
            <a:endParaRPr lang="ru-RU" sz="2000" kern="0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2008" y="4905164"/>
            <a:ext cx="6228204" cy="1015663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Введите текст: 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В классе 20 учеников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Получена строка: 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345254356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1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1492" grpId="0" animBg="1"/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39652" y="1536320"/>
            <a:ext cx="6264696" cy="1600438"/>
          </a:xfrm>
          <a:prstGeom prst="rect">
            <a:avLst/>
          </a:prstGeom>
          <a:noFill/>
          <a:ln w="12700">
            <a:solidFill>
              <a:schemeClr val="bg1">
                <a:lumMod val="75000"/>
              </a:schemeClr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ru-RU" sz="1400" b="1" i="1" dirty="0" smtClean="0">
                <a:solidFill>
                  <a:schemeClr val="accent6"/>
                </a:solidFill>
              </a:rPr>
              <a:t>Используемые материалы:</a:t>
            </a:r>
            <a:r>
              <a:rPr lang="ru-RU" sz="1400" i="1" dirty="0" smtClean="0">
                <a:solidFill>
                  <a:schemeClr val="accent6"/>
                </a:solidFill>
              </a:rPr>
              <a:t/>
            </a:r>
            <a:br>
              <a:rPr lang="ru-RU" sz="1400" i="1" dirty="0" smtClean="0">
                <a:solidFill>
                  <a:schemeClr val="accent6"/>
                </a:solidFill>
              </a:rPr>
            </a:br>
            <a:endParaRPr lang="ru-RU" sz="1400" i="1" dirty="0" smtClean="0">
              <a:solidFill>
                <a:schemeClr val="accent6"/>
              </a:solidFill>
            </a:endParaRPr>
          </a:p>
          <a:p>
            <a:pPr marL="171450" indent="-171450">
              <a:buFont typeface="Arial" pitchFamily="34" charset="0"/>
              <a:buChar char="•"/>
            </a:pPr>
            <a:r>
              <a:rPr lang="ru-RU" sz="1400" i="1" dirty="0" err="1" smtClean="0">
                <a:solidFill>
                  <a:schemeClr val="accent6"/>
                </a:solidFill>
              </a:rPr>
              <a:t>Босова</a:t>
            </a:r>
            <a:r>
              <a:rPr lang="ru-RU" sz="1400" i="1" dirty="0" smtClean="0">
                <a:solidFill>
                  <a:schemeClr val="accent6"/>
                </a:solidFill>
              </a:rPr>
              <a:t> Л.Л. Информатика. 8-9 классы. Начала программирования на языке </a:t>
            </a:r>
            <a:r>
              <a:rPr lang="en-US" sz="1400" i="1" dirty="0" smtClean="0">
                <a:solidFill>
                  <a:schemeClr val="accent6"/>
                </a:solidFill>
              </a:rPr>
              <a:t>Python</a:t>
            </a:r>
            <a:r>
              <a:rPr lang="ru-RU" sz="1400" i="1" dirty="0" smtClean="0">
                <a:solidFill>
                  <a:schemeClr val="accent6"/>
                </a:solidFill>
              </a:rPr>
              <a:t>. Дополнительные главы к учебникам – М. : БИНОМ. Лаборатория знаний, 2020.</a:t>
            </a:r>
          </a:p>
          <a:p>
            <a:pPr marL="171450" indent="-171450">
              <a:buFont typeface="Arial" pitchFamily="34" charset="0"/>
              <a:buChar char="•"/>
            </a:pPr>
            <a:r>
              <a:rPr lang="ru-RU" sz="1400" i="1" dirty="0" smtClean="0">
                <a:solidFill>
                  <a:schemeClr val="accent6"/>
                </a:solidFill>
              </a:rPr>
              <a:t>Поляков К.Ю. Информатика. 10 класс. Базовый и углубленный уровни : в 2ч. Ч. 2 – М. : БИНОМ. Лаборатория знаний, 2018.</a:t>
            </a:r>
            <a:endParaRPr lang="ru-RU" sz="1400" i="1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03211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359532" y="260350"/>
            <a:ext cx="7596844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just" eaLnBrk="1" hangingPunct="1"/>
            <a:r>
              <a:rPr lang="ru-RU" sz="2800" b="1" dirty="0">
                <a:solidFill>
                  <a:schemeClr val="tx2"/>
                </a:solidFill>
              </a:rPr>
              <a:t>Строковая константа (строка) </a:t>
            </a:r>
            <a:r>
              <a:rPr lang="ru-RU" sz="2400" dirty="0" smtClean="0">
                <a:solidFill>
                  <a:schemeClr val="tx2"/>
                </a:solidFill>
              </a:rPr>
              <a:t>–</a:t>
            </a:r>
            <a:r>
              <a:rPr lang="ru-RU" sz="2400" b="1" dirty="0" smtClean="0">
                <a:solidFill>
                  <a:schemeClr val="tx2"/>
                </a:solidFill>
              </a:rPr>
              <a:t> </a:t>
            </a:r>
            <a:r>
              <a:rPr lang="ru-RU" sz="2400" dirty="0" smtClean="0">
                <a:solidFill>
                  <a:srgbClr val="320064"/>
                </a:solidFill>
                <a:ea typeface="Calibri"/>
                <a:cs typeface="Times New Roman"/>
              </a:rPr>
              <a:t>произвольная </a:t>
            </a:r>
            <a:r>
              <a:rPr lang="ru-RU" sz="2400" dirty="0">
                <a:solidFill>
                  <a:srgbClr val="320064"/>
                </a:solidFill>
                <a:ea typeface="Calibri"/>
                <a:cs typeface="Times New Roman"/>
              </a:rPr>
              <a:t>последовательность символов из таблицы </a:t>
            </a:r>
            <a:r>
              <a:rPr lang="en-US" sz="2400" dirty="0" smtClean="0">
                <a:solidFill>
                  <a:srgbClr val="320064"/>
                </a:solidFill>
                <a:ea typeface="Calibri"/>
                <a:cs typeface="Times New Roman"/>
              </a:rPr>
              <a:t>Unicode</a:t>
            </a:r>
            <a:r>
              <a:rPr lang="ru-RU" sz="2400" dirty="0" smtClean="0">
                <a:solidFill>
                  <a:srgbClr val="320064"/>
                </a:solidFill>
                <a:ea typeface="Calibri"/>
                <a:cs typeface="Times New Roman"/>
              </a:rPr>
              <a:t>, заключенная в одинарные или двойные кавычки (</a:t>
            </a:r>
            <a:r>
              <a:rPr lang="ru-RU" sz="2400" dirty="0">
                <a:solidFill>
                  <a:srgbClr val="320064"/>
                </a:solidFill>
                <a:ea typeface="Calibri"/>
                <a:cs typeface="Times New Roman"/>
              </a:rPr>
              <a:t>тип </a:t>
            </a:r>
            <a:r>
              <a:rPr lang="en-US" sz="2800" b="1" dirty="0" err="1" smtClean="0">
                <a:latin typeface="Courier New" pitchFamily="49" charset="0"/>
                <a:ea typeface="Calibri"/>
                <a:cs typeface="Courier New" pitchFamily="49" charset="0"/>
              </a:rPr>
              <a:t>str</a:t>
            </a:r>
            <a:r>
              <a:rPr lang="ru-RU" sz="2400" dirty="0" smtClean="0">
                <a:solidFill>
                  <a:srgbClr val="320064"/>
                </a:solidFill>
                <a:ea typeface="Calibri"/>
                <a:cs typeface="Times New Roman"/>
              </a:rPr>
              <a:t> </a:t>
            </a:r>
            <a:r>
              <a:rPr lang="ru-RU" sz="2400" dirty="0">
                <a:solidFill>
                  <a:srgbClr val="330066"/>
                </a:solidFill>
                <a:latin typeface="Arial" pitchFamily="34" charset="0"/>
              </a:rPr>
              <a:t>–</a:t>
            </a:r>
            <a:r>
              <a:rPr lang="ru-RU" sz="2400" dirty="0" smtClean="0">
                <a:solidFill>
                  <a:srgbClr val="320064"/>
                </a:solidFill>
                <a:ea typeface="Calibri"/>
                <a:cs typeface="Times New Roman"/>
              </a:rPr>
              <a:t> «</a:t>
            </a:r>
            <a:r>
              <a:rPr lang="en-US" sz="2400" dirty="0">
                <a:solidFill>
                  <a:srgbClr val="320064"/>
                </a:solidFill>
                <a:ea typeface="Calibri"/>
                <a:cs typeface="Times New Roman"/>
              </a:rPr>
              <a:t>string</a:t>
            </a:r>
            <a:r>
              <a:rPr lang="ru-RU" sz="2400" dirty="0">
                <a:solidFill>
                  <a:srgbClr val="320064"/>
                </a:solidFill>
                <a:ea typeface="Calibri"/>
                <a:cs typeface="Times New Roman"/>
              </a:rPr>
              <a:t>»</a:t>
            </a:r>
            <a:r>
              <a:rPr lang="en-US" sz="2400" dirty="0" smtClean="0">
                <a:solidFill>
                  <a:srgbClr val="320064"/>
                </a:solidFill>
                <a:ea typeface="Calibri"/>
                <a:cs typeface="Times New Roman"/>
              </a:rPr>
              <a:t>)</a:t>
            </a:r>
            <a:r>
              <a:rPr lang="ru-RU" sz="2400" dirty="0" smtClean="0">
                <a:solidFill>
                  <a:srgbClr val="320064"/>
                </a:solidFill>
                <a:ea typeface="Calibri"/>
                <a:cs typeface="Times New Roman"/>
              </a:rPr>
              <a:t>.</a:t>
            </a:r>
            <a:r>
              <a:rPr lang="en-US" sz="2400" dirty="0" smtClean="0">
                <a:solidFill>
                  <a:srgbClr val="320064"/>
                </a:solidFill>
                <a:ea typeface="Calibri"/>
                <a:cs typeface="Times New Roman"/>
              </a:rPr>
              <a:t> </a:t>
            </a:r>
            <a:endParaRPr lang="ru-RU" sz="2400" dirty="0" smtClean="0">
              <a:solidFill>
                <a:schemeClr val="tx2"/>
              </a:solidFill>
            </a:endParaRPr>
          </a:p>
          <a:p>
            <a:pPr algn="just" eaLnBrk="1" hangingPunct="1"/>
            <a:r>
              <a:rPr lang="ru-RU" sz="2400" dirty="0">
                <a:solidFill>
                  <a:schemeClr val="tx2"/>
                </a:solidFill>
              </a:rPr>
              <a:t/>
            </a:r>
            <a:br>
              <a:rPr lang="ru-RU" sz="2400" dirty="0">
                <a:solidFill>
                  <a:schemeClr val="tx2"/>
                </a:solidFill>
              </a:rPr>
            </a:br>
            <a:r>
              <a:rPr lang="ru-RU" sz="2400" i="1" dirty="0">
                <a:solidFill>
                  <a:schemeClr val="tx2"/>
                </a:solidFill>
              </a:rPr>
              <a:t>Например:</a:t>
            </a:r>
          </a:p>
          <a:p>
            <a:pPr eaLnBrk="1" hangingPunct="1"/>
            <a:r>
              <a:rPr lang="ru-RU" sz="2400" dirty="0" smtClean="0">
                <a:solidFill>
                  <a:srgbClr val="0000FF"/>
                </a:solidFill>
                <a:latin typeface="Courier New" pitchFamily="49" charset="0"/>
              </a:rPr>
              <a:t>'Это строка'</a:t>
            </a:r>
          </a:p>
          <a:p>
            <a:pPr eaLnBrk="1" hangingPunct="1"/>
            <a:r>
              <a:rPr lang="ru-RU" sz="2400" dirty="0">
                <a:solidFill>
                  <a:srgbClr val="0000FF"/>
                </a:solidFill>
                <a:latin typeface="Courier New" pitchFamily="49" charset="0"/>
              </a:rPr>
              <a:t>"Это тоже строка"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67234" y="4437112"/>
            <a:ext cx="8621461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60000"/>
              </a:spcBef>
            </a:pPr>
            <a:r>
              <a:rPr lang="ru-RU" sz="2800" b="1" dirty="0">
                <a:solidFill>
                  <a:srgbClr val="330066"/>
                </a:solidFill>
              </a:rPr>
              <a:t>Пустая строка</a:t>
            </a:r>
            <a:r>
              <a:rPr lang="ru-RU" sz="2400" dirty="0">
                <a:solidFill>
                  <a:srgbClr val="330066"/>
                </a:solidFill>
              </a:rPr>
              <a:t> – строка с нулевой длиной </a:t>
            </a:r>
            <a:br>
              <a:rPr lang="ru-RU" sz="2400" dirty="0">
                <a:solidFill>
                  <a:srgbClr val="330066"/>
                </a:solidFill>
              </a:rPr>
            </a:br>
            <a:r>
              <a:rPr lang="ru-RU" sz="2400" dirty="0">
                <a:solidFill>
                  <a:srgbClr val="330066"/>
                </a:solidFill>
              </a:rPr>
              <a:t>(не содержит ни одного символа, обозначается </a:t>
            </a:r>
            <a:r>
              <a:rPr lang="ru-RU" sz="2800" b="1" dirty="0" smtClean="0">
                <a:solidFill>
                  <a:srgbClr val="0000FF"/>
                </a:solidFill>
                <a:latin typeface="Courier New" pitchFamily="49" charset="0"/>
              </a:rPr>
              <a:t>""</a:t>
            </a:r>
            <a:r>
              <a:rPr lang="ru-RU" sz="2400" dirty="0" smtClean="0">
                <a:solidFill>
                  <a:srgbClr val="330066"/>
                </a:solidFill>
              </a:rPr>
              <a:t>).</a:t>
            </a:r>
            <a:endParaRPr lang="ru-RU" sz="2400" dirty="0">
              <a:solidFill>
                <a:srgbClr val="330066"/>
              </a:solidFill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7234" y="3606199"/>
            <a:ext cx="855206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ct val="60000"/>
              </a:spcBef>
            </a:pPr>
            <a:r>
              <a:rPr lang="ru-RU" sz="2800" b="1" dirty="0">
                <a:solidFill>
                  <a:srgbClr val="330066"/>
                </a:solidFill>
              </a:rPr>
              <a:t>Длина строки</a:t>
            </a:r>
            <a:r>
              <a:rPr lang="ru-RU" sz="2400" dirty="0">
                <a:solidFill>
                  <a:srgbClr val="330066"/>
                </a:solidFill>
              </a:rPr>
              <a:t> – количество символов в строке </a:t>
            </a:r>
            <a:r>
              <a:rPr lang="ru-RU" sz="2400" dirty="0" smtClean="0">
                <a:solidFill>
                  <a:srgbClr val="330066"/>
                </a:solidFill>
              </a:rPr>
              <a:t>.</a:t>
            </a:r>
            <a:endParaRPr lang="ru-RU" sz="2400" dirty="0">
              <a:solidFill>
                <a:srgbClr val="33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765270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4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200900" cy="684213"/>
          </a:xfrm>
        </p:spPr>
        <p:txBody>
          <a:bodyPr/>
          <a:lstStyle/>
          <a:p>
            <a:pPr algn="ctr" eaLnBrk="1" hangingPunct="1"/>
            <a:r>
              <a:rPr lang="ru-RU" sz="3600" smtClean="0"/>
              <a:t>Операции со строками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179388" y="944724"/>
            <a:ext cx="8173032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ru-RU" sz="2400" b="1" dirty="0">
                <a:solidFill>
                  <a:srgbClr val="330066"/>
                </a:solidFill>
              </a:rPr>
              <a:t>1. Присваивание значения строковой переменной</a:t>
            </a:r>
          </a:p>
          <a:p>
            <a:pPr lvl="0">
              <a:spcBef>
                <a:spcPts val="0"/>
              </a:spcBef>
              <a:defRPr/>
            </a:pP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s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= </a:t>
            </a:r>
            <a:r>
              <a:rPr lang="ru-RU" sz="2800" dirty="0">
                <a:solidFill>
                  <a:srgbClr val="008000"/>
                </a:solidFill>
                <a:latin typeface="Courier New"/>
              </a:rPr>
              <a:t>"Привет"</a:t>
            </a:r>
            <a:endParaRPr lang="en-US" sz="2800" b="1" dirty="0">
              <a:solidFill>
                <a:srgbClr val="008000"/>
              </a:solidFill>
              <a:latin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185192" y="1971417"/>
            <a:ext cx="8635279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ru-RU" sz="2400" b="1" dirty="0">
                <a:solidFill>
                  <a:srgbClr val="330066"/>
                </a:solidFill>
              </a:rPr>
              <a:t>2. Ввод строки с клавиатуры</a:t>
            </a:r>
          </a:p>
          <a:p>
            <a:pPr lvl="0">
              <a:spcBef>
                <a:spcPts val="0"/>
              </a:spcBef>
              <a:defRPr/>
            </a:pP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</a:rPr>
              <a:t> 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n =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input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dirty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sz="2800" dirty="0">
                <a:solidFill>
                  <a:srgbClr val="008000"/>
                </a:solidFill>
                <a:latin typeface="Courier New"/>
              </a:rPr>
              <a:t>Введите имя: "</a:t>
            </a:r>
            <a:r>
              <a:rPr lang="ru-RU" sz="2800" dirty="0">
                <a:solidFill>
                  <a:srgbClr val="000000"/>
                </a:solidFill>
                <a:latin typeface="Courier New"/>
              </a:rPr>
              <a:t>)</a:t>
            </a:r>
            <a:br>
              <a:rPr lang="ru-RU" sz="2800" dirty="0">
                <a:solidFill>
                  <a:srgbClr val="000000"/>
                </a:solidFill>
                <a:latin typeface="Courier New"/>
              </a:rPr>
            </a:br>
            <a:r>
              <a:rPr lang="ru-RU" i="1" dirty="0">
                <a:solidFill>
                  <a:srgbClr val="330066"/>
                </a:solidFill>
              </a:rPr>
              <a:t>Примечание: при вводе значения строки </a:t>
            </a:r>
            <a:r>
              <a:rPr lang="ru-RU" i="1" dirty="0" smtClean="0">
                <a:solidFill>
                  <a:srgbClr val="330066"/>
                </a:solidFill>
              </a:rPr>
              <a:t>кавычки </a:t>
            </a:r>
            <a:r>
              <a:rPr lang="ru-RU" i="1" dirty="0">
                <a:solidFill>
                  <a:srgbClr val="330066"/>
                </a:solidFill>
              </a:rPr>
              <a:t>не вводятся.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96320" y="3284984"/>
            <a:ext cx="8713787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ru-RU" sz="2400" b="1" dirty="0">
                <a:solidFill>
                  <a:srgbClr val="330066"/>
                </a:solidFill>
              </a:rPr>
              <a:t>3. Вывод строки на экран</a:t>
            </a:r>
          </a:p>
          <a:p>
            <a:pPr lvl="0">
              <a:spcBef>
                <a:spcPts val="0"/>
              </a:spcBef>
              <a:defRPr/>
            </a:pPr>
            <a:r>
              <a:rPr lang="ru-RU" sz="2800" b="1" dirty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 (n)</a:t>
            </a:r>
            <a:r>
              <a:rPr lang="ru-RU" sz="3200" dirty="0">
                <a:solidFill>
                  <a:srgbClr val="000000"/>
                </a:solidFill>
                <a:latin typeface="Courier New"/>
              </a:rPr>
              <a:t/>
            </a:r>
            <a:br>
              <a:rPr lang="ru-RU" sz="3200" dirty="0">
                <a:solidFill>
                  <a:srgbClr val="000000"/>
                </a:solidFill>
                <a:latin typeface="Courier New"/>
              </a:rPr>
            </a:br>
            <a:r>
              <a:rPr lang="ru-RU" i="1" dirty="0">
                <a:solidFill>
                  <a:srgbClr val="330066"/>
                </a:solidFill>
              </a:rPr>
              <a:t>Примечание: при выводе строки </a:t>
            </a:r>
            <a:r>
              <a:rPr lang="ru-RU" i="1" dirty="0" smtClean="0">
                <a:solidFill>
                  <a:srgbClr val="330066"/>
                </a:solidFill>
              </a:rPr>
              <a:t>кавычки </a:t>
            </a:r>
            <a:r>
              <a:rPr lang="ru-RU" i="1" dirty="0">
                <a:solidFill>
                  <a:srgbClr val="330066"/>
                </a:solidFill>
              </a:rPr>
              <a:t>не выводятся.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96320" y="4607257"/>
            <a:ext cx="864114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0"/>
              </a:spcBef>
              <a:defRPr/>
            </a:pPr>
            <a:r>
              <a:rPr lang="ru-RU" sz="2400" b="1" dirty="0" smtClean="0">
                <a:solidFill>
                  <a:srgbClr val="330066"/>
                </a:solidFill>
              </a:rPr>
              <a:t>4. Объединение </a:t>
            </a:r>
            <a:r>
              <a:rPr lang="ru-RU" sz="2400" b="1" dirty="0">
                <a:solidFill>
                  <a:srgbClr val="330066"/>
                </a:solidFill>
              </a:rPr>
              <a:t>строк (конкатенация)</a:t>
            </a:r>
          </a:p>
          <a:p>
            <a:pPr lvl="0">
              <a:spcBef>
                <a:spcPts val="0"/>
              </a:spcBef>
              <a:defRPr/>
            </a:pPr>
            <a:r>
              <a:rPr lang="ru-RU" sz="2000" dirty="0">
                <a:solidFill>
                  <a:srgbClr val="330066"/>
                </a:solidFill>
              </a:rPr>
              <a:t>Соединяет несколько строк в одну строку. Обозначается знаком </a:t>
            </a:r>
            <a:r>
              <a:rPr lang="ru-RU" sz="2800" b="1" dirty="0">
                <a:latin typeface="Courier New" pitchFamily="49" charset="0"/>
              </a:rPr>
              <a:t>+</a:t>
            </a:r>
            <a:r>
              <a:rPr lang="ru-RU" sz="2000" dirty="0">
                <a:solidFill>
                  <a:srgbClr val="330066"/>
                </a:solidFill>
              </a:rPr>
              <a:t>.</a:t>
            </a:r>
          </a:p>
          <a:p>
            <a:pPr lvl="0">
              <a:spcBef>
                <a:spcPts val="0"/>
              </a:spcBef>
              <a:defRPr/>
            </a:pPr>
            <a:r>
              <a:rPr lang="ru-RU" sz="2000" i="1" dirty="0">
                <a:solidFill>
                  <a:srgbClr val="330066"/>
                </a:solidFill>
              </a:rPr>
              <a:t>Например:</a:t>
            </a:r>
          </a:p>
          <a:p>
            <a:pPr lvl="0">
              <a:spcBef>
                <a:spcPts val="0"/>
              </a:spcBef>
              <a:defRPr/>
            </a:pP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sz="2800" dirty="0" smtClean="0">
                <a:solidFill>
                  <a:srgbClr val="008000"/>
                </a:solidFill>
                <a:latin typeface="Courier New"/>
              </a:rPr>
              <a:t>КОМ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sz="2800" dirty="0" smtClean="0">
                <a:solidFill>
                  <a:srgbClr val="000000"/>
                </a:solidFill>
                <a:latin typeface="Courier New"/>
              </a:rPr>
              <a:t>+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sz="2800" dirty="0" smtClean="0">
                <a:solidFill>
                  <a:srgbClr val="008000"/>
                </a:solidFill>
                <a:latin typeface="Courier New"/>
              </a:rPr>
              <a:t>ПЬЮ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sz="2800" dirty="0" smtClean="0">
                <a:solidFill>
                  <a:srgbClr val="000000"/>
                </a:solidFill>
                <a:latin typeface="Courier New"/>
              </a:rPr>
              <a:t>+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sz="2800" dirty="0" smtClean="0">
                <a:solidFill>
                  <a:srgbClr val="008000"/>
                </a:solidFill>
                <a:latin typeface="Courier New"/>
              </a:rPr>
              <a:t>ТЕР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sz="2800" dirty="0" smtClean="0">
                <a:solidFill>
                  <a:srgbClr val="0000FF"/>
                </a:solidFill>
                <a:latin typeface="Courier New"/>
              </a:rPr>
              <a:t>  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</a:rPr>
              <a:t># "</a:t>
            </a:r>
            <a:r>
              <a:rPr lang="ru-RU" sz="2800" dirty="0" smtClean="0">
                <a:solidFill>
                  <a:srgbClr val="FF0000"/>
                </a:solidFill>
                <a:latin typeface="Courier New"/>
              </a:rPr>
              <a:t>КОМПЬЮТЕР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</a:rPr>
              <a:t>"</a:t>
            </a:r>
            <a:endParaRPr lang="ru-RU" sz="2800" b="1" dirty="0">
              <a:solidFill>
                <a:srgbClr val="FF0000"/>
              </a:solidFill>
              <a:latin typeface="Courier New" pitchFamily="49" charset="0"/>
            </a:endParaRPr>
          </a:p>
          <a:p>
            <a:pPr lvl="0">
              <a:spcBef>
                <a:spcPts val="0"/>
              </a:spcBef>
              <a:defRPr/>
            </a:pPr>
            <a:r>
              <a:rPr lang="ru-RU" sz="2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sz="2800" dirty="0" smtClean="0">
                <a:solidFill>
                  <a:srgbClr val="008000"/>
                </a:solidFill>
                <a:latin typeface="Courier New"/>
              </a:rPr>
              <a:t>10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sz="2800" dirty="0" smtClean="0">
                <a:solidFill>
                  <a:srgbClr val="000000"/>
                </a:solidFill>
                <a:latin typeface="Courier New"/>
              </a:rPr>
              <a:t>+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sz="2800" dirty="0" smtClean="0">
                <a:solidFill>
                  <a:srgbClr val="008000"/>
                </a:solidFill>
                <a:latin typeface="Courier New"/>
              </a:rPr>
              <a:t>2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sz="2800" dirty="0" smtClean="0">
                <a:solidFill>
                  <a:srgbClr val="0000FF"/>
                </a:solidFill>
                <a:latin typeface="Courier New"/>
              </a:rPr>
              <a:t>          </a:t>
            </a:r>
            <a:r>
              <a:rPr lang="ru-RU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</a:rPr>
              <a:t># "</a:t>
            </a:r>
            <a:r>
              <a:rPr lang="ru-RU" sz="2800" dirty="0" smtClean="0">
                <a:solidFill>
                  <a:srgbClr val="FF0000"/>
                </a:solidFill>
                <a:latin typeface="Courier New"/>
              </a:rPr>
              <a:t>102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</a:rPr>
              <a:t>"</a:t>
            </a:r>
            <a:endParaRPr lang="ru-RU" sz="2800" b="1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11527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200900" cy="684213"/>
          </a:xfrm>
        </p:spPr>
        <p:txBody>
          <a:bodyPr/>
          <a:lstStyle/>
          <a:p>
            <a:pPr algn="ctr" eaLnBrk="1" hangingPunct="1"/>
            <a:r>
              <a:rPr lang="ru-RU" sz="3600" smtClean="0"/>
              <a:t>Операции со строками</a:t>
            </a:r>
          </a:p>
        </p:txBody>
      </p:sp>
      <p:sp>
        <p:nvSpPr>
          <p:cNvPr id="6147" name="Text Box 3"/>
          <p:cNvSpPr txBox="1">
            <a:spLocks noChangeArrowheads="1"/>
          </p:cNvSpPr>
          <p:nvPr/>
        </p:nvSpPr>
        <p:spPr bwMode="auto">
          <a:xfrm>
            <a:off x="287338" y="1124744"/>
            <a:ext cx="874871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spcBef>
                <a:spcPts val="0"/>
              </a:spcBef>
              <a:defRPr/>
            </a:pPr>
            <a:r>
              <a:rPr lang="ru-RU" sz="2400" b="1" dirty="0" smtClean="0">
                <a:solidFill>
                  <a:schemeClr val="tx2"/>
                </a:solidFill>
              </a:rPr>
              <a:t>5. Определение длины строки</a:t>
            </a: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ru-RU" sz="2000" dirty="0" smtClean="0">
                <a:solidFill>
                  <a:schemeClr val="tx2"/>
                </a:solidFill>
              </a:rPr>
              <a:t>Функция</a:t>
            </a:r>
            <a:r>
              <a:rPr lang="ru-RU" sz="3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32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len</a:t>
            </a:r>
            <a:r>
              <a:rPr lang="en-US" sz="3200" dirty="0" smtClean="0">
                <a:solidFill>
                  <a:srgbClr val="000000"/>
                </a:solidFill>
                <a:latin typeface="Courier New"/>
              </a:rPr>
              <a:t>(s)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2000" dirty="0">
                <a:solidFill>
                  <a:schemeClr val="tx2"/>
                </a:solidFill>
              </a:rPr>
              <a:t>(</a:t>
            </a:r>
            <a:r>
              <a:rPr lang="en-US" sz="2000" dirty="0">
                <a:solidFill>
                  <a:schemeClr val="tx2"/>
                </a:solidFill>
              </a:rPr>
              <a:t>length – </a:t>
            </a:r>
            <a:r>
              <a:rPr lang="ru-RU" sz="2000" dirty="0">
                <a:solidFill>
                  <a:schemeClr val="tx2"/>
                </a:solidFill>
              </a:rPr>
              <a:t>«длина») </a:t>
            </a:r>
            <a:r>
              <a:rPr lang="ru-RU" sz="2000" dirty="0" smtClean="0">
                <a:solidFill>
                  <a:schemeClr val="tx2"/>
                </a:solidFill>
              </a:rPr>
              <a:t>возвращает длину строки.</a:t>
            </a: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ru-RU" sz="2000" i="1" dirty="0" smtClean="0">
                <a:solidFill>
                  <a:schemeClr val="tx2"/>
                </a:solidFill>
              </a:rPr>
              <a:t>Например:</a:t>
            </a: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ru-RU" sz="2800" b="1" dirty="0" smtClean="0">
                <a:latin typeface="Courier New" pitchFamily="49" charset="0"/>
              </a:rPr>
              <a:t> 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len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(s)</a:t>
            </a:r>
            <a:r>
              <a:rPr lang="ru-RU" sz="28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</a:rPr>
              <a:t># 6</a:t>
            </a:r>
            <a:endParaRPr lang="ru-RU" sz="28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ru-RU" sz="2800" b="1" dirty="0" smtClean="0">
                <a:latin typeface="Courier New" pitchFamily="49" charset="0"/>
              </a:rPr>
              <a:t> 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len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ru-RU" sz="2800" dirty="0" smtClean="0">
                <a:solidFill>
                  <a:srgbClr val="008000"/>
                </a:solidFill>
                <a:latin typeface="Courier New"/>
              </a:rPr>
              <a:t>ЭВМ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"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) 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sz="2800" dirty="0" smtClean="0">
                <a:solidFill>
                  <a:srgbClr val="FF0000"/>
                </a:solidFill>
                <a:latin typeface="Courier New"/>
              </a:rPr>
              <a:t>3</a:t>
            </a:r>
            <a:endParaRPr lang="ru-RU" sz="2800" b="1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ru-RU" sz="2800" b="1" dirty="0" smtClean="0">
                <a:latin typeface="Courier New" pitchFamily="49" charset="0"/>
              </a:rPr>
              <a:t> 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/>
              </a:rPr>
              <a:t>len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(</a:t>
            </a:r>
            <a:r>
              <a:rPr lang="en-US" sz="2800" dirty="0" smtClean="0">
                <a:solidFill>
                  <a:srgbClr val="008000"/>
                </a:solidFill>
                <a:latin typeface="Courier New"/>
              </a:rPr>
              <a:t>""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ru-RU" sz="2800" dirty="0" smtClean="0">
                <a:solidFill>
                  <a:srgbClr val="000000"/>
                </a:solidFill>
                <a:latin typeface="Courier New"/>
              </a:rPr>
              <a:t>  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sz="2800" dirty="0" smtClean="0">
                <a:solidFill>
                  <a:srgbClr val="FF0000"/>
                </a:solidFill>
                <a:latin typeface="Courier New"/>
              </a:rPr>
              <a:t>0</a:t>
            </a:r>
            <a:endParaRPr lang="ru-RU" sz="2800" b="1" dirty="0" smtClean="0">
              <a:solidFill>
                <a:srgbClr val="FF0000"/>
              </a:solidFill>
              <a:latin typeface="Courier New" pitchFamily="49" charset="0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87338" y="4005064"/>
            <a:ext cx="8713787" cy="16619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spcBef>
                <a:spcPts val="0"/>
              </a:spcBef>
              <a:defRPr/>
            </a:pPr>
            <a:r>
              <a:rPr lang="ru-RU" sz="2400" b="1" dirty="0" smtClean="0">
                <a:solidFill>
                  <a:schemeClr val="tx2"/>
                </a:solidFill>
              </a:rPr>
              <a:t>6. Выделение отдельного символа</a:t>
            </a:r>
            <a:br>
              <a:rPr lang="ru-RU" sz="2400" b="1" dirty="0" smtClean="0">
                <a:solidFill>
                  <a:schemeClr val="tx2"/>
                </a:solidFill>
              </a:rPr>
            </a:br>
            <a:r>
              <a:rPr lang="ru-RU" sz="2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s </a:t>
            </a:r>
            <a:r>
              <a:rPr lang="en-US" sz="2800" dirty="0">
                <a:solidFill>
                  <a:srgbClr val="000000"/>
                </a:solidFill>
                <a:latin typeface="Courier New"/>
              </a:rPr>
              <a:t>= </a:t>
            </a:r>
            <a:r>
              <a:rPr lang="ru-RU" sz="2800" dirty="0">
                <a:solidFill>
                  <a:srgbClr val="008000"/>
                </a:solidFill>
                <a:latin typeface="Courier New"/>
              </a:rPr>
              <a:t>"Привет"</a:t>
            </a:r>
            <a:endParaRPr lang="ru-RU" sz="2800" b="1" dirty="0" smtClean="0">
              <a:solidFill>
                <a:schemeClr val="tx2"/>
              </a:solidFill>
              <a:latin typeface="Courier New" pitchFamily="49" charset="0"/>
              <a:cs typeface="Courier New" pitchFamily="49" charset="0"/>
            </a:endParaRPr>
          </a:p>
          <a:p>
            <a:pPr marL="0" indent="0">
              <a:spcBef>
                <a:spcPts val="0"/>
              </a:spcBef>
              <a:defRPr/>
            </a:pPr>
            <a:r>
              <a:rPr lang="ru-RU" sz="2800" b="1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800" b="1" dirty="0" smtClean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dirty="0" smtClean="0">
                <a:solidFill>
                  <a:srgbClr val="330066">
                    <a:lumMod val="60000"/>
                    <a:lumOff val="40000"/>
                  </a:srgbClr>
                </a:solidFill>
                <a:latin typeface="Courier New"/>
              </a:rPr>
              <a:t>print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(s[</a:t>
            </a:r>
            <a:r>
              <a:rPr lang="ru-RU" sz="2800" dirty="0" smtClean="0">
                <a:latin typeface="Courier New"/>
              </a:rPr>
              <a:t>2</a:t>
            </a:r>
            <a:r>
              <a:rPr lang="en-US" sz="2800" dirty="0" smtClean="0">
                <a:solidFill>
                  <a:srgbClr val="000000"/>
                </a:solidFill>
                <a:latin typeface="Courier New"/>
              </a:rPr>
              <a:t>]</a:t>
            </a:r>
            <a:r>
              <a:rPr lang="ru-RU" sz="2800" dirty="0" smtClean="0">
                <a:solidFill>
                  <a:srgbClr val="000000"/>
                </a:solidFill>
                <a:latin typeface="Courier New"/>
              </a:rPr>
              <a:t>)</a:t>
            </a:r>
            <a:r>
              <a:rPr lang="en-US" sz="3200" dirty="0" smtClean="0">
                <a:solidFill>
                  <a:srgbClr val="000000"/>
                </a:solidFill>
                <a:latin typeface="Courier New"/>
              </a:rPr>
              <a:t> </a:t>
            </a:r>
            <a:r>
              <a:rPr lang="ru-RU" sz="3200" dirty="0" smtClean="0">
                <a:solidFill>
                  <a:srgbClr val="000000"/>
                </a:solidFill>
                <a:latin typeface="Courier New"/>
              </a:rPr>
              <a:t>     </a:t>
            </a:r>
            <a:r>
              <a:rPr lang="en-US" sz="3200" dirty="0" smtClean="0">
                <a:solidFill>
                  <a:srgbClr val="FF0000"/>
                </a:solidFill>
                <a:latin typeface="Courier New"/>
              </a:rPr>
              <a:t># </a:t>
            </a:r>
            <a:r>
              <a:rPr lang="ru-RU" sz="3200" dirty="0" smtClean="0">
                <a:solidFill>
                  <a:srgbClr val="FF0000"/>
                </a:solidFill>
                <a:latin typeface="Courier New"/>
              </a:rPr>
              <a:t>и</a:t>
            </a:r>
          </a:p>
          <a:p>
            <a:pPr marL="0" indent="0">
              <a:spcBef>
                <a:spcPts val="0"/>
              </a:spcBef>
              <a:defRPr/>
            </a:pPr>
            <a:r>
              <a:rPr lang="ru-RU" i="1" dirty="0" smtClean="0">
                <a:solidFill>
                  <a:schemeClr val="tx2"/>
                </a:solidFill>
              </a:rPr>
              <a:t> Примечание: символы нумеруются, начиная с 0.</a:t>
            </a:r>
          </a:p>
        </p:txBody>
      </p:sp>
    </p:spTree>
    <p:extLst>
      <p:ext uri="{BB962C8B-B14F-4D97-AF65-F5344CB8AC3E}">
        <p14:creationId xmlns:p14="http://schemas.microsoft.com/office/powerpoint/2010/main" val="30996742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/>
      <p:bldP spid="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200900" cy="684213"/>
          </a:xfrm>
        </p:spPr>
        <p:txBody>
          <a:bodyPr/>
          <a:lstStyle/>
          <a:p>
            <a:pPr algn="ctr" eaLnBrk="1" hangingPunct="1"/>
            <a:r>
              <a:rPr lang="ru-RU" sz="3600" smtClean="0"/>
              <a:t>Операции со строками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51519" y="944724"/>
            <a:ext cx="874897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spcBef>
                <a:spcPts val="0"/>
              </a:spcBef>
              <a:defRPr/>
            </a:pPr>
            <a:r>
              <a:rPr lang="ru-RU" sz="2400" b="1" dirty="0" smtClean="0">
                <a:solidFill>
                  <a:schemeClr val="tx2"/>
                </a:solidFill>
              </a:rPr>
              <a:t>7. Выделение части строки (подстроки)</a:t>
            </a: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ru-RU" sz="2800" b="1" dirty="0" smtClean="0">
                <a:solidFill>
                  <a:srgbClr val="0000FF"/>
                </a:solidFill>
                <a:latin typeface="Courier New" pitchFamily="49" charset="0"/>
              </a:rPr>
              <a:t> 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</a:rPr>
              <a:t>s[</a:t>
            </a:r>
            <a:r>
              <a:rPr lang="en-US" sz="2800" dirty="0" err="1" smtClean="0">
                <a:solidFill>
                  <a:srgbClr val="000000"/>
                </a:solidFill>
                <a:latin typeface="Courier New" pitchFamily="49" charset="0"/>
              </a:rPr>
              <a:t>n:k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ru-RU" sz="2800" dirty="0" smtClean="0">
              <a:solidFill>
                <a:srgbClr val="000000"/>
              </a:solidFill>
              <a:latin typeface="Courier New" pitchFamily="49" charset="0"/>
            </a:endParaRP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ru-RU" sz="2000" dirty="0" smtClean="0">
                <a:solidFill>
                  <a:schemeClr val="tx2"/>
                </a:solidFill>
              </a:rPr>
              <a:t>Выделяет 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ru-RU" sz="2000" dirty="0" smtClean="0">
                <a:solidFill>
                  <a:schemeClr val="tx2"/>
                </a:solidFill>
              </a:rPr>
              <a:t>из строки </a:t>
            </a:r>
            <a:r>
              <a:rPr lang="en-US" sz="2800" b="1" dirty="0" smtClean="0">
                <a:latin typeface="Courier New" pitchFamily="49" charset="0"/>
              </a:rPr>
              <a:t>s</a:t>
            </a:r>
            <a:r>
              <a:rPr lang="ru-RU" sz="2000" dirty="0" smtClean="0">
                <a:solidFill>
                  <a:schemeClr val="tx2"/>
                </a:solidFill>
              </a:rPr>
              <a:t> часть строки от позиции </a:t>
            </a:r>
            <a:r>
              <a:rPr lang="en-US" sz="2800" b="1" dirty="0" smtClean="0">
                <a:latin typeface="Courier New" pitchFamily="49" charset="0"/>
              </a:rPr>
              <a:t>n</a:t>
            </a:r>
            <a:r>
              <a:rPr lang="en-US" sz="2000" dirty="0" smtClean="0">
                <a:solidFill>
                  <a:schemeClr val="tx2"/>
                </a:solidFill>
              </a:rPr>
              <a:t> </a:t>
            </a:r>
            <a:r>
              <a:rPr lang="ru-RU" sz="2000" dirty="0" smtClean="0">
                <a:solidFill>
                  <a:schemeClr val="tx2"/>
                </a:solidFill>
              </a:rPr>
              <a:t> до </a:t>
            </a:r>
            <a:r>
              <a:rPr lang="en-US" sz="2800" b="1" dirty="0">
                <a:latin typeface="Courier New" pitchFamily="49" charset="0"/>
              </a:rPr>
              <a:t>k-1</a:t>
            </a:r>
            <a:r>
              <a:rPr lang="ru-RU" sz="2000" dirty="0" smtClean="0">
                <a:solidFill>
                  <a:schemeClr val="tx2"/>
                </a:solidFill>
              </a:rPr>
              <a:t>.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ru-RU" sz="28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</a:rPr>
              <a:t>s[:k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sz="2000" dirty="0" smtClean="0">
              <a:solidFill>
                <a:schemeClr val="tx2"/>
              </a:solidFill>
            </a:endParaRPr>
          </a:p>
          <a:p>
            <a:pPr marL="0" lvl="0" indent="0" eaLnBrk="1" hangingPunct="1">
              <a:spcBef>
                <a:spcPts val="0"/>
              </a:spcBef>
              <a:defRPr/>
            </a:pPr>
            <a:r>
              <a:rPr lang="ru-RU" sz="2000" dirty="0">
                <a:solidFill>
                  <a:srgbClr val="330066"/>
                </a:solidFill>
                <a:latin typeface="Arial" pitchFamily="34" charset="0"/>
              </a:rPr>
              <a:t>Выделяет </a:t>
            </a:r>
            <a:r>
              <a:rPr lang="en-US" sz="2000" dirty="0">
                <a:solidFill>
                  <a:srgbClr val="330066"/>
                </a:solidFill>
                <a:latin typeface="Arial" pitchFamily="34" charset="0"/>
              </a:rPr>
              <a:t> </a:t>
            </a:r>
            <a:r>
              <a:rPr lang="ru-RU" sz="2000" dirty="0">
                <a:solidFill>
                  <a:srgbClr val="330066"/>
                </a:solidFill>
                <a:latin typeface="Arial" pitchFamily="34" charset="0"/>
              </a:rPr>
              <a:t>из строки 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ru-RU" sz="2000" dirty="0" smtClean="0">
                <a:solidFill>
                  <a:srgbClr val="330066"/>
                </a:solidFill>
                <a:latin typeface="Arial" pitchFamily="34" charset="0"/>
              </a:rPr>
              <a:t> </a:t>
            </a:r>
            <a:r>
              <a:rPr lang="ru-RU" sz="2000" dirty="0">
                <a:solidFill>
                  <a:srgbClr val="330066"/>
                </a:solidFill>
                <a:latin typeface="Arial" pitchFamily="34" charset="0"/>
              </a:rPr>
              <a:t>часть </a:t>
            </a:r>
            <a:r>
              <a:rPr lang="ru-RU" sz="2000" dirty="0" smtClean="0">
                <a:solidFill>
                  <a:srgbClr val="330066"/>
                </a:solidFill>
                <a:latin typeface="Arial" pitchFamily="34" charset="0"/>
              </a:rPr>
              <a:t>строки от начала</a:t>
            </a:r>
            <a:r>
              <a:rPr lang="en-US" sz="2000" dirty="0" smtClean="0">
                <a:solidFill>
                  <a:srgbClr val="330066"/>
                </a:solidFill>
                <a:latin typeface="Arial" pitchFamily="34" charset="0"/>
              </a:rPr>
              <a:t> </a:t>
            </a:r>
            <a:r>
              <a:rPr lang="ru-RU" sz="2000" dirty="0" smtClean="0">
                <a:solidFill>
                  <a:srgbClr val="330066"/>
                </a:solidFill>
                <a:latin typeface="Arial" pitchFamily="34" charset="0"/>
              </a:rPr>
              <a:t>до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k-1</a:t>
            </a:r>
            <a:r>
              <a:rPr lang="ru-RU" sz="2000" dirty="0">
                <a:solidFill>
                  <a:srgbClr val="330066"/>
                </a:solidFill>
                <a:latin typeface="Arial" pitchFamily="34" charset="0"/>
              </a:rPr>
              <a:t>.</a:t>
            </a:r>
            <a:endParaRPr lang="en-US" sz="2000" dirty="0">
              <a:solidFill>
                <a:srgbClr val="330066"/>
              </a:solidFill>
              <a:latin typeface="Arial" pitchFamily="34" charset="0"/>
            </a:endParaRPr>
          </a:p>
          <a:p>
            <a:pPr marL="0" lvl="0" indent="0" eaLnBrk="1" hangingPunct="1">
              <a:spcBef>
                <a:spcPts val="0"/>
              </a:spcBef>
              <a:defRPr/>
            </a:pP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ru-RU" sz="2800" b="1" dirty="0" smtClean="0">
                <a:solidFill>
                  <a:srgbClr val="0000FF"/>
                </a:solidFill>
                <a:latin typeface="Courier New" pitchFamily="49" charset="0"/>
              </a:rPr>
              <a:t> 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</a:rPr>
              <a:t>s[n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</a:rPr>
              <a:t>:</a:t>
            </a:r>
            <a:r>
              <a:rPr lang="en-US" sz="2800" dirty="0" smtClean="0">
                <a:solidFill>
                  <a:srgbClr val="000000"/>
                </a:solidFill>
                <a:latin typeface="Courier New" pitchFamily="49" charset="0"/>
              </a:rPr>
              <a:t>]</a:t>
            </a:r>
            <a:endParaRPr lang="en-US" sz="2000" dirty="0">
              <a:solidFill>
                <a:srgbClr val="330066"/>
              </a:solidFill>
              <a:latin typeface="Arial" pitchFamily="34" charset="0"/>
            </a:endParaRPr>
          </a:p>
          <a:p>
            <a:pPr marL="0" lvl="0" indent="0" eaLnBrk="1" hangingPunct="1">
              <a:spcBef>
                <a:spcPts val="0"/>
              </a:spcBef>
              <a:defRPr/>
            </a:pPr>
            <a:r>
              <a:rPr lang="ru-RU" sz="2000" dirty="0">
                <a:solidFill>
                  <a:srgbClr val="330066"/>
                </a:solidFill>
                <a:latin typeface="Arial" pitchFamily="34" charset="0"/>
              </a:rPr>
              <a:t>Выделяет </a:t>
            </a:r>
            <a:r>
              <a:rPr lang="en-US" sz="2000" dirty="0">
                <a:solidFill>
                  <a:srgbClr val="330066"/>
                </a:solidFill>
                <a:latin typeface="Arial" pitchFamily="34" charset="0"/>
              </a:rPr>
              <a:t> </a:t>
            </a:r>
            <a:r>
              <a:rPr lang="ru-RU" sz="2000" dirty="0">
                <a:solidFill>
                  <a:srgbClr val="330066"/>
                </a:solidFill>
                <a:latin typeface="Arial" pitchFamily="34" charset="0"/>
              </a:rPr>
              <a:t>из строки </a:t>
            </a:r>
            <a:r>
              <a:rPr lang="en-US" sz="2800" b="1" dirty="0" smtClean="0">
                <a:solidFill>
                  <a:srgbClr val="000000"/>
                </a:solidFill>
                <a:latin typeface="Courier New" pitchFamily="49" charset="0"/>
              </a:rPr>
              <a:t>s</a:t>
            </a:r>
            <a:r>
              <a:rPr lang="ru-RU" sz="2000" dirty="0" smtClean="0">
                <a:solidFill>
                  <a:srgbClr val="330066"/>
                </a:solidFill>
                <a:latin typeface="Arial" pitchFamily="34" charset="0"/>
              </a:rPr>
              <a:t> </a:t>
            </a:r>
            <a:r>
              <a:rPr lang="ru-RU" sz="2000" dirty="0">
                <a:solidFill>
                  <a:srgbClr val="330066"/>
                </a:solidFill>
                <a:latin typeface="Arial" pitchFamily="34" charset="0"/>
              </a:rPr>
              <a:t>часть </a:t>
            </a:r>
            <a:r>
              <a:rPr lang="ru-RU" sz="2000" dirty="0" smtClean="0">
                <a:solidFill>
                  <a:srgbClr val="330066"/>
                </a:solidFill>
                <a:latin typeface="Arial" pitchFamily="34" charset="0"/>
              </a:rPr>
              <a:t>строки от позиции </a:t>
            </a:r>
            <a:r>
              <a:rPr lang="en-US" sz="2800" b="1" dirty="0">
                <a:solidFill>
                  <a:srgbClr val="000000"/>
                </a:solidFill>
                <a:latin typeface="Courier New" pitchFamily="49" charset="0"/>
              </a:rPr>
              <a:t>n</a:t>
            </a:r>
            <a:r>
              <a:rPr lang="en-US" sz="2000" dirty="0">
                <a:solidFill>
                  <a:srgbClr val="330066"/>
                </a:solidFill>
                <a:latin typeface="Arial" pitchFamily="34" charset="0"/>
              </a:rPr>
              <a:t> </a:t>
            </a:r>
            <a:r>
              <a:rPr lang="ru-RU" sz="2000" dirty="0">
                <a:solidFill>
                  <a:srgbClr val="330066"/>
                </a:solidFill>
                <a:latin typeface="Arial" pitchFamily="34" charset="0"/>
              </a:rPr>
              <a:t> </a:t>
            </a:r>
            <a:r>
              <a:rPr lang="ru-RU" sz="2000" dirty="0" smtClean="0">
                <a:solidFill>
                  <a:srgbClr val="330066"/>
                </a:solidFill>
                <a:latin typeface="Arial" pitchFamily="34" charset="0"/>
              </a:rPr>
              <a:t>до конца.</a:t>
            </a:r>
            <a:endParaRPr lang="en-US" i="1" dirty="0" smtClean="0">
              <a:solidFill>
                <a:srgbClr val="330066"/>
              </a:solidFill>
              <a:latin typeface="Arial" pitchFamily="34" charset="0"/>
            </a:endParaRPr>
          </a:p>
          <a:p>
            <a:pPr marL="0" lvl="0" indent="0" eaLnBrk="1" hangingPunct="1">
              <a:spcBef>
                <a:spcPts val="1200"/>
              </a:spcBef>
              <a:defRPr/>
            </a:pPr>
            <a:r>
              <a:rPr lang="ru-RU" i="1" dirty="0" smtClean="0">
                <a:solidFill>
                  <a:srgbClr val="330066"/>
                </a:solidFill>
                <a:latin typeface="Arial" pitchFamily="34" charset="0"/>
              </a:rPr>
              <a:t>Примечание</a:t>
            </a:r>
            <a:r>
              <a:rPr lang="ru-RU" i="1" dirty="0">
                <a:solidFill>
                  <a:srgbClr val="330066"/>
                </a:solidFill>
                <a:latin typeface="Arial" pitchFamily="34" charset="0"/>
              </a:rPr>
              <a:t>: символы нумеруются, начиная с 0</a:t>
            </a:r>
            <a:r>
              <a:rPr lang="ru-RU" i="1" dirty="0" smtClean="0">
                <a:solidFill>
                  <a:srgbClr val="330066"/>
                </a:solidFill>
                <a:latin typeface="Arial" pitchFamily="34" charset="0"/>
              </a:rPr>
              <a:t>.</a:t>
            </a:r>
            <a:endParaRPr lang="ru-RU" i="1" dirty="0">
              <a:solidFill>
                <a:srgbClr val="330066"/>
              </a:solidFill>
              <a:latin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18" y="4653136"/>
            <a:ext cx="8496945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defRPr/>
            </a:pPr>
            <a:r>
              <a:rPr lang="ru-RU" sz="2000" i="1" dirty="0">
                <a:solidFill>
                  <a:srgbClr val="330066"/>
                </a:solidFill>
              </a:rPr>
              <a:t>Например:</a:t>
            </a:r>
          </a:p>
          <a:p>
            <a:pPr lvl="0">
              <a:spcBef>
                <a:spcPts val="0"/>
              </a:spcBef>
              <a:defRPr/>
            </a:pPr>
            <a:r>
              <a:rPr lang="en-US" sz="2800" dirty="0">
                <a:solidFill>
                  <a:srgbClr val="000000"/>
                </a:solidFill>
                <a:latin typeface="Courier New" pitchFamily="49" charset="0"/>
              </a:rPr>
              <a:t>s = </a:t>
            </a:r>
            <a:r>
              <a:rPr lang="en-US" sz="2800" dirty="0">
                <a:solidFill>
                  <a:srgbClr val="008000"/>
                </a:solidFill>
                <a:latin typeface="Courier New" pitchFamily="49" charset="0"/>
              </a:rPr>
              <a:t>"</a:t>
            </a:r>
            <a:r>
              <a:rPr lang="ru-RU" sz="2800" dirty="0">
                <a:solidFill>
                  <a:srgbClr val="008000"/>
                </a:solidFill>
                <a:latin typeface="Courier New" pitchFamily="49" charset="0"/>
              </a:rPr>
              <a:t>ИНФОРМАТИКА</a:t>
            </a:r>
            <a:r>
              <a:rPr lang="en-US" sz="2800" dirty="0">
                <a:solidFill>
                  <a:srgbClr val="008000"/>
                </a:solidFill>
                <a:latin typeface="Courier New" pitchFamily="49" charset="0"/>
              </a:rPr>
              <a:t>"</a:t>
            </a:r>
          </a:p>
          <a:p>
            <a:pPr lvl="0">
              <a:spcBef>
                <a:spcPts val="0"/>
              </a:spcBef>
              <a:defRPr/>
            </a:pPr>
            <a:r>
              <a:rPr lang="en-US" sz="2800" dirty="0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</a:rPr>
              <a:t>print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</a:rPr>
              <a:t>(s[2:7])</a:t>
            </a:r>
            <a:r>
              <a:rPr lang="ru-RU" sz="2800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2800" dirty="0">
                <a:solidFill>
                  <a:srgbClr val="000000"/>
                </a:solidFill>
                <a:latin typeface="Courier New" pitchFamily="49" charset="0"/>
              </a:rPr>
              <a:t>     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# "</a:t>
            </a:r>
            <a:r>
              <a:rPr lang="ru-RU" sz="2800" dirty="0">
                <a:solidFill>
                  <a:srgbClr val="FF0000"/>
                </a:solidFill>
                <a:latin typeface="Courier New" pitchFamily="49" charset="0"/>
              </a:rPr>
              <a:t>ФОРМА</a:t>
            </a:r>
            <a:r>
              <a:rPr lang="en-US" sz="2800" dirty="0">
                <a:solidFill>
                  <a:srgbClr val="FF0000"/>
                </a:solidFill>
                <a:latin typeface="Courier New" pitchFamily="49" charset="0"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4021799439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7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7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7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7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200900" cy="684213"/>
          </a:xfrm>
        </p:spPr>
        <p:txBody>
          <a:bodyPr/>
          <a:lstStyle/>
          <a:p>
            <a:pPr algn="ctr" eaLnBrk="1" hangingPunct="1"/>
            <a:r>
              <a:rPr lang="ru-RU" sz="3600" smtClean="0"/>
              <a:t>Операции со строками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51519" y="944724"/>
            <a:ext cx="8748973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spcBef>
                <a:spcPts val="0"/>
              </a:spcBef>
              <a:defRPr/>
            </a:pPr>
            <a:r>
              <a:rPr lang="ru-RU" sz="2400" b="1" dirty="0" smtClean="0">
                <a:solidFill>
                  <a:srgbClr val="330066"/>
                </a:solidFill>
              </a:rPr>
              <a:t>8. Преобразование типов</a:t>
            </a: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ru-RU" sz="2000" dirty="0" smtClean="0">
                <a:solidFill>
                  <a:srgbClr val="330066"/>
                </a:solidFill>
              </a:rPr>
              <a:t>При необходимости можно преобразовать число в строку или наоборот.  </a:t>
            </a: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 smtClean="0">
                <a:solidFill>
                  <a:srgbClr val="330066"/>
                </a:solidFill>
                <a:latin typeface="Courier New" pitchFamily="49" charset="0"/>
                <a:cs typeface="Courier New" pitchFamily="49" charset="0"/>
              </a:rPr>
              <a:t>(s)</a:t>
            </a:r>
            <a:r>
              <a:rPr lang="en-US" sz="2000" dirty="0" smtClean="0">
                <a:solidFill>
                  <a:srgbClr val="330066"/>
                </a:solidFill>
              </a:rPr>
              <a:t> 	– </a:t>
            </a:r>
            <a:r>
              <a:rPr lang="ru-RU" sz="2000" dirty="0" smtClean="0">
                <a:solidFill>
                  <a:srgbClr val="330066"/>
                </a:solidFill>
              </a:rPr>
              <a:t>преобразует</a:t>
            </a:r>
            <a:r>
              <a:rPr lang="en-US" sz="2000" dirty="0" smtClean="0">
                <a:solidFill>
                  <a:srgbClr val="330066"/>
                </a:solidFill>
              </a:rPr>
              <a:t> </a:t>
            </a:r>
            <a:r>
              <a:rPr lang="ru-RU" sz="2000" dirty="0" smtClean="0">
                <a:solidFill>
                  <a:srgbClr val="330066"/>
                </a:solidFill>
              </a:rPr>
              <a:t>строку в целое число.</a:t>
            </a:r>
            <a:endParaRPr lang="en-US" sz="2000" dirty="0" smtClean="0">
              <a:solidFill>
                <a:srgbClr val="330066"/>
              </a:solidFill>
            </a:endParaRPr>
          </a:p>
          <a:p>
            <a:pPr marL="0" lvl="0" indent="0" eaLnBrk="1" hangingPunct="1">
              <a:spcBef>
                <a:spcPts val="0"/>
              </a:spcBef>
              <a:defRPr/>
            </a:pPr>
            <a:r>
              <a:rPr lang="en-US" sz="2800" dirty="0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en-US" sz="2800" dirty="0" smtClean="0">
                <a:solidFill>
                  <a:srgbClr val="330066"/>
                </a:solidFill>
                <a:latin typeface="Courier New" pitchFamily="49" charset="0"/>
                <a:cs typeface="Courier New" pitchFamily="49" charset="0"/>
              </a:rPr>
              <a:t>(s</a:t>
            </a:r>
            <a:r>
              <a:rPr lang="en-US" sz="2800" dirty="0">
                <a:solidFill>
                  <a:srgbClr val="330066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000" dirty="0">
                <a:solidFill>
                  <a:srgbClr val="330066"/>
                </a:solidFill>
                <a:latin typeface="Arial" pitchFamily="34" charset="0"/>
              </a:rPr>
              <a:t> </a:t>
            </a:r>
            <a:r>
              <a:rPr lang="en-US" sz="2000" dirty="0" smtClean="0">
                <a:solidFill>
                  <a:srgbClr val="330066"/>
                </a:solidFill>
                <a:latin typeface="Arial" pitchFamily="34" charset="0"/>
              </a:rPr>
              <a:t>	– </a:t>
            </a:r>
            <a:r>
              <a:rPr lang="ru-RU" sz="2000" dirty="0">
                <a:solidFill>
                  <a:srgbClr val="330066"/>
                </a:solidFill>
                <a:latin typeface="Arial" pitchFamily="34" charset="0"/>
              </a:rPr>
              <a:t>преобразует</a:t>
            </a:r>
            <a:r>
              <a:rPr lang="en-US" sz="2000" dirty="0">
                <a:solidFill>
                  <a:srgbClr val="330066"/>
                </a:solidFill>
                <a:latin typeface="Arial" pitchFamily="34" charset="0"/>
              </a:rPr>
              <a:t> </a:t>
            </a:r>
            <a:r>
              <a:rPr lang="ru-RU" sz="2000" dirty="0">
                <a:solidFill>
                  <a:srgbClr val="330066"/>
                </a:solidFill>
                <a:latin typeface="Arial" pitchFamily="34" charset="0"/>
              </a:rPr>
              <a:t>строку </a:t>
            </a:r>
            <a:r>
              <a:rPr lang="ru-RU" sz="2000" dirty="0" smtClean="0">
                <a:solidFill>
                  <a:srgbClr val="330066"/>
                </a:solidFill>
                <a:latin typeface="Arial" pitchFamily="34" charset="0"/>
              </a:rPr>
              <a:t>в вещественное число</a:t>
            </a:r>
            <a:r>
              <a:rPr lang="ru-RU" sz="2000" dirty="0">
                <a:solidFill>
                  <a:srgbClr val="330066"/>
                </a:solidFill>
                <a:latin typeface="Arial" pitchFamily="34" charset="0"/>
              </a:rPr>
              <a:t>.</a:t>
            </a:r>
            <a:endParaRPr lang="en-US" sz="2000" dirty="0">
              <a:solidFill>
                <a:srgbClr val="330066"/>
              </a:solidFill>
              <a:latin typeface="Arial" pitchFamily="34" charset="0"/>
            </a:endParaRPr>
          </a:p>
          <a:p>
            <a:pPr marL="0" lvl="0" indent="0" eaLnBrk="1" hangingPunct="1">
              <a:spcBef>
                <a:spcPts val="0"/>
              </a:spcBef>
              <a:defRPr/>
            </a:pPr>
            <a:r>
              <a:rPr lang="en-US" sz="2800" dirty="0" err="1" smtClean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800" dirty="0" smtClean="0">
                <a:solidFill>
                  <a:srgbClr val="330066"/>
                </a:solidFill>
                <a:latin typeface="Courier New" pitchFamily="49" charset="0"/>
                <a:cs typeface="Courier New" pitchFamily="49" charset="0"/>
              </a:rPr>
              <a:t>(n)</a:t>
            </a:r>
            <a:r>
              <a:rPr lang="en-US" sz="2000" dirty="0" smtClean="0">
                <a:solidFill>
                  <a:srgbClr val="330066"/>
                </a:solidFill>
                <a:latin typeface="Arial" pitchFamily="34" charset="0"/>
              </a:rPr>
              <a:t> 	– </a:t>
            </a:r>
            <a:r>
              <a:rPr lang="ru-RU" sz="2000" dirty="0">
                <a:solidFill>
                  <a:srgbClr val="330066"/>
                </a:solidFill>
                <a:latin typeface="Arial" pitchFamily="34" charset="0"/>
              </a:rPr>
              <a:t>преобразует</a:t>
            </a:r>
            <a:r>
              <a:rPr lang="en-US" sz="2000" dirty="0">
                <a:solidFill>
                  <a:srgbClr val="330066"/>
                </a:solidFill>
                <a:latin typeface="Arial" pitchFamily="34" charset="0"/>
              </a:rPr>
              <a:t> </a:t>
            </a:r>
            <a:r>
              <a:rPr lang="ru-RU" sz="2000" dirty="0" smtClean="0">
                <a:solidFill>
                  <a:srgbClr val="330066"/>
                </a:solidFill>
                <a:latin typeface="Arial" pitchFamily="34" charset="0"/>
              </a:rPr>
              <a:t>целое или вещественное число в строку.</a:t>
            </a:r>
            <a:endParaRPr lang="en-US" sz="2000" dirty="0">
              <a:solidFill>
                <a:srgbClr val="330066"/>
              </a:solidFill>
              <a:latin typeface="Arial" pitchFamily="34" charset="0"/>
            </a:endParaRPr>
          </a:p>
          <a:p>
            <a:pPr marL="0" indent="0" eaLnBrk="1" hangingPunct="1">
              <a:spcBef>
                <a:spcPts val="1200"/>
              </a:spcBef>
              <a:defRPr/>
            </a:pPr>
            <a:r>
              <a:rPr lang="ru-RU" i="1" dirty="0" smtClean="0">
                <a:solidFill>
                  <a:srgbClr val="330066"/>
                </a:solidFill>
                <a:latin typeface="Arial" pitchFamily="34" charset="0"/>
              </a:rPr>
              <a:t>Примечание</a:t>
            </a:r>
            <a:r>
              <a:rPr lang="ru-RU" i="1" dirty="0">
                <a:solidFill>
                  <a:srgbClr val="330066"/>
                </a:solidFill>
                <a:latin typeface="Arial" pitchFamily="34" charset="0"/>
              </a:rPr>
              <a:t>: </a:t>
            </a:r>
            <a:r>
              <a:rPr lang="ru-RU" i="1" dirty="0" smtClean="0">
                <a:solidFill>
                  <a:srgbClr val="330066"/>
                </a:solidFill>
                <a:latin typeface="Arial" pitchFamily="34" charset="0"/>
              </a:rPr>
              <a:t>если в строке содержатся символы, не допустимые для чисел, возникнет ошибка.</a:t>
            </a:r>
            <a:endParaRPr lang="ru-RU" i="1" dirty="0">
              <a:solidFill>
                <a:srgbClr val="330066"/>
              </a:solidFill>
              <a:latin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47325" y="3861048"/>
            <a:ext cx="875316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defRPr/>
            </a:pPr>
            <a:r>
              <a:rPr lang="ru-RU" sz="2000" i="1" dirty="0">
                <a:solidFill>
                  <a:srgbClr val="330066"/>
                </a:solidFill>
              </a:rPr>
              <a:t>Например:</a:t>
            </a:r>
          </a:p>
          <a:p>
            <a:pPr lvl="0">
              <a:spcBef>
                <a:spcPts val="0"/>
              </a:spcBef>
              <a:defRPr/>
            </a:pP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s1 = </a:t>
            </a:r>
            <a:r>
              <a:rPr lang="ru-RU" sz="2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"123"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строка цифр</a:t>
            </a:r>
          </a:p>
          <a:p>
            <a:pPr lvl="0">
              <a:spcBef>
                <a:spcPts val="0"/>
              </a:spcBef>
              <a:defRPr/>
            </a:pP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 = </a:t>
            </a:r>
            <a:r>
              <a:rPr lang="ru-RU" sz="2400" dirty="0" err="1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(s1) 	      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400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=123</a:t>
            </a:r>
            <a:endParaRPr lang="ru-RU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ts val="0"/>
              </a:spcBef>
              <a:defRPr/>
            </a:pP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f = </a:t>
            </a:r>
            <a:r>
              <a:rPr lang="ru-RU" sz="2400" dirty="0" err="1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float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(s1) 	      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f=123.0</a:t>
            </a:r>
            <a:endParaRPr lang="ru-RU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lvl="0">
              <a:spcBef>
                <a:spcPts val="0"/>
              </a:spcBef>
              <a:defRPr/>
            </a:pP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s2 = </a:t>
            </a:r>
            <a:r>
              <a:rPr lang="ru-RU" sz="2400" dirty="0" err="1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(f) 	      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s2=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123.0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"</a:t>
            </a:r>
          </a:p>
          <a:p>
            <a:pPr lvl="0">
              <a:spcBef>
                <a:spcPts val="0"/>
              </a:spcBef>
              <a:defRPr/>
            </a:pPr>
            <a:r>
              <a:rPr lang="ru-RU" sz="2400" dirty="0" err="1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(i, f, </a:t>
            </a:r>
            <a:r>
              <a:rPr lang="ru-RU" sz="2400" dirty="0" err="1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(s2)) 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123 123.0 5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3248083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200900" cy="684213"/>
          </a:xfrm>
        </p:spPr>
        <p:txBody>
          <a:bodyPr/>
          <a:lstStyle/>
          <a:p>
            <a:pPr algn="ctr" eaLnBrk="1" hangingPunct="1"/>
            <a:r>
              <a:rPr lang="ru-RU" sz="3600" smtClean="0"/>
              <a:t>Операции со строками</a:t>
            </a:r>
          </a:p>
        </p:txBody>
      </p:sp>
      <p:sp>
        <p:nvSpPr>
          <p:cNvPr id="7171" name="Text Box 3"/>
          <p:cNvSpPr txBox="1">
            <a:spLocks noChangeArrowheads="1"/>
          </p:cNvSpPr>
          <p:nvPr/>
        </p:nvSpPr>
        <p:spPr bwMode="auto">
          <a:xfrm>
            <a:off x="251519" y="944724"/>
            <a:ext cx="8748973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 eaLnBrk="1" hangingPunct="1">
              <a:spcBef>
                <a:spcPts val="0"/>
              </a:spcBef>
              <a:defRPr/>
            </a:pPr>
            <a:r>
              <a:rPr lang="ru-RU" sz="2400" b="1" dirty="0" smtClean="0">
                <a:solidFill>
                  <a:srgbClr val="330066"/>
                </a:solidFill>
              </a:rPr>
              <a:t>9. Операции с кодами символов</a:t>
            </a: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en-US" sz="2800" dirty="0" err="1" smtClean="0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sz="2800" dirty="0" smtClean="0">
                <a:solidFill>
                  <a:srgbClr val="330066"/>
                </a:solidFill>
                <a:latin typeface="Courier New" pitchFamily="49" charset="0"/>
                <a:cs typeface="Courier New" pitchFamily="49" charset="0"/>
              </a:rPr>
              <a:t>(s)</a:t>
            </a:r>
            <a:r>
              <a:rPr lang="en-US" sz="2000" dirty="0" smtClean="0">
                <a:solidFill>
                  <a:srgbClr val="330066"/>
                </a:solidFill>
              </a:rPr>
              <a:t> – </a:t>
            </a:r>
            <a:r>
              <a:rPr lang="ru-RU" sz="2000" dirty="0" smtClean="0">
                <a:solidFill>
                  <a:srgbClr val="330066"/>
                </a:solidFill>
              </a:rPr>
              <a:t>возвращает код символа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s</a:t>
            </a:r>
            <a:r>
              <a:rPr lang="ru-RU" sz="2000" dirty="0" smtClean="0">
                <a:solidFill>
                  <a:srgbClr val="330066"/>
                </a:solidFill>
              </a:rPr>
              <a:t>.</a:t>
            </a:r>
            <a:endParaRPr lang="en-US" sz="2000" dirty="0" smtClean="0">
              <a:solidFill>
                <a:srgbClr val="330066"/>
              </a:solidFill>
            </a:endParaRP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en-US" sz="2800" dirty="0" err="1" smtClean="0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chr</a:t>
            </a:r>
            <a:r>
              <a:rPr lang="en-US" sz="2800" dirty="0" smtClean="0">
                <a:solidFill>
                  <a:srgbClr val="330066"/>
                </a:solidFill>
                <a:latin typeface="Courier New" pitchFamily="49" charset="0"/>
                <a:cs typeface="Courier New" pitchFamily="49" charset="0"/>
              </a:rPr>
              <a:t>(k)</a:t>
            </a:r>
            <a:r>
              <a:rPr lang="en-US" sz="2000" dirty="0" smtClean="0">
                <a:solidFill>
                  <a:srgbClr val="330066"/>
                </a:solidFill>
                <a:latin typeface="Arial" pitchFamily="34" charset="0"/>
              </a:rPr>
              <a:t> – </a:t>
            </a:r>
            <a:r>
              <a:rPr lang="ru-RU" sz="2000" dirty="0" smtClean="0">
                <a:solidFill>
                  <a:srgbClr val="330066"/>
                </a:solidFill>
                <a:latin typeface="Arial" pitchFamily="34" charset="0"/>
              </a:rPr>
              <a:t>возвращает символ с кодом </a:t>
            </a:r>
            <a:r>
              <a:rPr lang="en-US" sz="2800" b="1" dirty="0" smtClean="0">
                <a:latin typeface="Courier New" pitchFamily="49" charset="0"/>
                <a:cs typeface="Courier New" pitchFamily="49" charset="0"/>
              </a:rPr>
              <a:t>k</a:t>
            </a:r>
            <a:r>
              <a:rPr lang="ru-RU" sz="2000" dirty="0" smtClean="0">
                <a:solidFill>
                  <a:srgbClr val="330066"/>
                </a:solidFill>
                <a:latin typeface="Arial" pitchFamily="34" charset="0"/>
              </a:rPr>
              <a:t>.</a:t>
            </a:r>
            <a:endParaRPr lang="en-US" sz="2000" dirty="0">
              <a:solidFill>
                <a:srgbClr val="330066"/>
              </a:solidFill>
              <a:latin typeface="Arial" pitchFamily="34" charset="0"/>
            </a:endParaRPr>
          </a:p>
          <a:p>
            <a:pPr marL="0" indent="0" eaLnBrk="1" hangingPunct="1">
              <a:spcBef>
                <a:spcPts val="1200"/>
              </a:spcBef>
              <a:defRPr/>
            </a:pPr>
            <a:endParaRPr lang="en-US" sz="2000" i="1" dirty="0" smtClean="0">
              <a:solidFill>
                <a:srgbClr val="330066"/>
              </a:solidFill>
              <a:latin typeface="Arial" pitchFamily="34" charset="0"/>
            </a:endParaRPr>
          </a:p>
          <a:p>
            <a:pPr marL="0" indent="0" eaLnBrk="1" hangingPunct="1">
              <a:spcBef>
                <a:spcPts val="0"/>
              </a:spcBef>
              <a:defRPr/>
            </a:pPr>
            <a:r>
              <a:rPr lang="ru-RU" i="1" dirty="0" smtClean="0">
                <a:solidFill>
                  <a:srgbClr val="330066"/>
                </a:solidFill>
                <a:latin typeface="Arial" pitchFamily="34" charset="0"/>
              </a:rPr>
              <a:t>Примечание</a:t>
            </a:r>
            <a:r>
              <a:rPr lang="ru-RU" i="1" dirty="0">
                <a:solidFill>
                  <a:srgbClr val="330066"/>
                </a:solidFill>
                <a:latin typeface="Arial" pitchFamily="34" charset="0"/>
              </a:rPr>
              <a:t>: </a:t>
            </a:r>
            <a:r>
              <a:rPr lang="ru-RU" i="1" dirty="0" smtClean="0">
                <a:solidFill>
                  <a:srgbClr val="330066"/>
                </a:solidFill>
                <a:latin typeface="Arial" pitchFamily="34" charset="0"/>
              </a:rPr>
              <a:t>коды из кодовой таблицы </a:t>
            </a:r>
            <a:r>
              <a:rPr lang="en-US" i="1" dirty="0" smtClean="0">
                <a:solidFill>
                  <a:srgbClr val="330066"/>
                </a:solidFill>
                <a:latin typeface="Arial" pitchFamily="34" charset="0"/>
              </a:rPr>
              <a:t>Unicode</a:t>
            </a:r>
            <a:r>
              <a:rPr lang="ru-RU" i="1" dirty="0" smtClean="0">
                <a:solidFill>
                  <a:srgbClr val="330066"/>
                </a:solidFill>
                <a:latin typeface="Arial" pitchFamily="34" charset="0"/>
              </a:rPr>
              <a:t>.</a:t>
            </a:r>
            <a:endParaRPr lang="ru-RU" i="1" dirty="0">
              <a:solidFill>
                <a:srgbClr val="330066"/>
              </a:solidFill>
              <a:latin typeface="Arial" pitchFamily="34" charset="0"/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251518" y="3429000"/>
            <a:ext cx="8820981" cy="11387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spcBef>
                <a:spcPts val="1200"/>
              </a:spcBef>
              <a:defRPr/>
            </a:pPr>
            <a:r>
              <a:rPr lang="ru-RU" sz="2000" i="1" dirty="0">
                <a:solidFill>
                  <a:srgbClr val="330066"/>
                </a:solidFill>
              </a:rPr>
              <a:t>Например:</a:t>
            </a:r>
          </a:p>
          <a:p>
            <a:pPr lvl="0">
              <a:spcBef>
                <a:spcPts val="0"/>
              </a:spcBef>
              <a:defRPr/>
            </a:pPr>
            <a:r>
              <a:rPr lang="en-US" sz="2400" dirty="0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 err="1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400" dirty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И"</a:t>
            </a:r>
            <a:r>
              <a:rPr lang="ru-RU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))                        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1048</a:t>
            </a:r>
          </a:p>
          <a:p>
            <a:pPr lvl="0">
              <a:spcBef>
                <a:spcPts val="0"/>
              </a:spcBef>
              <a:defRPr/>
            </a:pPr>
            <a:r>
              <a:rPr lang="en-US" sz="2400" dirty="0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print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 err="1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chr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(1048)+</a:t>
            </a:r>
            <a:r>
              <a:rPr lang="en-US" sz="2400" dirty="0" err="1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chr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(1050)+</a:t>
            </a:r>
            <a:r>
              <a:rPr lang="en-US" sz="2400" dirty="0" err="1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  <a:cs typeface="Courier New" pitchFamily="49" charset="0"/>
              </a:rPr>
              <a:t>chr</a:t>
            </a:r>
            <a:r>
              <a:rPr lang="en-US" sz="24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(1058))  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 </a:t>
            </a:r>
            <a:r>
              <a:rPr lang="ru-RU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ИКТ</a:t>
            </a:r>
            <a:endParaRPr lang="en-US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9578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539750" y="0"/>
            <a:ext cx="7200900" cy="684213"/>
          </a:xfrm>
        </p:spPr>
        <p:txBody>
          <a:bodyPr/>
          <a:lstStyle/>
          <a:p>
            <a:pPr algn="ctr" eaLnBrk="1" hangingPunct="1"/>
            <a:r>
              <a:rPr lang="ru-RU" sz="3600" smtClean="0"/>
              <a:t>Операции со строками</a:t>
            </a:r>
          </a:p>
        </p:txBody>
      </p:sp>
      <p:sp>
        <p:nvSpPr>
          <p:cNvPr id="9219" name="Text Box 5"/>
          <p:cNvSpPr txBox="1">
            <a:spLocks noChangeArrowheads="1"/>
          </p:cNvSpPr>
          <p:nvPr/>
        </p:nvSpPr>
        <p:spPr bwMode="auto">
          <a:xfrm>
            <a:off x="323851" y="872716"/>
            <a:ext cx="860463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400" b="1" dirty="0" smtClean="0">
                <a:solidFill>
                  <a:schemeClr val="tx2"/>
                </a:solidFill>
              </a:rPr>
              <a:t>1</a:t>
            </a:r>
            <a:r>
              <a:rPr lang="en-US" sz="2400" b="1" dirty="0" smtClean="0">
                <a:solidFill>
                  <a:schemeClr val="tx2"/>
                </a:solidFill>
              </a:rPr>
              <a:t>0</a:t>
            </a:r>
            <a:r>
              <a:rPr lang="ru-RU" sz="2400" b="1" dirty="0" smtClean="0">
                <a:solidFill>
                  <a:schemeClr val="tx2"/>
                </a:solidFill>
              </a:rPr>
              <a:t>. </a:t>
            </a:r>
            <a:r>
              <a:rPr lang="ru-RU" sz="2400" b="1" dirty="0">
                <a:solidFill>
                  <a:schemeClr val="tx2"/>
                </a:solidFill>
              </a:rPr>
              <a:t>Сравнение строк</a:t>
            </a:r>
          </a:p>
          <a:p>
            <a:pPr algn="just" eaLnBrk="1" hangingPunct="1">
              <a:spcBef>
                <a:spcPts val="1200"/>
              </a:spcBef>
            </a:pPr>
            <a:r>
              <a:rPr lang="ru-RU" sz="2000" dirty="0" smtClean="0">
                <a:solidFill>
                  <a:schemeClr val="tx2"/>
                </a:solidFill>
              </a:rPr>
              <a:t>Операции </a:t>
            </a:r>
            <a:r>
              <a:rPr lang="ru-RU" sz="2000" dirty="0">
                <a:solidFill>
                  <a:schemeClr val="tx2"/>
                </a:solidFill>
              </a:rPr>
              <a:t>отношения:</a:t>
            </a:r>
            <a:r>
              <a:rPr lang="ru-RU" dirty="0">
                <a:solidFill>
                  <a:schemeClr val="tx2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2400" b="1" dirty="0" smtClean="0">
                <a:latin typeface="Courier New" pitchFamily="49" charset="0"/>
              </a:rPr>
              <a:t>=</a:t>
            </a:r>
            <a:r>
              <a:rPr lang="en-US" sz="2400" b="1" dirty="0">
                <a:latin typeface="Courier New" pitchFamily="49" charset="0"/>
              </a:rPr>
              <a:t>=</a:t>
            </a:r>
            <a:r>
              <a:rPr lang="ru-RU" sz="2400" b="1" dirty="0" smtClean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2400" b="1" dirty="0" smtClean="0">
                <a:latin typeface="Courier New" pitchFamily="49" charset="0"/>
              </a:rPr>
              <a:t>!=</a:t>
            </a:r>
            <a:r>
              <a:rPr lang="en-US" sz="2400" b="1" dirty="0" smtClean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2400" b="1" dirty="0">
                <a:latin typeface="Courier New" pitchFamily="49" charset="0"/>
              </a:rPr>
              <a:t>&lt;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2400" b="1" dirty="0">
                <a:latin typeface="Courier New" pitchFamily="49" charset="0"/>
              </a:rPr>
              <a:t>&gt;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2400" b="1" dirty="0">
                <a:latin typeface="Courier New" pitchFamily="49" charset="0"/>
              </a:rPr>
              <a:t>&lt;=</a:t>
            </a:r>
            <a:r>
              <a:rPr lang="en-US" sz="2400" b="1" dirty="0">
                <a:solidFill>
                  <a:schemeClr val="tx2"/>
                </a:solidFill>
                <a:latin typeface="Courier New" pitchFamily="49" charset="0"/>
              </a:rPr>
              <a:t>, </a:t>
            </a:r>
            <a:r>
              <a:rPr lang="en-US" sz="2400" b="1" dirty="0">
                <a:latin typeface="Courier New" pitchFamily="49" charset="0"/>
              </a:rPr>
              <a:t>&gt;=</a:t>
            </a:r>
            <a:r>
              <a:rPr lang="ru-RU" sz="2400" b="1" dirty="0">
                <a:latin typeface="Courier New" pitchFamily="49" charset="0"/>
              </a:rPr>
              <a:t>.</a:t>
            </a:r>
            <a:endParaRPr lang="en-US" sz="2400" b="1" dirty="0">
              <a:latin typeface="Courier New" pitchFamily="49" charset="0"/>
            </a:endParaRPr>
          </a:p>
          <a:p>
            <a:pPr algn="just" eaLnBrk="1" hangingPunct="1"/>
            <a:r>
              <a:rPr lang="ru-RU" sz="2000" dirty="0">
                <a:solidFill>
                  <a:schemeClr val="tx2"/>
                </a:solidFill>
              </a:rPr>
              <a:t>Сравнение строк производится слева направо до первого несовпадающего символа. Строка считается больше, если первый несовпадающий символ имеет больший код в кодовой таблице</a:t>
            </a:r>
            <a:r>
              <a:rPr lang="en-US" sz="2000" dirty="0">
                <a:solidFill>
                  <a:schemeClr val="tx2"/>
                </a:solidFill>
              </a:rPr>
              <a:t> (</a:t>
            </a:r>
            <a:r>
              <a:rPr lang="ru-RU" sz="2000" dirty="0">
                <a:solidFill>
                  <a:schemeClr val="tx2"/>
                </a:solidFill>
              </a:rPr>
              <a:t>пробел, цифры, латинские заглавные, латинские строчные, русские заглавные, русские строчные). Строки равны, если они совпадают по длине и содержат одни и те же символы.</a:t>
            </a:r>
          </a:p>
          <a:p>
            <a:pPr lvl="0" eaLnBrk="1" hangingPunct="1">
              <a:spcBef>
                <a:spcPts val="1200"/>
              </a:spcBef>
            </a:pP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"1STR"</a:t>
            </a:r>
            <a:r>
              <a:rPr 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"STR"</a:t>
            </a:r>
            <a:r>
              <a:rPr 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en-US" sz="2000" b="1" dirty="0" err="1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ШАГ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Шаг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latin typeface="Courier New" pitchFamily="49" charset="0"/>
                <a:cs typeface="Courier New" pitchFamily="49" charset="0"/>
              </a:rPr>
              <a:t>&lt;</a:t>
            </a:r>
            <a:r>
              <a:rPr lang="ru-RU" sz="20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r>
              <a:rPr lang="ru-RU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шаг</a:t>
            </a:r>
            <a:r>
              <a:rPr lang="en-US" sz="2000" b="1" dirty="0" smtClean="0">
                <a:solidFill>
                  <a:srgbClr val="008000"/>
                </a:solidFill>
                <a:latin typeface="Courier New" pitchFamily="49" charset="0"/>
                <a:cs typeface="Courier New" pitchFamily="49" charset="0"/>
              </a:rPr>
              <a:t>"</a:t>
            </a:r>
            <a:endParaRPr lang="ru-RU" sz="2000" b="1" dirty="0">
              <a:solidFill>
                <a:srgbClr val="008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323851" y="4378420"/>
            <a:ext cx="8604634" cy="2277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ru-RU" sz="2400" b="1" dirty="0" smtClean="0">
                <a:solidFill>
                  <a:schemeClr val="tx2"/>
                </a:solidFill>
              </a:rPr>
              <a:t>11. Перебор символов строки</a:t>
            </a:r>
            <a:endParaRPr lang="ru-RU" sz="2400" b="1" dirty="0">
              <a:solidFill>
                <a:schemeClr val="tx2"/>
              </a:solidFill>
            </a:endParaRPr>
          </a:p>
          <a:p>
            <a:pPr algn="just" eaLnBrk="1" hangingPunct="1">
              <a:spcBef>
                <a:spcPts val="600"/>
              </a:spcBef>
            </a:pPr>
            <a:r>
              <a:rPr lang="ru-RU" sz="2000" dirty="0" smtClean="0">
                <a:solidFill>
                  <a:schemeClr val="tx2"/>
                </a:solidFill>
              </a:rPr>
              <a:t>Часто в программах требуется перебирать по одному все символы строки для проведения с ними каких-либо действий. Для этого удобно использовать следующий цикл:</a:t>
            </a:r>
          </a:p>
          <a:p>
            <a:pPr algn="just" eaLnBrk="1" hangingPunct="1">
              <a:spcBef>
                <a:spcPts val="0"/>
              </a:spcBef>
            </a:pPr>
            <a:r>
              <a:rPr lang="en-US" sz="2400" dirty="0">
                <a:solidFill>
                  <a:srgbClr val="CC6600"/>
                </a:solidFill>
                <a:latin typeface="Courier New" pitchFamily="49" charset="0"/>
              </a:rPr>
              <a:t>for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C </a:t>
            </a:r>
            <a:r>
              <a:rPr lang="en-US" sz="2400" dirty="0">
                <a:solidFill>
                  <a:srgbClr val="CC6600"/>
                </a:solidFill>
                <a:latin typeface="Courier New" pitchFamily="49" charset="0"/>
              </a:rPr>
              <a:t>in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en-US" sz="2400" dirty="0" smtClean="0">
                <a:latin typeface="Courier New" pitchFamily="49" charset="0"/>
              </a:rPr>
              <a:t>S:	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400" dirty="0" smtClean="0">
                <a:solidFill>
                  <a:srgbClr val="FF0000"/>
                </a:solidFill>
                <a:latin typeface="Courier New" pitchFamily="49" charset="0"/>
              </a:rPr>
              <a:t>перебор символов в строке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S</a:t>
            </a:r>
            <a:endParaRPr lang="ru-RU" sz="2400" dirty="0" smtClean="0">
              <a:solidFill>
                <a:srgbClr val="FF0000"/>
              </a:solidFill>
              <a:latin typeface="Courier New" pitchFamily="49" charset="0"/>
            </a:endParaRPr>
          </a:p>
          <a:p>
            <a:pPr algn="just" eaLnBrk="1" hangingPunct="1">
              <a:spcBef>
                <a:spcPts val="0"/>
              </a:spcBef>
            </a:pPr>
            <a:r>
              <a:rPr lang="ru-RU" sz="2400" dirty="0" smtClean="0">
                <a:latin typeface="Courier New" pitchFamily="49" charset="0"/>
              </a:rPr>
              <a:t>    </a:t>
            </a:r>
            <a:r>
              <a:rPr lang="en-US" sz="2400" dirty="0" smtClean="0">
                <a:latin typeface="Courier New" pitchFamily="49" charset="0"/>
              </a:rPr>
              <a:t>&lt;</a:t>
            </a:r>
            <a:r>
              <a:rPr lang="ru-RU" sz="2400" dirty="0" smtClean="0">
                <a:latin typeface="Courier New" pitchFamily="49" charset="0"/>
              </a:rPr>
              <a:t>операторы</a:t>
            </a:r>
            <a:r>
              <a:rPr lang="en-US" sz="2400" dirty="0" smtClean="0">
                <a:latin typeface="Courier New" pitchFamily="49" charset="0"/>
              </a:rPr>
              <a:t>&gt;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# </a:t>
            </a:r>
            <a:r>
              <a:rPr lang="ru-RU" sz="2400" dirty="0" smtClean="0">
                <a:solidFill>
                  <a:srgbClr val="FF0000"/>
                </a:solidFill>
                <a:latin typeface="Courier New" pitchFamily="49" charset="0"/>
              </a:rPr>
              <a:t>очередной символ в </a:t>
            </a:r>
            <a:r>
              <a:rPr lang="ru-RU" sz="2400" dirty="0" err="1" smtClean="0">
                <a:solidFill>
                  <a:srgbClr val="FF0000"/>
                </a:solidFill>
                <a:latin typeface="Courier New" pitchFamily="49" charset="0"/>
              </a:rPr>
              <a:t>перем</a:t>
            </a:r>
            <a:r>
              <a:rPr lang="ru-RU" sz="2400" dirty="0" smtClean="0">
                <a:solidFill>
                  <a:srgbClr val="FF0000"/>
                </a:solidFill>
                <a:latin typeface="Courier New" pitchFamily="49" charset="0"/>
              </a:rPr>
              <a:t>. </a:t>
            </a:r>
            <a:r>
              <a:rPr lang="en-US" sz="2400" dirty="0" smtClean="0">
                <a:solidFill>
                  <a:srgbClr val="FF0000"/>
                </a:solidFill>
                <a:latin typeface="Courier New" pitchFamily="49" charset="0"/>
              </a:rPr>
              <a:t>C</a:t>
            </a:r>
            <a:endParaRPr lang="en-US" sz="2400" dirty="0">
              <a:solidFill>
                <a:srgbClr val="FF0000"/>
              </a:solidFill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803995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title"/>
          </p:nvPr>
        </p:nvSpPr>
        <p:spPr>
          <a:xfrm>
            <a:off x="287338" y="0"/>
            <a:ext cx="7543800" cy="428625"/>
          </a:xfrm>
        </p:spPr>
        <p:txBody>
          <a:bodyPr/>
          <a:lstStyle/>
          <a:p>
            <a:pPr eaLnBrk="1" hangingPunct="1"/>
            <a:r>
              <a:rPr lang="ru-RU" sz="2400" smtClean="0"/>
              <a:t>Задача 1</a:t>
            </a:r>
          </a:p>
        </p:txBody>
      </p:sp>
      <p:sp>
        <p:nvSpPr>
          <p:cNvPr id="10243" name="Text Box 7"/>
          <p:cNvSpPr txBox="1">
            <a:spLocks noChangeArrowheads="1"/>
          </p:cNvSpPr>
          <p:nvPr/>
        </p:nvSpPr>
        <p:spPr bwMode="auto">
          <a:xfrm>
            <a:off x="251520" y="404813"/>
            <a:ext cx="7705030" cy="641350"/>
          </a:xfrm>
          <a:prstGeom prst="rect">
            <a:avLst/>
          </a:prstGeom>
          <a:solidFill>
            <a:srgbClr val="F4EE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ru-RU" dirty="0">
                <a:solidFill>
                  <a:schemeClr val="tx2"/>
                </a:solidFill>
              </a:rPr>
              <a:t>Получить с помощью операций выделения части строки и конкатенации из слова «ИНФОРМАТИКА» слово «ФИРМА».</a:t>
            </a:r>
          </a:p>
        </p:txBody>
      </p:sp>
      <p:sp>
        <p:nvSpPr>
          <p:cNvPr id="10244" name="TextBox 1"/>
          <p:cNvSpPr txBox="1">
            <a:spLocks noChangeArrowheads="1"/>
          </p:cNvSpPr>
          <p:nvPr/>
        </p:nvSpPr>
        <p:spPr bwMode="auto">
          <a:xfrm>
            <a:off x="251520" y="2276872"/>
            <a:ext cx="5545373" cy="1323439"/>
          </a:xfrm>
          <a:prstGeom prst="rect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  <a:prstDash val="lgDash"/>
          </a:ln>
          <a:extLst/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pt-BR" sz="2000" dirty="0">
                <a:solidFill>
                  <a:srgbClr val="000000"/>
                </a:solidFill>
                <a:latin typeface="Courier New" pitchFamily="49" charset="0"/>
              </a:rPr>
              <a:t>a = </a:t>
            </a:r>
            <a:r>
              <a:rPr lang="pt-BR" sz="2000" dirty="0">
                <a:solidFill>
                  <a:srgbClr val="008000"/>
                </a:solidFill>
                <a:latin typeface="Courier New" pitchFamily="49" charset="0"/>
              </a:rPr>
              <a:t>"ИНФОРМАТИКА"</a:t>
            </a:r>
          </a:p>
          <a:p>
            <a:pPr lvl="0" eaLnBrk="1" hangingPunct="1"/>
            <a:r>
              <a:rPr lang="pt-BR" sz="2000" dirty="0" smtClean="0">
                <a:solidFill>
                  <a:srgbClr val="330066">
                    <a:lumMod val="60000"/>
                    <a:lumOff val="40000"/>
                  </a:srgbClr>
                </a:solidFill>
                <a:latin typeface="Courier New" pitchFamily="49" charset="0"/>
              </a:rPr>
              <a:t>print</a:t>
            </a:r>
            <a:r>
              <a:rPr lang="pt-BR" sz="2000" dirty="0" smtClean="0">
                <a:solidFill>
                  <a:srgbClr val="000000"/>
                </a:solidFill>
                <a:latin typeface="Courier New" pitchFamily="49" charset="0"/>
              </a:rPr>
              <a:t>(a)</a:t>
            </a:r>
            <a:endParaRPr lang="ru-RU" sz="2000" dirty="0">
              <a:solidFill>
                <a:srgbClr val="000000"/>
              </a:solidFill>
              <a:latin typeface="Arial" pitchFamily="34" charset="0"/>
            </a:endParaRPr>
          </a:p>
          <a:p>
            <a:pPr eaLnBrk="1" hangingPunct="1"/>
            <a:r>
              <a:rPr lang="pt-BR" sz="2000" dirty="0" smtClean="0">
                <a:solidFill>
                  <a:srgbClr val="000000"/>
                </a:solidFill>
                <a:latin typeface="Courier New" pitchFamily="49" charset="0"/>
              </a:rPr>
              <a:t>b </a:t>
            </a:r>
            <a:r>
              <a:rPr lang="pt-BR" sz="2000" dirty="0">
                <a:solidFill>
                  <a:srgbClr val="000000"/>
                </a:solidFill>
                <a:latin typeface="Courier New" pitchFamily="49" charset="0"/>
              </a:rPr>
              <a:t>= a[2</a:t>
            </a:r>
            <a:r>
              <a:rPr lang="pt-BR" sz="2000" dirty="0" smtClean="0">
                <a:solidFill>
                  <a:srgbClr val="000000"/>
                </a:solidFill>
                <a:latin typeface="Courier New" pitchFamily="49" charset="0"/>
              </a:rPr>
              <a:t>] + a[0] + a[4:7</a:t>
            </a:r>
            <a:r>
              <a:rPr lang="pt-BR" sz="2000" dirty="0">
                <a:solidFill>
                  <a:srgbClr val="000000"/>
                </a:solidFill>
                <a:latin typeface="Courier New" pitchFamily="49" charset="0"/>
              </a:rPr>
              <a:t>]</a:t>
            </a:r>
          </a:p>
          <a:p>
            <a:pPr eaLnBrk="1" hangingPunct="1"/>
            <a:r>
              <a:rPr lang="pt-BR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Courier New" pitchFamily="49" charset="0"/>
              </a:rPr>
              <a:t>print</a:t>
            </a:r>
            <a:r>
              <a:rPr lang="pt-BR" sz="2000" dirty="0">
                <a:solidFill>
                  <a:srgbClr val="000000"/>
                </a:solidFill>
                <a:latin typeface="Courier New" pitchFamily="49" charset="0"/>
              </a:rPr>
              <a:t>(b)</a:t>
            </a:r>
            <a:endParaRPr lang="ru-RU" sz="2000" dirty="0"/>
          </a:p>
        </p:txBody>
      </p:sp>
      <p:sp>
        <p:nvSpPr>
          <p:cNvPr id="2" name="TextBox 1"/>
          <p:cNvSpPr txBox="1"/>
          <p:nvPr/>
        </p:nvSpPr>
        <p:spPr>
          <a:xfrm>
            <a:off x="2521634" y="1391579"/>
            <a:ext cx="30944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ru-RU" sz="1200" dirty="0" smtClean="0">
                <a:solidFill>
                  <a:srgbClr val="FF0000"/>
                </a:solidFill>
                <a:cs typeface="Arial" pitchFamily="34" charset="0"/>
              </a:rPr>
              <a:t>  </a:t>
            </a:r>
            <a:r>
              <a:rPr lang="en-US" sz="1200" dirty="0" smtClean="0">
                <a:solidFill>
                  <a:srgbClr val="FF0000"/>
                </a:solidFill>
                <a:cs typeface="Arial" pitchFamily="34" charset="0"/>
              </a:rPr>
              <a:t>0</a:t>
            </a:r>
            <a:r>
              <a:rPr lang="ru-RU" sz="1200" dirty="0" smtClean="0">
                <a:solidFill>
                  <a:srgbClr val="FF0000"/>
                </a:solidFill>
                <a:cs typeface="Arial" pitchFamily="34" charset="0"/>
              </a:rPr>
              <a:t>    </a:t>
            </a:r>
            <a:r>
              <a:rPr lang="en-US" sz="1200" dirty="0" smtClean="0">
                <a:solidFill>
                  <a:srgbClr val="FF0000"/>
                </a:solidFill>
                <a:cs typeface="Arial" pitchFamily="34" charset="0"/>
              </a:rPr>
              <a:t>1</a:t>
            </a:r>
            <a:r>
              <a:rPr lang="ru-RU" sz="1200" dirty="0" smtClean="0">
                <a:solidFill>
                  <a:srgbClr val="FF0000"/>
                </a:solidFill>
                <a:cs typeface="Arial" pitchFamily="34" charset="0"/>
              </a:rPr>
              <a:t>   </a:t>
            </a:r>
            <a:r>
              <a:rPr lang="en-US" sz="1200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ru-RU" sz="1200" dirty="0" smtClean="0">
                <a:solidFill>
                  <a:srgbClr val="FF0000"/>
                </a:solidFill>
                <a:cs typeface="Arial" pitchFamily="34" charset="0"/>
              </a:rPr>
              <a:t> </a:t>
            </a:r>
            <a:r>
              <a:rPr lang="en-US" sz="1200" dirty="0" smtClean="0">
                <a:solidFill>
                  <a:srgbClr val="FF0000"/>
                </a:solidFill>
                <a:cs typeface="Arial" pitchFamily="34" charset="0"/>
              </a:rPr>
              <a:t>2</a:t>
            </a:r>
            <a:r>
              <a:rPr lang="ru-RU" sz="1200" dirty="0" smtClean="0">
                <a:solidFill>
                  <a:srgbClr val="FF0000"/>
                </a:solidFill>
                <a:cs typeface="Arial" pitchFamily="34" charset="0"/>
              </a:rPr>
              <a:t>     </a:t>
            </a:r>
            <a:r>
              <a:rPr lang="en-US" sz="1200" dirty="0" smtClean="0">
                <a:solidFill>
                  <a:srgbClr val="FF0000"/>
                </a:solidFill>
                <a:cs typeface="Arial" pitchFamily="34" charset="0"/>
              </a:rPr>
              <a:t>3</a:t>
            </a:r>
            <a:r>
              <a:rPr lang="ru-RU" sz="1200" dirty="0" smtClean="0">
                <a:solidFill>
                  <a:srgbClr val="FF0000"/>
                </a:solidFill>
                <a:cs typeface="Arial" pitchFamily="34" charset="0"/>
              </a:rPr>
              <a:t>    </a:t>
            </a:r>
            <a:r>
              <a:rPr lang="en-US" sz="1200" dirty="0" smtClean="0">
                <a:solidFill>
                  <a:srgbClr val="FF0000"/>
                </a:solidFill>
                <a:cs typeface="Arial" pitchFamily="34" charset="0"/>
              </a:rPr>
              <a:t>4</a:t>
            </a:r>
            <a:r>
              <a:rPr lang="ru-RU" sz="1200" dirty="0" smtClean="0">
                <a:solidFill>
                  <a:srgbClr val="FF0000"/>
                </a:solidFill>
                <a:cs typeface="Arial" pitchFamily="34" charset="0"/>
              </a:rPr>
              <a:t>    </a:t>
            </a:r>
            <a:r>
              <a:rPr lang="en-US" sz="1200" dirty="0" smtClean="0">
                <a:solidFill>
                  <a:srgbClr val="FF0000"/>
                </a:solidFill>
                <a:cs typeface="Arial" pitchFamily="34" charset="0"/>
              </a:rPr>
              <a:t>5</a:t>
            </a:r>
            <a:r>
              <a:rPr lang="ru-RU" sz="1200" dirty="0" smtClean="0">
                <a:solidFill>
                  <a:srgbClr val="FF0000"/>
                </a:solidFill>
                <a:cs typeface="Arial" pitchFamily="34" charset="0"/>
              </a:rPr>
              <a:t>    </a:t>
            </a:r>
            <a:r>
              <a:rPr lang="en-US" sz="1200" dirty="0" smtClean="0">
                <a:solidFill>
                  <a:srgbClr val="FF0000"/>
                </a:solidFill>
                <a:cs typeface="Arial" pitchFamily="34" charset="0"/>
              </a:rPr>
              <a:t>6</a:t>
            </a:r>
            <a:r>
              <a:rPr lang="ru-RU" sz="1200" dirty="0" smtClean="0">
                <a:solidFill>
                  <a:srgbClr val="FF0000"/>
                </a:solidFill>
                <a:cs typeface="Arial" pitchFamily="34" charset="0"/>
              </a:rPr>
              <a:t>   </a:t>
            </a:r>
            <a:r>
              <a:rPr lang="en-US" sz="1200" dirty="0" smtClean="0">
                <a:solidFill>
                  <a:srgbClr val="FF0000"/>
                </a:solidFill>
                <a:cs typeface="Arial" pitchFamily="34" charset="0"/>
              </a:rPr>
              <a:t>7</a:t>
            </a:r>
            <a:r>
              <a:rPr lang="ru-RU" sz="1200" dirty="0" smtClean="0">
                <a:solidFill>
                  <a:srgbClr val="FF0000"/>
                </a:solidFill>
                <a:cs typeface="Arial" pitchFamily="34" charset="0"/>
              </a:rPr>
              <a:t>    </a:t>
            </a:r>
            <a:r>
              <a:rPr lang="en-US" sz="1200" dirty="0" smtClean="0">
                <a:solidFill>
                  <a:srgbClr val="FF0000"/>
                </a:solidFill>
                <a:cs typeface="Arial" pitchFamily="34" charset="0"/>
              </a:rPr>
              <a:t>8</a:t>
            </a:r>
            <a:r>
              <a:rPr lang="ru-RU" sz="1200" dirty="0" smtClean="0">
                <a:solidFill>
                  <a:srgbClr val="FF0000"/>
                </a:solidFill>
                <a:cs typeface="Arial" pitchFamily="34" charset="0"/>
              </a:rPr>
              <a:t>  </a:t>
            </a:r>
            <a:r>
              <a:rPr lang="en-US" sz="1200" dirty="0" smtClean="0">
                <a:solidFill>
                  <a:srgbClr val="FF0000"/>
                </a:solidFill>
                <a:cs typeface="Arial" pitchFamily="34" charset="0"/>
              </a:rPr>
              <a:t> 9</a:t>
            </a:r>
            <a:r>
              <a:rPr lang="ru-RU" sz="1200" dirty="0" smtClean="0">
                <a:solidFill>
                  <a:srgbClr val="FF0000"/>
                </a:solidFill>
                <a:cs typeface="Arial" pitchFamily="34" charset="0"/>
              </a:rPr>
              <a:t>  </a:t>
            </a:r>
            <a:r>
              <a:rPr lang="en-US" sz="1200" dirty="0" smtClean="0">
                <a:solidFill>
                  <a:srgbClr val="FF0000"/>
                </a:solidFill>
                <a:cs typeface="Arial" pitchFamily="34" charset="0"/>
              </a:rPr>
              <a:t>10</a:t>
            </a:r>
            <a:endParaRPr lang="ru-RU" sz="1200" dirty="0" smtClean="0">
              <a:solidFill>
                <a:srgbClr val="FF0000"/>
              </a:solidFill>
              <a:cs typeface="Arial" pitchFamily="34" charset="0"/>
            </a:endParaRPr>
          </a:p>
          <a:p>
            <a:pPr>
              <a:lnSpc>
                <a:spcPct val="80000"/>
              </a:lnSpc>
            </a:pPr>
            <a:r>
              <a:rPr lang="ru-RU" sz="2800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cs typeface="Arial" pitchFamily="34" charset="0"/>
              </a:rPr>
              <a:t>И</a:t>
            </a:r>
            <a:r>
              <a:rPr lang="ru-RU" sz="2800" b="1" dirty="0">
                <a:solidFill>
                  <a:srgbClr val="0000FF"/>
                </a:solidFill>
                <a:cs typeface="Arial" pitchFamily="34" charset="0"/>
              </a:rPr>
              <a:t>Н</a:t>
            </a:r>
            <a:r>
              <a:rPr lang="ru-RU" sz="2800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cs typeface="Arial" pitchFamily="34" charset="0"/>
              </a:rPr>
              <a:t>Ф</a:t>
            </a:r>
            <a:r>
              <a:rPr lang="ru-RU" sz="2800" b="1" dirty="0">
                <a:solidFill>
                  <a:srgbClr val="0000FF"/>
                </a:solidFill>
                <a:cs typeface="Arial" pitchFamily="34" charset="0"/>
              </a:rPr>
              <a:t>О</a:t>
            </a:r>
            <a:r>
              <a:rPr lang="ru-RU" sz="2800" b="1" u="sng" dirty="0">
                <a:solidFill>
                  <a:srgbClr val="0000FF"/>
                </a:solidFill>
                <a:uFill>
                  <a:solidFill>
                    <a:srgbClr val="FF0000"/>
                  </a:solidFill>
                </a:uFill>
                <a:cs typeface="Arial" pitchFamily="34" charset="0"/>
              </a:rPr>
              <a:t>РМА</a:t>
            </a:r>
            <a:r>
              <a:rPr lang="ru-RU" sz="2800" b="1" dirty="0">
                <a:solidFill>
                  <a:srgbClr val="0000FF"/>
                </a:solidFill>
                <a:cs typeface="Arial" pitchFamily="34" charset="0"/>
              </a:rPr>
              <a:t>ТИКА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51520" y="4257092"/>
            <a:ext cx="4572000" cy="707886"/>
          </a:xfrm>
          <a:prstGeom prst="rect">
            <a:avLst/>
          </a:prstGeom>
          <a:ln w="12700">
            <a:solidFill>
              <a:schemeClr val="bg1">
                <a:lumMod val="50000"/>
              </a:schemeClr>
            </a:solidFill>
            <a:prstDash val="lgDash"/>
          </a:ln>
        </p:spPr>
        <p:txBody>
          <a:bodyPr>
            <a:spAutoFit/>
          </a:bodyPr>
          <a:lstStyle/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ИНФОРМАТИКА</a:t>
            </a:r>
          </a:p>
          <a:p>
            <a:r>
              <a:rPr lang="ru-RU" sz="20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ФИРМА</a:t>
            </a:r>
          </a:p>
        </p:txBody>
      </p:sp>
    </p:spTree>
    <p:extLst>
      <p:ext uri="{BB962C8B-B14F-4D97-AF65-F5344CB8AC3E}">
        <p14:creationId xmlns:p14="http://schemas.microsoft.com/office/powerpoint/2010/main" val="973759618"/>
      </p:ext>
    </p:extLst>
  </p:cSld>
  <p:clrMapOvr>
    <a:masterClrMapping/>
  </p:clrMapOvr>
  <p:transition spd="med"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4" grpId="0" animBg="1"/>
      <p:bldP spid="2" grpId="0"/>
      <p:bldP spid="3" grpId="0" animBg="1"/>
    </p:bldLst>
  </p:timing>
</p:sld>
</file>

<file path=ppt/theme/theme1.xml><?xml version="1.0" encoding="utf-8"?>
<a:theme xmlns:a="http://schemas.openxmlformats.org/drawingml/2006/main" name="Питон">
  <a:themeElements>
    <a:clrScheme name="Сеть 10">
      <a:dk1>
        <a:srgbClr val="000000"/>
      </a:dk1>
      <a:lt1>
        <a:srgbClr val="FFFFFF"/>
      </a:lt1>
      <a:dk2>
        <a:srgbClr val="330066"/>
      </a:dk2>
      <a:lt2>
        <a:srgbClr val="808080"/>
      </a:lt2>
      <a:accent1>
        <a:srgbClr val="CCCC00"/>
      </a:accent1>
      <a:accent2>
        <a:srgbClr val="669999"/>
      </a:accent2>
      <a:accent3>
        <a:srgbClr val="FFFFFF"/>
      </a:accent3>
      <a:accent4>
        <a:srgbClr val="000000"/>
      </a:accent4>
      <a:accent5>
        <a:srgbClr val="E2E2AA"/>
      </a:accent5>
      <a:accent6>
        <a:srgbClr val="5C8A8A"/>
      </a:accent6>
      <a:hlink>
        <a:srgbClr val="7E9CE8"/>
      </a:hlink>
      <a:folHlink>
        <a:srgbClr val="D8D8EC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Сеть 1">
        <a:dk1>
          <a:srgbClr val="4F747B"/>
        </a:dk1>
        <a:lt1>
          <a:srgbClr val="FFFFFF"/>
        </a:lt1>
        <a:dk2>
          <a:srgbClr val="000000"/>
        </a:dk2>
        <a:lt2>
          <a:srgbClr val="C0C0C0"/>
        </a:lt2>
        <a:accent1>
          <a:srgbClr val="859868"/>
        </a:accent1>
        <a:accent2>
          <a:srgbClr val="5F5F5F"/>
        </a:accent2>
        <a:accent3>
          <a:srgbClr val="AAAAAA"/>
        </a:accent3>
        <a:accent4>
          <a:srgbClr val="DADADA"/>
        </a:accent4>
        <a:accent5>
          <a:srgbClr val="C2CAB9"/>
        </a:accent5>
        <a:accent6>
          <a:srgbClr val="555555"/>
        </a:accent6>
        <a:hlink>
          <a:srgbClr val="5F5F5F"/>
        </a:hlink>
        <a:folHlink>
          <a:srgbClr val="BA121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2">
        <a:dk1>
          <a:srgbClr val="3C0000"/>
        </a:dk1>
        <a:lt1>
          <a:srgbClr val="FFFFFF"/>
        </a:lt1>
        <a:dk2>
          <a:srgbClr val="4D0B0B"/>
        </a:dk2>
        <a:lt2>
          <a:srgbClr val="FFFFFF"/>
        </a:lt2>
        <a:accent1>
          <a:srgbClr val="666633"/>
        </a:accent1>
        <a:accent2>
          <a:srgbClr val="CC3300"/>
        </a:accent2>
        <a:accent3>
          <a:srgbClr val="B2AAAA"/>
        </a:accent3>
        <a:accent4>
          <a:srgbClr val="DADADA"/>
        </a:accent4>
        <a:accent5>
          <a:srgbClr val="B8B8AD"/>
        </a:accent5>
        <a:accent6>
          <a:srgbClr val="B92D00"/>
        </a:accent6>
        <a:hlink>
          <a:srgbClr val="CC9900"/>
        </a:hlink>
        <a:folHlink>
          <a:srgbClr val="CCCC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3">
        <a:dk1>
          <a:srgbClr val="666699"/>
        </a:dk1>
        <a:lt1>
          <a:srgbClr val="FFFFFF"/>
        </a:lt1>
        <a:dk2>
          <a:srgbClr val="15192B"/>
        </a:dk2>
        <a:lt2>
          <a:srgbClr val="CCCCFF"/>
        </a:lt2>
        <a:accent1>
          <a:srgbClr val="4F893D"/>
        </a:accent1>
        <a:accent2>
          <a:srgbClr val="666699"/>
        </a:accent2>
        <a:accent3>
          <a:srgbClr val="AAABAC"/>
        </a:accent3>
        <a:accent4>
          <a:srgbClr val="DADADA"/>
        </a:accent4>
        <a:accent5>
          <a:srgbClr val="B2C4AF"/>
        </a:accent5>
        <a:accent6>
          <a:srgbClr val="5C5C8A"/>
        </a:accent6>
        <a:hlink>
          <a:srgbClr val="CC9900"/>
        </a:hlink>
        <a:folHlink>
          <a:srgbClr val="4837C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4">
        <a:dk1>
          <a:srgbClr val="666699"/>
        </a:dk1>
        <a:lt1>
          <a:srgbClr val="FFFFFF"/>
        </a:lt1>
        <a:dk2>
          <a:srgbClr val="86001A"/>
        </a:dk2>
        <a:lt2>
          <a:srgbClr val="CCCC66"/>
        </a:lt2>
        <a:accent1>
          <a:srgbClr val="FF3300"/>
        </a:accent1>
        <a:accent2>
          <a:srgbClr val="FF6600"/>
        </a:accent2>
        <a:accent3>
          <a:srgbClr val="C3AAAB"/>
        </a:accent3>
        <a:accent4>
          <a:srgbClr val="DADADA"/>
        </a:accent4>
        <a:accent5>
          <a:srgbClr val="FFADAA"/>
        </a:accent5>
        <a:accent6>
          <a:srgbClr val="E75C00"/>
        </a:accent6>
        <a:hlink>
          <a:srgbClr val="CC9900"/>
        </a:hlink>
        <a:folHlink>
          <a:srgbClr val="FF0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5">
        <a:dk1>
          <a:srgbClr val="666699"/>
        </a:dk1>
        <a:lt1>
          <a:srgbClr val="FFFFFF"/>
        </a:lt1>
        <a:dk2>
          <a:srgbClr val="000054"/>
        </a:dk2>
        <a:lt2>
          <a:srgbClr val="FFFFFF"/>
        </a:lt2>
        <a:accent1>
          <a:srgbClr val="3333FF"/>
        </a:accent1>
        <a:accent2>
          <a:srgbClr val="006699"/>
        </a:accent2>
        <a:accent3>
          <a:srgbClr val="AAAAB3"/>
        </a:accent3>
        <a:accent4>
          <a:srgbClr val="DADADA"/>
        </a:accent4>
        <a:accent5>
          <a:srgbClr val="ADADFF"/>
        </a:accent5>
        <a:accent6>
          <a:srgbClr val="005C8A"/>
        </a:accent6>
        <a:hlink>
          <a:srgbClr val="669900"/>
        </a:hlink>
        <a:folHlink>
          <a:srgbClr val="0000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6">
        <a:dk1>
          <a:srgbClr val="808080"/>
        </a:dk1>
        <a:lt1>
          <a:srgbClr val="FFFFFF"/>
        </a:lt1>
        <a:dk2>
          <a:srgbClr val="30054B"/>
        </a:dk2>
        <a:lt2>
          <a:srgbClr val="FFFFFF"/>
        </a:lt2>
        <a:accent1>
          <a:srgbClr val="797B9B"/>
        </a:accent1>
        <a:accent2>
          <a:srgbClr val="6B4FB1"/>
        </a:accent2>
        <a:accent3>
          <a:srgbClr val="ADAAB1"/>
        </a:accent3>
        <a:accent4>
          <a:srgbClr val="DADADA"/>
        </a:accent4>
        <a:accent5>
          <a:srgbClr val="BEBFCB"/>
        </a:accent5>
        <a:accent6>
          <a:srgbClr val="6047A0"/>
        </a:accent6>
        <a:hlink>
          <a:srgbClr val="7AACCE"/>
        </a:hlink>
        <a:folHlink>
          <a:srgbClr val="D8D8E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7">
        <a:dk1>
          <a:srgbClr val="808080"/>
        </a:dk1>
        <a:lt1>
          <a:srgbClr val="FFFFCC"/>
        </a:lt1>
        <a:dk2>
          <a:srgbClr val="29527B"/>
        </a:dk2>
        <a:lt2>
          <a:srgbClr val="FFFFFF"/>
        </a:lt2>
        <a:accent1>
          <a:srgbClr val="CCCC00"/>
        </a:accent1>
        <a:accent2>
          <a:srgbClr val="669999"/>
        </a:accent2>
        <a:accent3>
          <a:srgbClr val="ACB3BF"/>
        </a:accent3>
        <a:accent4>
          <a:srgbClr val="DADAAE"/>
        </a:accent4>
        <a:accent5>
          <a:srgbClr val="E2E2AA"/>
        </a:accent5>
        <a:accent6>
          <a:srgbClr val="5C8A8A"/>
        </a:accent6>
        <a:hlink>
          <a:srgbClr val="D8D8EC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8">
        <a:dk1>
          <a:srgbClr val="666699"/>
        </a:dk1>
        <a:lt1>
          <a:srgbClr val="FFFFFF"/>
        </a:lt1>
        <a:dk2>
          <a:srgbClr val="476949"/>
        </a:dk2>
        <a:lt2>
          <a:srgbClr val="FFFFFF"/>
        </a:lt2>
        <a:accent1>
          <a:srgbClr val="CC6600"/>
        </a:accent1>
        <a:accent2>
          <a:srgbClr val="CC9900"/>
        </a:accent2>
        <a:accent3>
          <a:srgbClr val="B1B9B1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452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Сеть 9">
        <a:dk1>
          <a:srgbClr val="000000"/>
        </a:dk1>
        <a:lt1>
          <a:srgbClr val="FFFFFF"/>
        </a:lt1>
        <a:dk2>
          <a:srgbClr val="7C1302"/>
        </a:dk2>
        <a:lt2>
          <a:srgbClr val="CC9900"/>
        </a:lt2>
        <a:accent1>
          <a:srgbClr val="CC9900"/>
        </a:accent1>
        <a:accent2>
          <a:srgbClr val="CC3300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B92D00"/>
        </a:accent6>
        <a:hlink>
          <a:srgbClr val="80808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Сеть 10">
        <a:dk1>
          <a:srgbClr val="000000"/>
        </a:dk1>
        <a:lt1>
          <a:srgbClr val="FFFFFF"/>
        </a:lt1>
        <a:dk2>
          <a:srgbClr val="330066"/>
        </a:dk2>
        <a:lt2>
          <a:srgbClr val="808080"/>
        </a:lt2>
        <a:accent1>
          <a:srgbClr val="CCCC00"/>
        </a:accent1>
        <a:accent2>
          <a:srgbClr val="669999"/>
        </a:accent2>
        <a:accent3>
          <a:srgbClr val="FFFFFF"/>
        </a:accent3>
        <a:accent4>
          <a:srgbClr val="000000"/>
        </a:accent4>
        <a:accent5>
          <a:srgbClr val="E2E2AA"/>
        </a:accent5>
        <a:accent6>
          <a:srgbClr val="5C8A8A"/>
        </a:accent6>
        <a:hlink>
          <a:srgbClr val="7E9CE8"/>
        </a:hlink>
        <a:folHlink>
          <a:srgbClr val="D8D8E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Питон</Template>
  <TotalTime>10115</TotalTime>
  <Words>1245</Words>
  <Application>Microsoft Office PowerPoint</Application>
  <PresentationFormat>Экран (4:3)</PresentationFormat>
  <Paragraphs>194</Paragraphs>
  <Slides>17</Slides>
  <Notes>3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18" baseType="lpstr">
      <vt:lpstr>Питон</vt:lpstr>
      <vt:lpstr>Язык программирования Python</vt:lpstr>
      <vt:lpstr>Презентация PowerPoint</vt:lpstr>
      <vt:lpstr>Операции со строками</vt:lpstr>
      <vt:lpstr>Операции со строками</vt:lpstr>
      <vt:lpstr>Операции со строками</vt:lpstr>
      <vt:lpstr>Операции со строками</vt:lpstr>
      <vt:lpstr>Операции со строками</vt:lpstr>
      <vt:lpstr>Операции со строками</vt:lpstr>
      <vt:lpstr>Задача 1</vt:lpstr>
      <vt:lpstr>Задача 2</vt:lpstr>
      <vt:lpstr>Задача 3</vt:lpstr>
      <vt:lpstr>Задача 4</vt:lpstr>
      <vt:lpstr>Задача 5</vt:lpstr>
      <vt:lpstr>Задача 6</vt:lpstr>
      <vt:lpstr>Задача 7</vt:lpstr>
      <vt:lpstr>Задача 8</vt:lpstr>
      <vt:lpstr>Презентация PowerPoint</vt:lpstr>
    </vt:vector>
  </TitlesOfParts>
  <Company>Сеть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Алгоритм и его свойства</dc:title>
  <dc:creator>Админ</dc:creator>
  <cp:lastModifiedBy>Папа-админ</cp:lastModifiedBy>
  <cp:revision>478</cp:revision>
  <dcterms:created xsi:type="dcterms:W3CDTF">2010-02-14T19:37:55Z</dcterms:created>
  <dcterms:modified xsi:type="dcterms:W3CDTF">2020-07-25T20:43:54Z</dcterms:modified>
</cp:coreProperties>
</file>