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2"/>
  </p:notesMasterIdLst>
  <p:sldIdLst>
    <p:sldId id="256" r:id="rId2"/>
    <p:sldId id="350" r:id="rId3"/>
    <p:sldId id="351" r:id="rId4"/>
    <p:sldId id="352" r:id="rId5"/>
    <p:sldId id="369" r:id="rId6"/>
    <p:sldId id="370" r:id="rId7"/>
    <p:sldId id="371" r:id="rId8"/>
    <p:sldId id="372" r:id="rId9"/>
    <p:sldId id="373" r:id="rId10"/>
    <p:sldId id="374" r:id="rId11"/>
    <p:sldId id="353" r:id="rId12"/>
    <p:sldId id="354" r:id="rId13"/>
    <p:sldId id="357" r:id="rId14"/>
    <p:sldId id="375" r:id="rId15"/>
    <p:sldId id="376" r:id="rId16"/>
    <p:sldId id="377" r:id="rId17"/>
    <p:sldId id="359" r:id="rId18"/>
    <p:sldId id="361" r:id="rId19"/>
    <p:sldId id="368" r:id="rId20"/>
    <p:sldId id="349" r:id="rId2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6600"/>
    <a:srgbClr val="0000FF"/>
    <a:srgbClr val="B1B1D9"/>
    <a:srgbClr val="BEBE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57" autoAdjust="0"/>
  </p:normalViewPr>
  <p:slideViewPr>
    <p:cSldViewPr>
      <p:cViewPr varScale="1">
        <p:scale>
          <a:sx n="114" d="100"/>
          <a:sy n="11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8DCBA-79A6-4533-9C56-5C0044FBB0AA}" type="datetimeFigureOut">
              <a:rPr lang="ru-RU" smtClean="0"/>
              <a:t>25.07.2020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7A1B-5652-48E4-9F40-D0EDFE6FB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3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340768"/>
            <a:ext cx="0" cy="370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69569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  <a:endParaRPr lang="ru-RU" altLang="en-US" noProof="0" dirty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3E105-D027-40A3-847D-303E8E35392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6146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54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0E95-A5D1-48FA-827D-1A9B1C67C70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68441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3CA5-2211-486F-BA15-A5BF6B12B86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5826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620E-03B6-4A88-961C-A5C37945337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6381513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2E84B-C348-421B-83C5-873C26BD10D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263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0ED7-DB4D-4DB9-8182-EFC0D4946C7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22128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8D7-701D-48F6-95CE-CD010E4E597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7069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9E74-0138-4E6B-8763-A93950415DB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1004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4771-EDA8-44CC-AC72-72A9B03C887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59571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7D03-7E06-4DA9-A3C8-9CB304C503B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9058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3E3B-E540-4AB8-B4D1-FF27EE22D9E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4567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EED7-92A4-43A8-9B21-73CC7A8532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39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6D9F-73B6-4FAC-BBD0-32571A58418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9234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100392" y="128360"/>
            <a:ext cx="0" cy="9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EF3DB5B2-37A1-44B2-9AFD-B95B216D0AE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40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508" y="1592796"/>
            <a:ext cx="7164795" cy="9355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3200" dirty="0" smtClean="0">
                <a:solidFill>
                  <a:srgbClr val="330066"/>
                </a:solidFill>
                <a:latin typeface="Arial"/>
              </a:rPr>
              <a:t>Язык программирования </a:t>
            </a:r>
            <a:r>
              <a:rPr lang="en-US" sz="3200" dirty="0" smtClean="0">
                <a:solidFill>
                  <a:srgbClr val="330066"/>
                </a:solidFill>
                <a:latin typeface="Arial"/>
              </a:rPr>
              <a:t>Python</a:t>
            </a:r>
            <a:endParaRPr lang="ru-RU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0968"/>
            <a:ext cx="7236804" cy="1279512"/>
          </a:xfrm>
        </p:spPr>
        <p:txBody>
          <a:bodyPr/>
          <a:lstStyle/>
          <a:p>
            <a:r>
              <a:rPr lang="ru-RU" b="1" dirty="0">
                <a:solidFill>
                  <a:srgbClr val="5C8A8A">
                    <a:lumMod val="75000"/>
                  </a:srgbClr>
                </a:solidFill>
              </a:rPr>
              <a:t>Процедуры и функции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в языке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200900" cy="531812"/>
          </a:xfrm>
        </p:spPr>
        <p:txBody>
          <a:bodyPr/>
          <a:lstStyle/>
          <a:p>
            <a:pPr algn="ctr" eaLnBrk="1" hangingPunct="1"/>
            <a:r>
              <a:rPr lang="ru-RU" sz="3200" dirty="0" smtClean="0"/>
              <a:t>Пример функции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7525" y="1160748"/>
            <a:ext cx="8532948" cy="301621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функция большее из двух</a:t>
            </a:r>
          </a:p>
          <a:p>
            <a:r>
              <a:rPr lang="en-US" sz="1900" dirty="0" err="1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max2(a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b</a:t>
            </a:r>
            <a:r>
              <a:rPr lang="en-US" sz="19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):	     </a:t>
            </a:r>
            <a:r>
              <a:rPr lang="en-US" sz="1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a, b - </a:t>
            </a:r>
            <a:r>
              <a:rPr lang="ru-RU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формальные параметры</a:t>
            </a:r>
          </a:p>
          <a:p>
            <a:r>
              <a:rPr lang="ru-RU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&gt; b : m = a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     m = b</a:t>
            </a:r>
          </a:p>
          <a:p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	     </a:t>
            </a:r>
            <a:r>
              <a:rPr lang="en-US" sz="1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возвращаемый функцией результат</a:t>
            </a:r>
          </a:p>
          <a:p>
            <a:r>
              <a:rPr lang="ru-RU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основная программа</a:t>
            </a:r>
          </a:p>
          <a:p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(5, 2)  </a:t>
            </a:r>
          </a:p>
          <a:p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"max ="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max2</a:t>
            </a:r>
            <a:r>
              <a:rPr lang="en-US" sz="19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(5, 2)) </a:t>
            </a:r>
            <a:r>
              <a:rPr lang="ru-RU" sz="19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вызов функции с </a:t>
            </a:r>
            <a:r>
              <a:rPr lang="ru-RU" sz="1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аргументами</a:t>
            </a:r>
            <a:endParaRPr lang="ru-RU" sz="1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(-2, 2)</a:t>
            </a:r>
          </a:p>
          <a:p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"max ="</a:t>
            </a:r>
            <a:r>
              <a:rPr lang="en-US" sz="19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max2</a:t>
            </a:r>
            <a:r>
              <a:rPr lang="en-US" sz="19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(-2, 2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ru-RU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19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вызов функции с </a:t>
            </a:r>
            <a:r>
              <a:rPr lang="ru-RU" sz="1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аргументами</a:t>
            </a:r>
            <a:endParaRPr lang="ru-RU" sz="19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7524" y="4437112"/>
            <a:ext cx="4572000" cy="132343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5 2</a:t>
            </a:r>
          </a:p>
          <a:p>
            <a:r>
              <a:rPr lang="fr-FR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 = 5</a:t>
            </a:r>
          </a:p>
          <a:p>
            <a:r>
              <a:rPr lang="fr-FR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-2 2</a:t>
            </a:r>
          </a:p>
          <a:p>
            <a:r>
              <a:rPr lang="fr-FR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max = 2</a:t>
            </a:r>
            <a:endParaRPr lang="ru-RU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97517" y="5832152"/>
            <a:ext cx="871296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1800"/>
              </a:spcBef>
            </a:pPr>
            <a:r>
              <a:rPr lang="ru-RU" b="1" i="1" dirty="0" smtClean="0">
                <a:solidFill>
                  <a:srgbClr val="330066"/>
                </a:solidFill>
              </a:rPr>
              <a:t>Примечание</a:t>
            </a:r>
            <a:r>
              <a:rPr lang="ru-RU" b="1" i="1" dirty="0">
                <a:solidFill>
                  <a:srgbClr val="330066"/>
                </a:solidFill>
              </a:rPr>
              <a:t>:</a:t>
            </a:r>
            <a:r>
              <a:rPr lang="ru-RU" dirty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В языке </a:t>
            </a:r>
            <a:r>
              <a:rPr lang="en-US" dirty="0" smtClean="0">
                <a:solidFill>
                  <a:srgbClr val="330066"/>
                </a:solidFill>
              </a:rPr>
              <a:t>Python</a:t>
            </a:r>
            <a:r>
              <a:rPr lang="ru-RU" dirty="0" smtClean="0">
                <a:solidFill>
                  <a:srgbClr val="330066"/>
                </a:solidFill>
              </a:rPr>
              <a:t> есть встроенная функция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max()</a:t>
            </a:r>
            <a:r>
              <a:rPr lang="ru-RU" dirty="0" smtClean="0">
                <a:solidFill>
                  <a:srgbClr val="330066"/>
                </a:solidFill>
              </a:rPr>
              <a:t>, вычисляющая максимальное значение из нескольких аргументов.  </a:t>
            </a:r>
            <a:endParaRPr lang="ru-RU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9422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5"/>
          <p:cNvGrpSpPr>
            <a:grpSpLocks/>
          </p:cNvGrpSpPr>
          <p:nvPr/>
        </p:nvGrpSpPr>
        <p:grpSpPr bwMode="auto">
          <a:xfrm>
            <a:off x="719572" y="1736725"/>
            <a:ext cx="2376488" cy="2195513"/>
            <a:chOff x="4127" y="1185"/>
            <a:chExt cx="1497" cy="1383"/>
          </a:xfrm>
        </p:grpSpPr>
        <p:sp>
          <p:nvSpPr>
            <p:cNvPr id="7201" name="AutoShape 5"/>
            <p:cNvSpPr>
              <a:spLocks noChangeArrowheads="1"/>
            </p:cNvSpPr>
            <p:nvPr/>
          </p:nvSpPr>
          <p:spPr bwMode="auto">
            <a:xfrm>
              <a:off x="4422" y="1185"/>
              <a:ext cx="885" cy="227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BID (x, y, z)</a:t>
              </a:r>
              <a:endParaRPr lang="ru-RU"/>
            </a:p>
          </p:txBody>
        </p:sp>
        <p:sp>
          <p:nvSpPr>
            <p:cNvPr id="7202" name="AutoShape 6"/>
            <p:cNvSpPr>
              <a:spLocks noChangeArrowheads="1"/>
            </p:cNvSpPr>
            <p:nvPr/>
          </p:nvSpPr>
          <p:spPr bwMode="auto">
            <a:xfrm>
              <a:off x="4513" y="1570"/>
              <a:ext cx="726" cy="31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x&gt;y</a:t>
              </a:r>
              <a:endParaRPr lang="ru-RU"/>
            </a:p>
          </p:txBody>
        </p:sp>
        <p:sp>
          <p:nvSpPr>
            <p:cNvPr id="7203" name="Rectangle 7"/>
            <p:cNvSpPr>
              <a:spLocks noChangeArrowheads="1"/>
            </p:cNvSpPr>
            <p:nvPr/>
          </p:nvSpPr>
          <p:spPr bwMode="auto">
            <a:xfrm>
              <a:off x="4127" y="1933"/>
              <a:ext cx="56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z </a:t>
              </a:r>
              <a:r>
                <a:rPr lang="en-US" dirty="0" smtClean="0"/>
                <a:t>= </a:t>
              </a:r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7204" name="Rectangle 8"/>
            <p:cNvSpPr>
              <a:spLocks noChangeArrowheads="1"/>
            </p:cNvSpPr>
            <p:nvPr/>
          </p:nvSpPr>
          <p:spPr bwMode="auto">
            <a:xfrm>
              <a:off x="5057" y="1933"/>
              <a:ext cx="56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z </a:t>
              </a:r>
              <a:r>
                <a:rPr lang="en-US" dirty="0" smtClean="0"/>
                <a:t>= </a:t>
              </a:r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7205" name="AutoShape 9"/>
            <p:cNvSpPr>
              <a:spLocks noChangeArrowheads="1"/>
            </p:cNvSpPr>
            <p:nvPr/>
          </p:nvSpPr>
          <p:spPr bwMode="auto">
            <a:xfrm>
              <a:off x="4581" y="2341"/>
              <a:ext cx="635" cy="227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/>
                <a:t>выход</a:t>
              </a:r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>
              <a:off x="4876" y="1412"/>
              <a:ext cx="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7" name="Freeform 11"/>
            <p:cNvSpPr>
              <a:spLocks/>
            </p:cNvSpPr>
            <p:nvPr/>
          </p:nvSpPr>
          <p:spPr bwMode="auto">
            <a:xfrm>
              <a:off x="4422" y="1728"/>
              <a:ext cx="91" cy="205"/>
            </a:xfrm>
            <a:custGeom>
              <a:avLst/>
              <a:gdLst>
                <a:gd name="T0" fmla="*/ 91 w 91"/>
                <a:gd name="T1" fmla="*/ 0 h 182"/>
                <a:gd name="T2" fmla="*/ 0 w 91"/>
                <a:gd name="T3" fmla="*/ 0 h 182"/>
                <a:gd name="T4" fmla="*/ 0 w 91"/>
                <a:gd name="T5" fmla="*/ 330 h 1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182">
                  <a:moveTo>
                    <a:pt x="91" y="0"/>
                  </a:moveTo>
                  <a:lnTo>
                    <a:pt x="0" y="0"/>
                  </a:lnTo>
                  <a:lnTo>
                    <a:pt x="0" y="18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8" name="Freeform 12"/>
            <p:cNvSpPr>
              <a:spLocks/>
            </p:cNvSpPr>
            <p:nvPr/>
          </p:nvSpPr>
          <p:spPr bwMode="auto">
            <a:xfrm flipH="1">
              <a:off x="5239" y="1729"/>
              <a:ext cx="91" cy="205"/>
            </a:xfrm>
            <a:custGeom>
              <a:avLst/>
              <a:gdLst>
                <a:gd name="T0" fmla="*/ 91 w 91"/>
                <a:gd name="T1" fmla="*/ 0 h 182"/>
                <a:gd name="T2" fmla="*/ 0 w 91"/>
                <a:gd name="T3" fmla="*/ 0 h 182"/>
                <a:gd name="T4" fmla="*/ 0 w 91"/>
                <a:gd name="T5" fmla="*/ 330 h 1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182">
                  <a:moveTo>
                    <a:pt x="91" y="0"/>
                  </a:moveTo>
                  <a:lnTo>
                    <a:pt x="0" y="0"/>
                  </a:lnTo>
                  <a:lnTo>
                    <a:pt x="0" y="18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09" name="Freeform 13"/>
            <p:cNvSpPr>
              <a:spLocks/>
            </p:cNvSpPr>
            <p:nvPr/>
          </p:nvSpPr>
          <p:spPr bwMode="auto">
            <a:xfrm>
              <a:off x="4422" y="2160"/>
              <a:ext cx="907" cy="91"/>
            </a:xfrm>
            <a:custGeom>
              <a:avLst/>
              <a:gdLst>
                <a:gd name="T0" fmla="*/ 0 w 907"/>
                <a:gd name="T1" fmla="*/ 0 h 91"/>
                <a:gd name="T2" fmla="*/ 0 w 907"/>
                <a:gd name="T3" fmla="*/ 91 h 91"/>
                <a:gd name="T4" fmla="*/ 907 w 907"/>
                <a:gd name="T5" fmla="*/ 91 h 91"/>
                <a:gd name="T6" fmla="*/ 907 w 907"/>
                <a:gd name="T7" fmla="*/ 0 h 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91">
                  <a:moveTo>
                    <a:pt x="0" y="0"/>
                  </a:moveTo>
                  <a:lnTo>
                    <a:pt x="0" y="91"/>
                  </a:lnTo>
                  <a:lnTo>
                    <a:pt x="907" y="91"/>
                  </a:lnTo>
                  <a:lnTo>
                    <a:pt x="907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10" name="Line 14"/>
            <p:cNvSpPr>
              <a:spLocks noChangeShapeType="1"/>
            </p:cNvSpPr>
            <p:nvPr/>
          </p:nvSpPr>
          <p:spPr bwMode="auto">
            <a:xfrm>
              <a:off x="4898" y="2251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82" name="Text Box 44"/>
          <p:cNvSpPr txBox="1">
            <a:spLocks noChangeArrowheads="1"/>
          </p:cNvSpPr>
          <p:nvPr/>
        </p:nvSpPr>
        <p:spPr bwMode="auto">
          <a:xfrm>
            <a:off x="863600" y="1160463"/>
            <a:ext cx="669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2400" b="1" dirty="0">
                <a:solidFill>
                  <a:schemeClr val="tx2"/>
                </a:solidFill>
              </a:rPr>
              <a:t>Блок-схема алгоритма решения задачи</a:t>
            </a:r>
          </a:p>
        </p:txBody>
      </p:sp>
      <p:sp>
        <p:nvSpPr>
          <p:cNvPr id="7183" name="Rectangle 48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  <a:noFill/>
        </p:spPr>
        <p:txBody>
          <a:bodyPr/>
          <a:lstStyle/>
          <a:p>
            <a:pPr eaLnBrk="1" hangingPunct="1"/>
            <a:r>
              <a:rPr lang="ru-RU" sz="2400" dirty="0" smtClean="0"/>
              <a:t>Задача 1а</a:t>
            </a:r>
          </a:p>
        </p:txBody>
      </p:sp>
      <p:sp>
        <p:nvSpPr>
          <p:cNvPr id="7184" name="Text Box 49"/>
          <p:cNvSpPr txBox="1">
            <a:spLocks noChangeArrowheads="1"/>
          </p:cNvSpPr>
          <p:nvPr/>
        </p:nvSpPr>
        <p:spPr bwMode="auto">
          <a:xfrm>
            <a:off x="179388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Найти большее из пяти заданных чисел, используя вспомогательный алгоритм нахождения большего из двух чисел.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5213411" y="1746392"/>
            <a:ext cx="2339975" cy="4573588"/>
            <a:chOff x="971550" y="1736725"/>
            <a:chExt cx="2339975" cy="4573588"/>
          </a:xfrm>
        </p:grpSpPr>
        <p:sp>
          <p:nvSpPr>
            <p:cNvPr id="7171" name="AutoShape 17"/>
            <p:cNvSpPr>
              <a:spLocks noChangeArrowheads="1"/>
            </p:cNvSpPr>
            <p:nvPr/>
          </p:nvSpPr>
          <p:spPr bwMode="auto">
            <a:xfrm>
              <a:off x="1403350" y="1736725"/>
              <a:ext cx="1404938" cy="36036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/>
                <a:t>начало</a:t>
              </a:r>
            </a:p>
          </p:txBody>
        </p:sp>
        <p:sp>
          <p:nvSpPr>
            <p:cNvPr id="7172" name="AutoShape 21"/>
            <p:cNvSpPr>
              <a:spLocks noChangeArrowheads="1"/>
            </p:cNvSpPr>
            <p:nvPr/>
          </p:nvSpPr>
          <p:spPr bwMode="auto">
            <a:xfrm>
              <a:off x="1619250" y="5949950"/>
              <a:ext cx="1008063" cy="360363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/>
                <a:t>конец</a:t>
              </a:r>
            </a:p>
          </p:txBody>
        </p:sp>
        <p:sp>
          <p:nvSpPr>
            <p:cNvPr id="7173" name="Line 22"/>
            <p:cNvSpPr>
              <a:spLocks noChangeShapeType="1"/>
            </p:cNvSpPr>
            <p:nvPr/>
          </p:nvSpPr>
          <p:spPr bwMode="auto">
            <a:xfrm>
              <a:off x="2124075" y="2105025"/>
              <a:ext cx="0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7174" name="Group 31"/>
            <p:cNvGrpSpPr>
              <a:grpSpLocks/>
            </p:cNvGrpSpPr>
            <p:nvPr/>
          </p:nvGrpSpPr>
          <p:grpSpPr bwMode="auto">
            <a:xfrm>
              <a:off x="1042988" y="2925763"/>
              <a:ext cx="2124075" cy="360362"/>
              <a:chOff x="2767" y="1003"/>
              <a:chExt cx="1201" cy="227"/>
            </a:xfrm>
          </p:grpSpPr>
          <p:sp>
            <p:nvSpPr>
              <p:cNvPr id="7198" name="Rectangle 28"/>
              <p:cNvSpPr>
                <a:spLocks noChangeArrowheads="1"/>
              </p:cNvSpPr>
              <p:nvPr/>
            </p:nvSpPr>
            <p:spPr bwMode="auto">
              <a:xfrm>
                <a:off x="2767" y="1003"/>
                <a:ext cx="1201" cy="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BID (a, b, </a:t>
                </a:r>
                <a:r>
                  <a:rPr lang="en-US" dirty="0" smtClean="0"/>
                  <a:t>z)</a:t>
                </a:r>
                <a:endParaRPr lang="ru-RU" dirty="0"/>
              </a:p>
            </p:txBody>
          </p:sp>
          <p:sp>
            <p:nvSpPr>
              <p:cNvPr id="7199" name="Line 29"/>
              <p:cNvSpPr>
                <a:spLocks noChangeShapeType="1"/>
              </p:cNvSpPr>
              <p:nvPr/>
            </p:nvSpPr>
            <p:spPr bwMode="auto">
              <a:xfrm>
                <a:off x="2812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00" name="Line 30"/>
              <p:cNvSpPr>
                <a:spLocks noChangeShapeType="1"/>
              </p:cNvSpPr>
              <p:nvPr/>
            </p:nvSpPr>
            <p:spPr bwMode="auto">
              <a:xfrm>
                <a:off x="3923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175" name="Group 32"/>
            <p:cNvGrpSpPr>
              <a:grpSpLocks/>
            </p:cNvGrpSpPr>
            <p:nvPr/>
          </p:nvGrpSpPr>
          <p:grpSpPr bwMode="auto">
            <a:xfrm>
              <a:off x="1042988" y="3536950"/>
              <a:ext cx="2124075" cy="360363"/>
              <a:chOff x="2767" y="1003"/>
              <a:chExt cx="1201" cy="227"/>
            </a:xfrm>
          </p:grpSpPr>
          <p:sp>
            <p:nvSpPr>
              <p:cNvPr id="7195" name="Rectangle 33"/>
              <p:cNvSpPr>
                <a:spLocks noChangeArrowheads="1"/>
              </p:cNvSpPr>
              <p:nvPr/>
            </p:nvSpPr>
            <p:spPr bwMode="auto">
              <a:xfrm>
                <a:off x="2767" y="1003"/>
                <a:ext cx="1201" cy="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BID </a:t>
                </a:r>
                <a:r>
                  <a:rPr lang="en-US" dirty="0" smtClean="0"/>
                  <a:t>(z, </a:t>
                </a:r>
                <a:r>
                  <a:rPr lang="en-US" dirty="0"/>
                  <a:t>c, </a:t>
                </a:r>
                <a:r>
                  <a:rPr lang="en-US" dirty="0" smtClean="0"/>
                  <a:t>z)</a:t>
                </a:r>
                <a:endParaRPr lang="ru-RU" dirty="0"/>
              </a:p>
            </p:txBody>
          </p:sp>
          <p:sp>
            <p:nvSpPr>
              <p:cNvPr id="7196" name="Line 34"/>
              <p:cNvSpPr>
                <a:spLocks noChangeShapeType="1"/>
              </p:cNvSpPr>
              <p:nvPr/>
            </p:nvSpPr>
            <p:spPr bwMode="auto">
              <a:xfrm>
                <a:off x="2812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97" name="Line 35"/>
              <p:cNvSpPr>
                <a:spLocks noChangeShapeType="1"/>
              </p:cNvSpPr>
              <p:nvPr/>
            </p:nvSpPr>
            <p:spPr bwMode="auto">
              <a:xfrm>
                <a:off x="3923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176" name="AutoShape 36"/>
            <p:cNvSpPr>
              <a:spLocks noChangeArrowheads="1"/>
            </p:cNvSpPr>
            <p:nvPr/>
          </p:nvSpPr>
          <p:spPr bwMode="auto">
            <a:xfrm>
              <a:off x="971550" y="2349500"/>
              <a:ext cx="2339975" cy="323850"/>
            </a:xfrm>
            <a:prstGeom prst="parallelogram">
              <a:avLst>
                <a:gd name="adj" fmla="val 15842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/>
                <a:t>ввод </a:t>
              </a:r>
              <a:r>
                <a:rPr lang="en-US"/>
                <a:t>a,b,c,d,e</a:t>
              </a:r>
              <a:endParaRPr lang="ru-RU"/>
            </a:p>
          </p:txBody>
        </p: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971550" y="5373688"/>
              <a:ext cx="2052638" cy="323850"/>
            </a:xfrm>
            <a:prstGeom prst="parallelogram">
              <a:avLst>
                <a:gd name="adj" fmla="val 15845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dirty="0"/>
                <a:t>вывод </a:t>
              </a:r>
              <a:r>
                <a:rPr lang="en-US" dirty="0" smtClean="0"/>
                <a:t>z</a:t>
              </a:r>
              <a:endParaRPr lang="ru-RU" dirty="0"/>
            </a:p>
          </p:txBody>
        </p:sp>
        <p:sp>
          <p:nvSpPr>
            <p:cNvPr id="7178" name="Line 38"/>
            <p:cNvSpPr>
              <a:spLocks noChangeShapeType="1"/>
            </p:cNvSpPr>
            <p:nvPr/>
          </p:nvSpPr>
          <p:spPr bwMode="auto">
            <a:xfrm>
              <a:off x="2124075" y="2673350"/>
              <a:ext cx="0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79" name="Line 39"/>
            <p:cNvSpPr>
              <a:spLocks noChangeShapeType="1"/>
            </p:cNvSpPr>
            <p:nvPr/>
          </p:nvSpPr>
          <p:spPr bwMode="auto">
            <a:xfrm>
              <a:off x="2124075" y="3284538"/>
              <a:ext cx="0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0" name="Line 40"/>
            <p:cNvSpPr>
              <a:spLocks noChangeShapeType="1"/>
            </p:cNvSpPr>
            <p:nvPr/>
          </p:nvSpPr>
          <p:spPr bwMode="auto">
            <a:xfrm>
              <a:off x="2124075" y="3897313"/>
              <a:ext cx="0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1" name="Line 41"/>
            <p:cNvSpPr>
              <a:spLocks noChangeShapeType="1"/>
            </p:cNvSpPr>
            <p:nvPr/>
          </p:nvSpPr>
          <p:spPr bwMode="auto">
            <a:xfrm>
              <a:off x="2124075" y="5697538"/>
              <a:ext cx="0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7185" name="Group 32"/>
            <p:cNvGrpSpPr>
              <a:grpSpLocks/>
            </p:cNvGrpSpPr>
            <p:nvPr/>
          </p:nvGrpSpPr>
          <p:grpSpPr bwMode="auto">
            <a:xfrm>
              <a:off x="1042988" y="4148138"/>
              <a:ext cx="2124075" cy="360362"/>
              <a:chOff x="2767" y="1003"/>
              <a:chExt cx="1201" cy="227"/>
            </a:xfrm>
          </p:grpSpPr>
          <p:sp>
            <p:nvSpPr>
              <p:cNvPr id="7192" name="Rectangle 33"/>
              <p:cNvSpPr>
                <a:spLocks noChangeArrowheads="1"/>
              </p:cNvSpPr>
              <p:nvPr/>
            </p:nvSpPr>
            <p:spPr bwMode="auto">
              <a:xfrm>
                <a:off x="2767" y="1003"/>
                <a:ext cx="1201" cy="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BID </a:t>
                </a:r>
                <a:r>
                  <a:rPr lang="en-US" dirty="0" smtClean="0"/>
                  <a:t>(z, </a:t>
                </a:r>
                <a:r>
                  <a:rPr lang="en-US" dirty="0"/>
                  <a:t>d, </a:t>
                </a:r>
                <a:r>
                  <a:rPr lang="en-US" dirty="0" smtClean="0"/>
                  <a:t>z)</a:t>
                </a:r>
                <a:endParaRPr lang="ru-RU" dirty="0"/>
              </a:p>
            </p:txBody>
          </p:sp>
          <p:sp>
            <p:nvSpPr>
              <p:cNvPr id="7193" name="Line 34"/>
              <p:cNvSpPr>
                <a:spLocks noChangeShapeType="1"/>
              </p:cNvSpPr>
              <p:nvPr/>
            </p:nvSpPr>
            <p:spPr bwMode="auto">
              <a:xfrm>
                <a:off x="2812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94" name="Line 35"/>
              <p:cNvSpPr>
                <a:spLocks noChangeShapeType="1"/>
              </p:cNvSpPr>
              <p:nvPr/>
            </p:nvSpPr>
            <p:spPr bwMode="auto">
              <a:xfrm>
                <a:off x="3923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186" name="Line 40"/>
            <p:cNvSpPr>
              <a:spLocks noChangeShapeType="1"/>
            </p:cNvSpPr>
            <p:nvPr/>
          </p:nvSpPr>
          <p:spPr bwMode="auto">
            <a:xfrm>
              <a:off x="2124075" y="4508500"/>
              <a:ext cx="0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7187" name="Group 32"/>
            <p:cNvGrpSpPr>
              <a:grpSpLocks/>
            </p:cNvGrpSpPr>
            <p:nvPr/>
          </p:nvGrpSpPr>
          <p:grpSpPr bwMode="auto">
            <a:xfrm>
              <a:off x="1042988" y="4760913"/>
              <a:ext cx="2124075" cy="360362"/>
              <a:chOff x="2767" y="1003"/>
              <a:chExt cx="1201" cy="227"/>
            </a:xfrm>
          </p:grpSpPr>
          <p:sp>
            <p:nvSpPr>
              <p:cNvPr id="7189" name="Rectangle 33"/>
              <p:cNvSpPr>
                <a:spLocks noChangeArrowheads="1"/>
              </p:cNvSpPr>
              <p:nvPr/>
            </p:nvSpPr>
            <p:spPr bwMode="auto">
              <a:xfrm>
                <a:off x="2767" y="1003"/>
                <a:ext cx="1201" cy="2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BID </a:t>
                </a:r>
                <a:r>
                  <a:rPr lang="en-US" dirty="0" smtClean="0"/>
                  <a:t>(z, </a:t>
                </a:r>
                <a:r>
                  <a:rPr lang="en-US" dirty="0"/>
                  <a:t>e, </a:t>
                </a:r>
                <a:r>
                  <a:rPr lang="en-US" dirty="0" smtClean="0"/>
                  <a:t>z)</a:t>
                </a:r>
                <a:endParaRPr lang="ru-RU" dirty="0"/>
              </a:p>
            </p:txBody>
          </p:sp>
          <p:sp>
            <p:nvSpPr>
              <p:cNvPr id="7190" name="Line 34"/>
              <p:cNvSpPr>
                <a:spLocks noChangeShapeType="1"/>
              </p:cNvSpPr>
              <p:nvPr/>
            </p:nvSpPr>
            <p:spPr bwMode="auto">
              <a:xfrm>
                <a:off x="2812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91" name="Line 35"/>
              <p:cNvSpPr>
                <a:spLocks noChangeShapeType="1"/>
              </p:cNvSpPr>
              <p:nvPr/>
            </p:nvSpPr>
            <p:spPr bwMode="auto">
              <a:xfrm>
                <a:off x="3923" y="1003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188" name="Line 40"/>
            <p:cNvSpPr>
              <a:spLocks noChangeShapeType="1"/>
            </p:cNvSpPr>
            <p:nvPr/>
          </p:nvSpPr>
          <p:spPr bwMode="auto">
            <a:xfrm>
              <a:off x="2124075" y="5121275"/>
              <a:ext cx="0" cy="250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313694" y="4286858"/>
            <a:ext cx="2342356" cy="1938992"/>
            <a:chOff x="5130403" y="4328319"/>
            <a:chExt cx="2342356" cy="1938992"/>
          </a:xfrm>
        </p:grpSpPr>
        <p:sp>
          <p:nvSpPr>
            <p:cNvPr id="2" name="TextBox 1"/>
            <p:cNvSpPr txBox="1"/>
            <p:nvPr/>
          </p:nvSpPr>
          <p:spPr>
            <a:xfrm>
              <a:off x="5130403" y="4328319"/>
              <a:ext cx="234235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a   b</a:t>
              </a: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z   c</a:t>
              </a:r>
            </a:p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z   d</a:t>
              </a:r>
            </a:p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  z   e</a:t>
              </a: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     z</a:t>
              </a:r>
              <a:endParaRPr lang="ru-RU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Правая фигурная скобка 5"/>
            <p:cNvSpPr/>
            <p:nvPr/>
          </p:nvSpPr>
          <p:spPr>
            <a:xfrm rot="5400000">
              <a:off x="5620164" y="4404644"/>
              <a:ext cx="138870" cy="702079"/>
            </a:xfrm>
            <a:prstGeom prst="rightBrace">
              <a:avLst>
                <a:gd name="adj1" fmla="val 26481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авая фигурная скобка 50"/>
            <p:cNvSpPr/>
            <p:nvPr/>
          </p:nvSpPr>
          <p:spPr>
            <a:xfrm rot="5400000">
              <a:off x="5985192" y="4770236"/>
              <a:ext cx="138870" cy="702079"/>
            </a:xfrm>
            <a:prstGeom prst="rightBrace">
              <a:avLst>
                <a:gd name="adj1" fmla="val 26481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авая фигурная скобка 51"/>
            <p:cNvSpPr/>
            <p:nvPr/>
          </p:nvSpPr>
          <p:spPr>
            <a:xfrm rot="5400000">
              <a:off x="6337417" y="5151394"/>
              <a:ext cx="138870" cy="702079"/>
            </a:xfrm>
            <a:prstGeom prst="rightBrace">
              <a:avLst>
                <a:gd name="adj1" fmla="val 26481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авая фигурная скобка 52"/>
            <p:cNvSpPr/>
            <p:nvPr/>
          </p:nvSpPr>
          <p:spPr>
            <a:xfrm rot="5400000">
              <a:off x="6707809" y="5517514"/>
              <a:ext cx="138870" cy="702079"/>
            </a:xfrm>
            <a:prstGeom prst="rightBrace">
              <a:avLst>
                <a:gd name="adj1" fmla="val 26481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306074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1а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79388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Найти большее из пяти заданных чисел, используя вспомогательный алгоритм нахождения большего из двух чисел.</a:t>
            </a:r>
          </a:p>
        </p:txBody>
      </p: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215775" y="1164805"/>
            <a:ext cx="8676705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Большее из пяти чисел</a:t>
            </a:r>
          </a:p>
          <a:p>
            <a:r>
              <a:rPr lang="en-US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bid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(x, y):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Процедура большее из двух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global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z   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глобальная переменная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x&gt;y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z=x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:  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z=y</a:t>
            </a: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Основная программа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Введите 5 чисел через пробел"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a,b,c,d,e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().split()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a,b,c,d,e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(a),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(b),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(d),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(e)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bid(a, b)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bid(z, c)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bid(z, d)</a:t>
            </a:r>
          </a:p>
          <a:p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bid(z, e)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Максимальное число: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z)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775" y="5517232"/>
            <a:ext cx="4572000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5 чисел через пробел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2 3 5 4 1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Максимальное число:  5</a:t>
            </a:r>
          </a:p>
        </p:txBody>
      </p:sp>
    </p:spTree>
    <p:extLst>
      <p:ext uri="{BB962C8B-B14F-4D97-AF65-F5344CB8AC3E}">
        <p14:creationId xmlns:p14="http://schemas.microsoft.com/office/powerpoint/2010/main" val="33931178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1б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179388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rgbClr val="330066"/>
                </a:solidFill>
                <a:latin typeface="Arial" pitchFamily="34" charset="0"/>
              </a:rPr>
              <a:t>Найти большее из пяти заданных чисел, используя вспомогательный алгоритм нахождения большего из двух чисел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18436" name="TextBox 1"/>
          <p:cNvSpPr txBox="1">
            <a:spLocks noChangeArrowheads="1"/>
          </p:cNvSpPr>
          <p:nvPr/>
        </p:nvSpPr>
        <p:spPr bwMode="auto">
          <a:xfrm>
            <a:off x="191970" y="2024844"/>
            <a:ext cx="8748712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Большее из пяти чисел</a:t>
            </a:r>
          </a:p>
          <a:p>
            <a:pPr eaLnBrk="1" hangingPunct="1"/>
            <a:r>
              <a:rPr lang="en-US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bid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(x, y):	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Функция большее из двух</a:t>
            </a:r>
          </a:p>
          <a:p>
            <a:pPr eaLnBrk="1" hangingPunct="1"/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x &gt; y : z = x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:      z = y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z	      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возвращаемый функцией результат</a:t>
            </a:r>
          </a:p>
          <a:p>
            <a:pPr eaLnBrk="1" hangingPunct="1"/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Основная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программа</a:t>
            </a:r>
          </a:p>
          <a:p>
            <a:pPr eaLnBrk="1" hangingPunct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Введите 5 чисел через пробел"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a,b,c,d,e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().split()</a:t>
            </a:r>
          </a:p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a,b,c,d,e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(a),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(b),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(d),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(e)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вызовы функции в выражении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m = bid( bid (bid (bid (a, b), c), d), e)</a:t>
            </a:r>
          </a:p>
          <a:p>
            <a:pPr eaLnBrk="1" hangingPunct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Максимальное число: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m)</a:t>
            </a:r>
            <a:endParaRPr lang="ru-RU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91580" y="1160748"/>
            <a:ext cx="6032421" cy="720080"/>
            <a:chOff x="791580" y="1160748"/>
            <a:chExt cx="6032421" cy="72008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91580" y="1160748"/>
              <a:ext cx="60324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  <a:latin typeface="Courier New" pitchFamily="49" charset="0"/>
                </a:rPr>
                <a:t>m = (</a:t>
              </a:r>
              <a:r>
                <a:rPr lang="en-US" sz="2000" dirty="0">
                  <a:solidFill>
                    <a:srgbClr val="000000"/>
                  </a:solidFill>
                  <a:latin typeface="Courier New" pitchFamily="49" charset="0"/>
                </a:rPr>
                <a:t>BID (BID (BID (a, b), c), d), e)</a:t>
              </a:r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3" name="Правая круглая скобка 2"/>
            <p:cNvSpPr/>
            <p:nvPr/>
          </p:nvSpPr>
          <p:spPr>
            <a:xfrm rot="5400000">
              <a:off x="4157954" y="1322274"/>
              <a:ext cx="126014" cy="450050"/>
            </a:xfrm>
            <a:prstGeom prst="rightBracket">
              <a:avLst>
                <a:gd name="adj" fmla="val 56479"/>
              </a:avLst>
            </a:pr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7" name="Правая круглая скобка 6"/>
            <p:cNvSpPr/>
            <p:nvPr/>
          </p:nvSpPr>
          <p:spPr>
            <a:xfrm rot="5400000">
              <a:off x="4108436" y="741968"/>
              <a:ext cx="180020" cy="1701164"/>
            </a:xfrm>
            <a:prstGeom prst="rightBracket">
              <a:avLst>
                <a:gd name="adj" fmla="val 101104"/>
              </a:avLst>
            </a:pr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8" name="Правая круглая скобка 7"/>
            <p:cNvSpPr/>
            <p:nvPr/>
          </p:nvSpPr>
          <p:spPr>
            <a:xfrm rot="5400000">
              <a:off x="3995936" y="116632"/>
              <a:ext cx="288032" cy="3024336"/>
            </a:xfrm>
            <a:prstGeom prst="rightBracket">
              <a:avLst>
                <a:gd name="adj" fmla="val 112664"/>
              </a:avLst>
            </a:pr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" name="Правая круглая скобка 8"/>
            <p:cNvSpPr/>
            <p:nvPr/>
          </p:nvSpPr>
          <p:spPr>
            <a:xfrm rot="5400000">
              <a:off x="3856408" y="-535928"/>
              <a:ext cx="396044" cy="4437468"/>
            </a:xfrm>
            <a:prstGeom prst="rightBracket">
              <a:avLst>
                <a:gd name="adj" fmla="val 168668"/>
              </a:avLst>
            </a:prstGeom>
            <a:ln w="1270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91970" y="5769260"/>
            <a:ext cx="4572000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5 чисел через пробел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2 5 1 3 4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Максимальное число:  5</a:t>
            </a:r>
          </a:p>
        </p:txBody>
      </p:sp>
    </p:spTree>
    <p:extLst>
      <p:ext uri="{BB962C8B-B14F-4D97-AF65-F5344CB8AC3E}">
        <p14:creationId xmlns:p14="http://schemas.microsoft.com/office/powerpoint/2010/main" val="28324723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2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79388" y="368660"/>
            <a:ext cx="777716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>
                <a:solidFill>
                  <a:srgbClr val="330066"/>
                </a:solidFill>
              </a:rPr>
              <a:t>Найти наибольший общий делитель чисел 16, 32, 40, 64, 80 и 128, используя в качестве процедуры алгоритм Евклида.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51520" y="1086991"/>
            <a:ext cx="8604956" cy="4801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Процедура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НОД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 pitchFamily="49" charset="0"/>
              </a:rPr>
              <a:t>nod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(a, b):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a, b - формальные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параметры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global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x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объявление глобальной переменной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a != b: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пока числа не равны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a &gt; b: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большее заменяем разностью чисел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    a = a-b		 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else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    b = b-a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x = a	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результат процедуры НОД</a:t>
            </a:r>
          </a:p>
          <a:p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Основная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программа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m = [16, 32, 40, 64, 80, 128]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массив исходных чисел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(m)		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вывод чисел на экран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x = m[0]		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первое число для процедуры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(1, 6):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перебор чисел в массиве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y = m[i]		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второе число для процедуры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nod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(x, y)		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вызов процедуры для этих чисел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"НОД = 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, x)		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вывод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результата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6021288"/>
            <a:ext cx="457200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[16, 32, 40, 64, 80, 128]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НОД =  8</a:t>
            </a:r>
          </a:p>
        </p:txBody>
      </p:sp>
    </p:spTree>
    <p:extLst>
      <p:ext uri="{BB962C8B-B14F-4D97-AF65-F5344CB8AC3E}">
        <p14:creationId xmlns:p14="http://schemas.microsoft.com/office/powerpoint/2010/main" val="17229001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3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79388" y="368660"/>
            <a:ext cx="777716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>
                <a:solidFill>
                  <a:srgbClr val="330066"/>
                </a:solidFill>
              </a:rPr>
              <a:t>Вывести на экран запись целого числа (0 … 255) в 8-битном двоичном коде.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51520" y="1232748"/>
            <a:ext cx="8604956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Процедура перевод в двоичную систему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urier New" pitchFamily="49" charset="0"/>
              </a:rPr>
              <a:t>print_bin</a:t>
            </a:r>
            <a:r>
              <a:rPr lang="ru-RU" dirty="0">
                <a:latin typeface="Courier New" pitchFamily="49" charset="0"/>
              </a:rPr>
              <a:t> (n):	</a:t>
            </a:r>
            <a:r>
              <a:rPr lang="ru-RU" dirty="0" smtClean="0">
                <a:latin typeface="Courier New" pitchFamily="49" charset="0"/>
              </a:rPr>
              <a:t>    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n - целое число 0...255</a:t>
            </a:r>
          </a:p>
          <a:p>
            <a:r>
              <a:rPr lang="ru-RU" dirty="0">
                <a:latin typeface="Courier New" pitchFamily="49" charset="0"/>
              </a:rPr>
              <a:t>    k = 128             </a:t>
            </a:r>
            <a:r>
              <a:rPr lang="ru-RU" dirty="0" smtClean="0">
                <a:latin typeface="Courier New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делитель для старшей цифры</a:t>
            </a:r>
          </a:p>
          <a:p>
            <a:r>
              <a:rPr lang="ru-RU" dirty="0"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</a:rPr>
              <a:t> k &gt; 0:       </a:t>
            </a:r>
            <a:r>
              <a:rPr lang="ru-RU" dirty="0" smtClean="0">
                <a:latin typeface="Courier New" pitchFamily="49" charset="0"/>
              </a:rPr>
              <a:t>  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пока делитель больше 0</a:t>
            </a:r>
          </a:p>
          <a:p>
            <a:r>
              <a:rPr lang="ru-RU" dirty="0">
                <a:latin typeface="Courier New" pitchFamily="49" charset="0"/>
              </a:rPr>
              <a:t>        d = n // k     </a:t>
            </a:r>
            <a:r>
              <a:rPr lang="ru-RU" dirty="0" smtClean="0">
                <a:latin typeface="Courier New" pitchFamily="49" charset="0"/>
              </a:rPr>
              <a:t>  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очередная цифра</a:t>
            </a:r>
          </a:p>
          <a:p>
            <a:r>
              <a:rPr lang="ru-RU" dirty="0">
                <a:latin typeface="Courier New" pitchFamily="49" charset="0"/>
              </a:rPr>
              <a:t>       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latin typeface="Courier New" pitchFamily="49" charset="0"/>
              </a:rPr>
              <a:t>(d , </a:t>
            </a:r>
            <a:r>
              <a:rPr lang="ru-RU" dirty="0" err="1">
                <a:latin typeface="Courier New" pitchFamily="49" charset="0"/>
              </a:rPr>
              <a:t>end</a:t>
            </a:r>
            <a:r>
              <a:rPr lang="ru-RU" dirty="0">
                <a:latin typeface="Courier New" pitchFamily="49" charset="0"/>
              </a:rPr>
              <a:t>=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ru-RU" dirty="0">
                <a:latin typeface="Courier New" pitchFamily="49" charset="0"/>
              </a:rPr>
              <a:t>)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вывод очередной цифры</a:t>
            </a:r>
          </a:p>
          <a:p>
            <a:r>
              <a:rPr lang="ru-RU" dirty="0">
                <a:latin typeface="Courier New" pitchFamily="49" charset="0"/>
              </a:rPr>
              <a:t>        n = n % k      </a:t>
            </a:r>
            <a:r>
              <a:rPr lang="ru-RU" dirty="0" smtClean="0">
                <a:latin typeface="Courier New" pitchFamily="49" charset="0"/>
              </a:rPr>
              <a:t>  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заменяем число на остаток</a:t>
            </a:r>
          </a:p>
          <a:p>
            <a:r>
              <a:rPr lang="ru-RU" dirty="0">
                <a:latin typeface="Courier New" pitchFamily="49" charset="0"/>
              </a:rPr>
              <a:t>        k = k // 2     </a:t>
            </a:r>
            <a:r>
              <a:rPr lang="ru-RU" dirty="0" smtClean="0">
                <a:latin typeface="Courier New" pitchFamily="49" charset="0"/>
              </a:rPr>
              <a:t>  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делитель для следующей цифры</a:t>
            </a:r>
          </a:p>
          <a:p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Основная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программа</a:t>
            </a:r>
          </a:p>
          <a:p>
            <a:r>
              <a:rPr lang="ru-RU" dirty="0">
                <a:latin typeface="Courier New" pitchFamily="49" charset="0"/>
              </a:rPr>
              <a:t>x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dirty="0">
                <a:latin typeface="Courier New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"Введите число 0...255: "</a:t>
            </a:r>
            <a:r>
              <a:rPr lang="ru-RU" dirty="0">
                <a:latin typeface="Courier New" pitchFamily="49" charset="0"/>
              </a:rPr>
              <a:t>))</a:t>
            </a:r>
          </a:p>
          <a:p>
            <a:r>
              <a:rPr lang="ru-RU" dirty="0" err="1">
                <a:latin typeface="Courier New" pitchFamily="49" charset="0"/>
              </a:rPr>
              <a:t>print_bin</a:t>
            </a:r>
            <a:r>
              <a:rPr lang="ru-RU" dirty="0">
                <a:latin typeface="Courier New" pitchFamily="49" charset="0"/>
              </a:rPr>
              <a:t> (x)		</a:t>
            </a:r>
            <a:r>
              <a:rPr lang="ru-RU" dirty="0" smtClean="0">
                <a:latin typeface="Courier New" pitchFamily="49" charset="0"/>
              </a:rPr>
              <a:t>    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вызов процедуры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797152"/>
            <a:ext cx="457200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число 0...255: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85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01010101</a:t>
            </a:r>
          </a:p>
        </p:txBody>
      </p:sp>
    </p:spTree>
    <p:extLst>
      <p:ext uri="{BB962C8B-B14F-4D97-AF65-F5344CB8AC3E}">
        <p14:creationId xmlns:p14="http://schemas.microsoft.com/office/powerpoint/2010/main" val="8009797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4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79388" y="368660"/>
            <a:ext cx="777716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>
                <a:solidFill>
                  <a:srgbClr val="330066"/>
                </a:solidFill>
              </a:rPr>
              <a:t>Вывести на экран 10 первых членов последовательности Фибоначчи.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en-US" dirty="0" smtClean="0">
                <a:solidFill>
                  <a:srgbClr val="330066"/>
                </a:solidFill>
              </a:rPr>
              <a:t>f(1) = 1, f(2) = 1, f(3) = f(1) + f(2), … , f(</a:t>
            </a:r>
            <a:r>
              <a:rPr lang="en-US" dirty="0" err="1" smtClean="0">
                <a:solidFill>
                  <a:srgbClr val="330066"/>
                </a:solidFill>
              </a:rPr>
              <a:t>i</a:t>
            </a:r>
            <a:r>
              <a:rPr lang="en-US" dirty="0" smtClean="0">
                <a:solidFill>
                  <a:srgbClr val="330066"/>
                </a:solidFill>
              </a:rPr>
              <a:t>) = f(i-2) + f(i-1)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51520" y="1232748"/>
            <a:ext cx="8604956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Функция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вычисления n-</a:t>
            </a:r>
            <a:r>
              <a:rPr lang="ru-RU" dirty="0" err="1">
                <a:solidFill>
                  <a:srgbClr val="FF0000"/>
                </a:solidFill>
                <a:latin typeface="Courier New" pitchFamily="49" charset="0"/>
              </a:rPr>
              <a:t>го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 члена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последовательности Фибоначчи</a:t>
            </a:r>
            <a:endParaRPr lang="ru-RU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</a:rPr>
              <a:t>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(n):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n==1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n==2:	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первые два числа равны 1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rez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= 1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else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:		   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число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равно сумме двух предыдущих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rez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= f(n-1) + f(n-2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)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 рекурсивный вызов функции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rez</a:t>
            </a:r>
            <a:endParaRPr lang="ru-RU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Основная программа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i </a:t>
            </a:r>
            <a:r>
              <a:rPr lang="ru-RU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(1, 11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): 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для чисел от 1 до 10</a:t>
            </a:r>
          </a:p>
          <a:p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 (f(i), </a:t>
            </a:r>
            <a:r>
              <a:rPr lang="ru-RU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ru-RU" dirty="0" smtClean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ru-RU" dirty="0" smtClean="0">
                <a:solidFill>
                  <a:srgbClr val="008000"/>
                </a:solidFill>
                <a:latin typeface="Courier New" pitchFamily="49" charset="0"/>
              </a:rPr>
              <a:t>" 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</a:rPr>
              <a:t># вывод очередного значения функции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545124"/>
            <a:ext cx="4680520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1 1 2 3 5 8 13 21 34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55</a:t>
            </a:r>
          </a:p>
          <a:p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1520" y="5493598"/>
            <a:ext cx="87129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1800"/>
              </a:spcBef>
            </a:pPr>
            <a:r>
              <a:rPr lang="ru-RU" b="1" i="1" dirty="0" smtClean="0">
                <a:solidFill>
                  <a:srgbClr val="330066"/>
                </a:solidFill>
              </a:rPr>
              <a:t>Примечание</a:t>
            </a:r>
            <a:r>
              <a:rPr lang="ru-RU" b="1" i="1" dirty="0">
                <a:solidFill>
                  <a:srgbClr val="330066"/>
                </a:solidFill>
              </a:rPr>
              <a:t>:</a:t>
            </a:r>
            <a:r>
              <a:rPr lang="ru-RU" dirty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Функция, в которой происходит вычисление очередного значения функции через вычисление её предшествующих значений, называется </a:t>
            </a:r>
            <a:r>
              <a:rPr lang="ru-RU" b="1" dirty="0" smtClean="0">
                <a:solidFill>
                  <a:srgbClr val="330066"/>
                </a:solidFill>
              </a:rPr>
              <a:t>рекурсивной</a:t>
            </a:r>
            <a:r>
              <a:rPr lang="ru-RU" dirty="0" smtClean="0">
                <a:solidFill>
                  <a:srgbClr val="330066"/>
                </a:solidFill>
              </a:rPr>
              <a:t>.  </a:t>
            </a:r>
            <a:endParaRPr lang="ru-RU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579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2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5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79388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rgbClr val="330066"/>
                </a:solidFill>
              </a:rPr>
              <a:t>Подсчитать количество слов в тексте, используя вспомогательный алгоритм нахождения количества пробелов в строке.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51520" y="1145061"/>
            <a:ext cx="8568952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Функция количество пробелов</a:t>
            </a:r>
          </a:p>
          <a:p>
            <a:r>
              <a:rPr lang="en-US" dirty="0" err="1">
                <a:solidFill>
                  <a:srgbClr val="CC6600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</a:rPr>
              <a:t>count_space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): 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x -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строка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k = 0         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нач. знач. счетчика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c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x:   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перебор символов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c ==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если пробел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k = k+1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увеличиваем счетчик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k	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	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результат функции</a:t>
            </a:r>
          </a:p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Основная программа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текст: 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Количество слов в тексте"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count_space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(a)+1)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0378" y="4869160"/>
            <a:ext cx="4787665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Мама мыла раму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Количество слов в тексте 3</a:t>
            </a:r>
          </a:p>
        </p:txBody>
      </p:sp>
    </p:spTree>
    <p:extLst>
      <p:ext uri="{BB962C8B-B14F-4D97-AF65-F5344CB8AC3E}">
        <p14:creationId xmlns:p14="http://schemas.microsoft.com/office/powerpoint/2010/main" val="8106680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6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79388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>
                <a:solidFill>
                  <a:srgbClr val="330066"/>
                </a:solidFill>
              </a:rPr>
              <a:t>Удалить все пробелы </a:t>
            </a:r>
            <a:r>
              <a:rPr lang="ru-RU" dirty="0">
                <a:solidFill>
                  <a:srgbClr val="330066"/>
                </a:solidFill>
              </a:rPr>
              <a:t>в тексте, используя вспомогательный алгоритм </a:t>
            </a:r>
            <a:r>
              <a:rPr lang="ru-RU" dirty="0" smtClean="0">
                <a:solidFill>
                  <a:srgbClr val="330066"/>
                </a:solidFill>
              </a:rPr>
              <a:t>удаления символов </a:t>
            </a:r>
            <a:r>
              <a:rPr lang="ru-RU" dirty="0">
                <a:solidFill>
                  <a:srgbClr val="330066"/>
                </a:solidFill>
              </a:rPr>
              <a:t>в строке.</a:t>
            </a:r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251520" y="1124744"/>
            <a:ext cx="8676581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Функция удаление символа</a:t>
            </a:r>
          </a:p>
          <a:p>
            <a:r>
              <a:rPr lang="en-US" dirty="0" err="1">
                <a:solidFill>
                  <a:srgbClr val="CC6600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urier New"/>
              </a:rPr>
              <a:t>del_char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(x, y):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x -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строка,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y -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символ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z =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нач. знач. результата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c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x: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перебор символов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c != y: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если не заданный символ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z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z+c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присоединяем к результату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z        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результат функции</a:t>
            </a:r>
          </a:p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Основная программа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текст: 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del_char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(a,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Изменённый текст:"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b)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938379"/>
            <a:ext cx="4752528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Мама мыла раму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Изменённый текст: </a:t>
            </a:r>
            <a:r>
              <a:rPr lang="ru-RU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Мамамылараму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995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7543800" cy="4413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</a:t>
            </a:r>
            <a:r>
              <a:rPr lang="en-US" sz="2400" dirty="0" smtClean="0"/>
              <a:t> 7</a:t>
            </a:r>
            <a:endParaRPr lang="ru-RU" sz="2400" dirty="0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36933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rgbClr val="330066"/>
                </a:solidFill>
              </a:rPr>
              <a:t>Составить программу для вычисления </a:t>
            </a:r>
            <a:r>
              <a:rPr lang="ru-RU" dirty="0" smtClean="0">
                <a:solidFill>
                  <a:srgbClr val="330066"/>
                </a:solidFill>
              </a:rPr>
              <a:t>числа сочетаний из </a:t>
            </a:r>
            <a:r>
              <a:rPr lang="en-US" b="1" i="1" dirty="0" smtClean="0">
                <a:solidFill>
                  <a:srgbClr val="330066"/>
                </a:solidFill>
              </a:rPr>
              <a:t>n</a:t>
            </a:r>
            <a:r>
              <a:rPr lang="ru-RU" dirty="0" smtClean="0">
                <a:solidFill>
                  <a:srgbClr val="330066"/>
                </a:solidFill>
              </a:rPr>
              <a:t> по </a:t>
            </a:r>
            <a:r>
              <a:rPr lang="en-US" b="1" i="1" dirty="0" smtClean="0">
                <a:solidFill>
                  <a:srgbClr val="330066"/>
                </a:solidFill>
              </a:rPr>
              <a:t>k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867441"/>
            <a:ext cx="8676964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72000" rIns="3600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Функция факториал</a:t>
            </a:r>
          </a:p>
          <a:p>
            <a:r>
              <a:rPr lang="en-US" dirty="0" err="1">
                <a:solidFill>
                  <a:srgbClr val="CC6600"/>
                </a:solidFill>
                <a:latin typeface="Courier New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fact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(x):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p = 1          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нач. знач. произведения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(1, x+1):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для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от 1 до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x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    p = p*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  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добавить к произведению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	            	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результат функции</a:t>
            </a:r>
          </a:p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Основная программа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n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n (&lt;13):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k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k (&lt;13):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C = fact(n) // fact(k) // fact(n-k)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Число </a:t>
            </a:r>
            <a:r>
              <a:rPr lang="ru-RU" dirty="0" err="1">
                <a:solidFill>
                  <a:srgbClr val="008000"/>
                </a:solidFill>
                <a:latin typeface="Courier New"/>
              </a:rPr>
              <a:t>сочентаний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 из"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n,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по"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k,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равно"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C)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388" y="784219"/>
            <a:ext cx="5832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комбинаторике набор </a:t>
            </a:r>
            <a:r>
              <a:rPr lang="en-US" sz="1600" b="1" i="1" dirty="0" smtClean="0"/>
              <a:t>k</a:t>
            </a:r>
            <a:r>
              <a:rPr lang="en-US" sz="1600" dirty="0" smtClean="0"/>
              <a:t> </a:t>
            </a:r>
            <a:r>
              <a:rPr lang="ru-RU" sz="1600" dirty="0" smtClean="0"/>
              <a:t>элементов, выбранных из данного множества, содержащего </a:t>
            </a:r>
            <a:r>
              <a:rPr lang="en-US" sz="1600" b="1" i="1" dirty="0" smtClean="0"/>
              <a:t>n</a:t>
            </a:r>
            <a:r>
              <a:rPr lang="ru-RU" sz="1600" dirty="0" smtClean="0"/>
              <a:t> различных элементов, называется сочетанием из </a:t>
            </a:r>
            <a:r>
              <a:rPr lang="en-US" sz="1600" b="1" i="1" dirty="0" smtClean="0"/>
              <a:t>n</a:t>
            </a:r>
            <a:r>
              <a:rPr lang="ru-RU" sz="1600" dirty="0" smtClean="0"/>
              <a:t> по </a:t>
            </a:r>
            <a:r>
              <a:rPr lang="en-US" sz="1600" b="1" i="1" dirty="0" smtClean="0"/>
              <a:t>k</a:t>
            </a:r>
            <a:r>
              <a:rPr lang="ru-RU" sz="1600" dirty="0" smtClean="0"/>
              <a:t>. Значение этой величины вычисляется по формуле:</a:t>
            </a:r>
            <a:endParaRPr lang="ru-RU" sz="16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175712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890315"/>
              </p:ext>
            </p:extLst>
          </p:nvPr>
        </p:nvGraphicFramePr>
        <p:xfrm>
          <a:off x="6048164" y="926784"/>
          <a:ext cx="187220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Формула" r:id="rId5" imgW="990360" imgH="419040" progId="Equation.3">
                  <p:embed/>
                </p:oleObj>
              </mc:Choice>
              <mc:Fallback>
                <p:oleObj name="Формула" r:id="rId5" imgW="9903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48164" y="926784"/>
                        <a:ext cx="1872208" cy="792088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51520" y="5373216"/>
            <a:ext cx="5760640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n (&lt;13):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k (&lt;13):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Число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сочетаний 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из 7 по 5 равно 21</a:t>
            </a:r>
          </a:p>
        </p:txBody>
      </p:sp>
    </p:spTree>
    <p:extLst>
      <p:ext uri="{BB962C8B-B14F-4D97-AF65-F5344CB8AC3E}">
        <p14:creationId xmlns:p14="http://schemas.microsoft.com/office/powerpoint/2010/main" val="14393233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5385" y="188640"/>
            <a:ext cx="87845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b="1" dirty="0">
                <a:solidFill>
                  <a:srgbClr val="330066"/>
                </a:solidFill>
              </a:rPr>
              <a:t>Вспомогательный алгоритм </a:t>
            </a:r>
            <a:r>
              <a:rPr lang="ru-RU" sz="2400" dirty="0">
                <a:solidFill>
                  <a:srgbClr val="330066"/>
                </a:solidFill>
              </a:rPr>
              <a:t>–</a:t>
            </a:r>
            <a:r>
              <a:rPr lang="ru-RU" sz="2800" b="1" dirty="0">
                <a:solidFill>
                  <a:srgbClr val="330066"/>
                </a:solidFill>
              </a:rPr>
              <a:t>  </a:t>
            </a:r>
            <a:r>
              <a:rPr lang="ru-RU" sz="2000" dirty="0" smtClean="0">
                <a:solidFill>
                  <a:srgbClr val="330066"/>
                </a:solidFill>
              </a:rPr>
              <a:t>это </a:t>
            </a:r>
            <a:r>
              <a:rPr lang="ru-RU" sz="2000" dirty="0">
                <a:solidFill>
                  <a:srgbClr val="330066"/>
                </a:solidFill>
              </a:rPr>
              <a:t>алгоритм решения </a:t>
            </a:r>
            <a:r>
              <a:rPr lang="en-US" sz="2000" dirty="0" smtClean="0">
                <a:solidFill>
                  <a:srgbClr val="330066"/>
                </a:solidFill>
              </a:rPr>
              <a:t/>
            </a:r>
            <a:br>
              <a:rPr lang="en-US" sz="2000" dirty="0" smtClean="0">
                <a:solidFill>
                  <a:srgbClr val="330066"/>
                </a:solidFill>
              </a:rPr>
            </a:br>
            <a:r>
              <a:rPr lang="ru-RU" sz="2000" dirty="0" smtClean="0">
                <a:solidFill>
                  <a:srgbClr val="330066"/>
                </a:solidFill>
              </a:rPr>
              <a:t>какой-либо </a:t>
            </a:r>
            <a:r>
              <a:rPr lang="ru-RU" sz="2000" dirty="0">
                <a:solidFill>
                  <a:srgbClr val="330066"/>
                </a:solidFill>
              </a:rPr>
              <a:t>подзадачи, </a:t>
            </a:r>
            <a:r>
              <a:rPr lang="ru-RU" sz="2000" dirty="0" smtClean="0">
                <a:solidFill>
                  <a:srgbClr val="330066"/>
                </a:solidFill>
              </a:rPr>
              <a:t>который </a:t>
            </a:r>
            <a:r>
              <a:rPr lang="ru-RU" sz="2000" dirty="0">
                <a:solidFill>
                  <a:srgbClr val="330066"/>
                </a:solidFill>
              </a:rPr>
              <a:t>может вызываться из основного алгоритма</a:t>
            </a:r>
            <a:r>
              <a:rPr lang="ru-RU" sz="2000" dirty="0" smtClean="0">
                <a:solidFill>
                  <a:srgbClr val="330066"/>
                </a:solidFill>
              </a:rPr>
              <a:t>.</a:t>
            </a:r>
          </a:p>
          <a:p>
            <a:pPr lvl="0" algn="just"/>
            <a:r>
              <a:rPr lang="ru-RU" sz="2000" dirty="0" smtClean="0">
                <a:solidFill>
                  <a:srgbClr val="330066"/>
                </a:solidFill>
              </a:rPr>
              <a:t>В </a:t>
            </a:r>
            <a:r>
              <a:rPr lang="ru-RU" sz="2000" dirty="0">
                <a:solidFill>
                  <a:srgbClr val="330066"/>
                </a:solidFill>
              </a:rPr>
              <a:t>программировании вспомогательные алгоритмы называют </a:t>
            </a:r>
            <a:r>
              <a:rPr lang="ru-RU" sz="2000" b="1" dirty="0" smtClean="0">
                <a:solidFill>
                  <a:srgbClr val="330066"/>
                </a:solidFill>
              </a:rPr>
              <a:t>подпрограммами</a:t>
            </a:r>
            <a:r>
              <a:rPr lang="ru-RU" sz="2000" dirty="0" smtClean="0">
                <a:solidFill>
                  <a:srgbClr val="330066"/>
                </a:solidFill>
              </a:rPr>
              <a:t>.</a:t>
            </a:r>
            <a:r>
              <a:rPr lang="en-US" sz="2000" dirty="0" smtClean="0">
                <a:solidFill>
                  <a:srgbClr val="330066"/>
                </a:solidFill>
              </a:rPr>
              <a:t> </a:t>
            </a:r>
            <a:r>
              <a:rPr lang="ru-RU" sz="2000" dirty="0" smtClean="0">
                <a:solidFill>
                  <a:srgbClr val="330066"/>
                </a:solidFill>
              </a:rPr>
              <a:t>В языке </a:t>
            </a:r>
            <a:r>
              <a:rPr lang="en-US" sz="2000" dirty="0" smtClean="0">
                <a:solidFill>
                  <a:srgbClr val="330066"/>
                </a:solidFill>
              </a:rPr>
              <a:t>Python</a:t>
            </a:r>
            <a:r>
              <a:rPr lang="ru-RU" sz="2000" dirty="0" smtClean="0">
                <a:solidFill>
                  <a:srgbClr val="330066"/>
                </a:solidFill>
              </a:rPr>
              <a:t> существуют два вида подпрограмм: процедуры и функции.</a:t>
            </a:r>
            <a:endParaRPr lang="ru-RU" sz="2000" dirty="0">
              <a:solidFill>
                <a:srgbClr val="33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578" y="2250743"/>
            <a:ext cx="8712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b="1" dirty="0">
                <a:solidFill>
                  <a:srgbClr val="330066"/>
                </a:solidFill>
              </a:rPr>
              <a:t>Процедура –</a:t>
            </a:r>
            <a:r>
              <a:rPr lang="ru-RU" sz="2400" dirty="0">
                <a:solidFill>
                  <a:srgbClr val="330066"/>
                </a:solidFill>
              </a:rPr>
              <a:t> </a:t>
            </a:r>
            <a:r>
              <a:rPr lang="ru-RU" sz="2000" dirty="0">
                <a:solidFill>
                  <a:srgbClr val="330066"/>
                </a:solidFill>
              </a:rPr>
              <a:t>это п</a:t>
            </a:r>
            <a:r>
              <a:rPr lang="ru-RU" sz="2000" dirty="0" smtClean="0">
                <a:solidFill>
                  <a:srgbClr val="330066"/>
                </a:solidFill>
              </a:rPr>
              <a:t>одпрограмма</a:t>
            </a:r>
            <a:r>
              <a:rPr lang="ru-RU" sz="2000" dirty="0">
                <a:solidFill>
                  <a:srgbClr val="330066"/>
                </a:solidFill>
              </a:rPr>
              <a:t>, которая </a:t>
            </a:r>
            <a:r>
              <a:rPr lang="ru-RU" sz="2000" dirty="0" smtClean="0">
                <a:solidFill>
                  <a:srgbClr val="330066"/>
                </a:solidFill>
              </a:rPr>
              <a:t>выполняет некоторые действия </a:t>
            </a:r>
            <a:r>
              <a:rPr lang="ru-RU" sz="2000" dirty="0">
                <a:solidFill>
                  <a:srgbClr val="330066"/>
                </a:solidFill>
              </a:rPr>
              <a:t>после вызова её из основной программы или другой процедуры. Каждая процедура имеет уникальное </a:t>
            </a:r>
            <a:r>
              <a:rPr lang="ru-RU" sz="2000" b="1" i="1" dirty="0" smtClean="0">
                <a:solidFill>
                  <a:srgbClr val="330066"/>
                </a:solidFill>
              </a:rPr>
              <a:t>имя,</a:t>
            </a:r>
            <a:r>
              <a:rPr lang="ru-RU" sz="2000" dirty="0" smtClean="0">
                <a:solidFill>
                  <a:srgbClr val="330066"/>
                </a:solidFill>
              </a:rPr>
              <a:t> может иметь произвольное количество входных </a:t>
            </a:r>
            <a:r>
              <a:rPr lang="ru-RU" sz="2000" b="1" i="1" dirty="0" smtClean="0">
                <a:solidFill>
                  <a:srgbClr val="330066"/>
                </a:solidFill>
              </a:rPr>
              <a:t>параметров</a:t>
            </a:r>
            <a:r>
              <a:rPr lang="ru-RU" sz="2000" dirty="0" smtClean="0">
                <a:solidFill>
                  <a:srgbClr val="330066"/>
                </a:solidFill>
              </a:rPr>
              <a:t>. При вызове процедуры указываются </a:t>
            </a:r>
            <a:r>
              <a:rPr lang="ru-RU" sz="2000" b="1" i="1" dirty="0" smtClean="0">
                <a:solidFill>
                  <a:srgbClr val="330066"/>
                </a:solidFill>
              </a:rPr>
              <a:t>фактические значения параметров</a:t>
            </a:r>
            <a:r>
              <a:rPr lang="ru-RU" sz="2000" dirty="0" smtClean="0">
                <a:solidFill>
                  <a:srgbClr val="330066"/>
                </a:solidFill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6249" y="4077072"/>
            <a:ext cx="871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b="1" i="1" dirty="0" smtClean="0">
                <a:solidFill>
                  <a:srgbClr val="330066"/>
                </a:solidFill>
              </a:rPr>
              <a:t>Локальные переменные – </a:t>
            </a:r>
            <a:r>
              <a:rPr lang="ru-RU" sz="2000" dirty="0" smtClean="0">
                <a:solidFill>
                  <a:srgbClr val="330066"/>
                </a:solidFill>
              </a:rPr>
              <a:t>это переменные, определённые в процедуре, они доступны только внутри процедуры.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6188" y="4977172"/>
            <a:ext cx="871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000" b="1" i="1" dirty="0" smtClean="0">
                <a:solidFill>
                  <a:srgbClr val="330066"/>
                </a:solidFill>
              </a:rPr>
              <a:t>Глобальные переменные – </a:t>
            </a:r>
            <a:r>
              <a:rPr lang="ru-RU" sz="2000" dirty="0" smtClean="0">
                <a:solidFill>
                  <a:srgbClr val="330066"/>
                </a:solidFill>
              </a:rPr>
              <a:t>это переменные, определённые в основной программе. Они доступны внутри процедуры только для чтения, а для изменения требуется объявить их в процедуре после служебного слова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global</a:t>
            </a:r>
            <a:r>
              <a:rPr lang="ru-RU" sz="2000" dirty="0" smtClean="0">
                <a:solidFill>
                  <a:srgbClr val="3300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40175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536320"/>
            <a:ext cx="6264696" cy="16004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accent6"/>
                </a:solidFill>
              </a:rPr>
              <a:t>Используемые материалы:</a:t>
            </a:r>
            <a:r>
              <a:rPr lang="ru-RU" sz="1400" i="1" dirty="0" smtClean="0">
                <a:solidFill>
                  <a:schemeClr val="accent6"/>
                </a:solidFill>
              </a:rPr>
              <a:t/>
            </a:r>
            <a:br>
              <a:rPr lang="ru-RU" sz="1400" i="1" dirty="0" smtClean="0">
                <a:solidFill>
                  <a:schemeClr val="accent6"/>
                </a:solidFill>
              </a:rPr>
            </a:br>
            <a:endParaRPr lang="ru-RU" sz="1400" i="1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err="1" smtClean="0">
                <a:solidFill>
                  <a:schemeClr val="accent6"/>
                </a:solidFill>
              </a:rPr>
              <a:t>Босова</a:t>
            </a:r>
            <a:r>
              <a:rPr lang="ru-RU" sz="1400" i="1" dirty="0" smtClean="0">
                <a:solidFill>
                  <a:schemeClr val="accent6"/>
                </a:solidFill>
              </a:rPr>
              <a:t> Л.Л. Информатика. 8-9 классы. Начала программирования на языке </a:t>
            </a:r>
            <a:r>
              <a:rPr lang="en-US" sz="1400" i="1" dirty="0" smtClean="0">
                <a:solidFill>
                  <a:schemeClr val="accent6"/>
                </a:solidFill>
              </a:rPr>
              <a:t>Python</a:t>
            </a:r>
            <a:r>
              <a:rPr lang="ru-RU" sz="1400" i="1" dirty="0" smtClean="0">
                <a:solidFill>
                  <a:schemeClr val="accent6"/>
                </a:solidFill>
              </a:rPr>
              <a:t>. Дополнительные главы к учебникам – М. : БИНОМ. Лаборатория знаний, 2020.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smtClean="0">
                <a:solidFill>
                  <a:schemeClr val="accent6"/>
                </a:solidFill>
              </a:rPr>
              <a:t>Поляков К.Ю. Информатика. 10 класс. Базовый и углубленный уровни : в 2ч. Ч. 2 – М. : БИНОМ. Лаборатория знаний, 2018.</a:t>
            </a:r>
            <a:endParaRPr lang="ru-RU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21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75556" y="296652"/>
            <a:ext cx="7200900" cy="539750"/>
          </a:xfrm>
        </p:spPr>
        <p:txBody>
          <a:bodyPr/>
          <a:lstStyle/>
          <a:p>
            <a:pPr algn="ctr" eaLnBrk="1" hangingPunct="1"/>
            <a:r>
              <a:rPr lang="ru-RU" sz="3200" dirty="0" smtClean="0"/>
              <a:t>Описание процедуры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503548" y="3681028"/>
            <a:ext cx="72009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ru-RU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Вызов процедуры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215398" y="5733256"/>
            <a:ext cx="87129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ru-RU" b="1" i="1" dirty="0" smtClean="0">
                <a:solidFill>
                  <a:srgbClr val="330066"/>
                </a:solidFill>
              </a:rPr>
              <a:t>Примечание</a:t>
            </a:r>
            <a:r>
              <a:rPr lang="ru-RU" b="1" i="1" dirty="0">
                <a:solidFill>
                  <a:srgbClr val="330066"/>
                </a:solidFill>
              </a:rPr>
              <a:t>:</a:t>
            </a:r>
            <a:r>
              <a:rPr lang="ru-RU" dirty="0">
                <a:solidFill>
                  <a:srgbClr val="330066"/>
                </a:solidFill>
              </a:rPr>
              <a:t> Между </a:t>
            </a:r>
            <a:r>
              <a:rPr lang="ru-RU" b="1" dirty="0">
                <a:solidFill>
                  <a:srgbClr val="330066"/>
                </a:solidFill>
              </a:rPr>
              <a:t>формальными</a:t>
            </a:r>
            <a:r>
              <a:rPr lang="ru-RU" dirty="0">
                <a:solidFill>
                  <a:srgbClr val="330066"/>
                </a:solidFill>
              </a:rPr>
              <a:t> и </a:t>
            </a:r>
            <a:r>
              <a:rPr lang="ru-RU" b="1" dirty="0">
                <a:solidFill>
                  <a:srgbClr val="330066"/>
                </a:solidFill>
              </a:rPr>
              <a:t>фактическими</a:t>
            </a:r>
            <a:r>
              <a:rPr lang="ru-RU" dirty="0">
                <a:solidFill>
                  <a:srgbClr val="330066"/>
                </a:solidFill>
              </a:rPr>
              <a:t> параметрами должно быть соответствие по количеству, порядку следования и типу. 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524" y="1088740"/>
            <a:ext cx="756084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72000" rIns="36000">
            <a:spAutoFit/>
          </a:bodyPr>
          <a:lstStyle/>
          <a:p>
            <a:pPr lvl="0"/>
            <a:r>
              <a:rPr lang="en-US" sz="2400" b="1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&lt;</a:t>
            </a:r>
            <a:r>
              <a:rPr lang="ru-RU" sz="2400" b="1" dirty="0" smtClean="0">
                <a:solidFill>
                  <a:srgbClr val="0000FF"/>
                </a:solidFill>
                <a:latin typeface="Courier New" pitchFamily="49" charset="0"/>
              </a:rPr>
              <a:t>имя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&gt;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(&lt;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</a:rPr>
              <a:t>параметры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&gt;):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0"/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</a:rPr>
              <a:t>операторы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398" y="2132856"/>
            <a:ext cx="88209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</a:pPr>
            <a:r>
              <a:rPr lang="ru-RU" sz="2000" dirty="0" smtClean="0">
                <a:solidFill>
                  <a:srgbClr val="330066"/>
                </a:solidFill>
              </a:rPr>
              <a:t>Процедура начинается служебным словом </a:t>
            </a:r>
            <a:r>
              <a:rPr lang="en-US" sz="2400" b="1" dirty="0" err="1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solidFill>
                  <a:srgbClr val="330066"/>
                </a:solidFill>
              </a:rPr>
              <a:t> (define – </a:t>
            </a:r>
            <a:r>
              <a:rPr lang="ru-RU" sz="2000" dirty="0" smtClean="0">
                <a:solidFill>
                  <a:srgbClr val="330066"/>
                </a:solidFill>
              </a:rPr>
              <a:t>«определить»). </a:t>
            </a:r>
          </a:p>
          <a:p>
            <a:pPr lvl="0" algn="just">
              <a:spcBef>
                <a:spcPts val="0"/>
              </a:spcBef>
            </a:pPr>
            <a:r>
              <a:rPr lang="ru-RU" sz="2000" dirty="0" smtClean="0">
                <a:solidFill>
                  <a:srgbClr val="330066"/>
                </a:solidFill>
              </a:rPr>
              <a:t>Формальные параметры процедуры перечисляются через запятую.</a:t>
            </a:r>
            <a:endParaRPr lang="ru-RU" sz="2000" dirty="0">
              <a:solidFill>
                <a:srgbClr val="330066"/>
              </a:solidFill>
            </a:endParaRPr>
          </a:p>
          <a:p>
            <a:pPr lvl="0" algn="just">
              <a:spcBef>
                <a:spcPts val="0"/>
              </a:spcBef>
            </a:pPr>
            <a:r>
              <a:rPr lang="ru-RU" sz="2000" dirty="0" smtClean="0">
                <a:solidFill>
                  <a:srgbClr val="330066"/>
                </a:solidFill>
              </a:rPr>
              <a:t>Операторы, входящие в тело процедуры, записываются с отступом. Процедура должна быть определена до первого её вызова.</a:t>
            </a:r>
            <a:endParaRPr lang="ru-RU" sz="2000" dirty="0">
              <a:solidFill>
                <a:srgbClr val="33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7524" y="5085184"/>
            <a:ext cx="7560840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</a:rPr>
              <a:t>имя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&gt;(&lt;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</a:rPr>
              <a:t>аргументы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&gt;)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87524" y="4315068"/>
            <a:ext cx="86408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1800"/>
              </a:spcBef>
            </a:pP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Вызов процедуры осуществляется по её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имени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с указанием фактических параметров (аргументов). </a:t>
            </a:r>
            <a:endParaRPr lang="ru-RU" sz="2000" dirty="0">
              <a:solidFill>
                <a:srgbClr val="33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912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/>
      <p:bldP spid="2" grpId="0" animBg="1"/>
      <p:bldP spid="3" grpId="0"/>
      <p:bldP spid="7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200900" cy="531812"/>
          </a:xfrm>
        </p:spPr>
        <p:txBody>
          <a:bodyPr/>
          <a:lstStyle/>
          <a:p>
            <a:pPr algn="ctr" eaLnBrk="1" hangingPunct="1"/>
            <a:r>
              <a:rPr lang="ru-RU" sz="3200" dirty="0" smtClean="0"/>
              <a:t>Работа процедуры</a:t>
            </a:r>
            <a:endParaRPr lang="ru-RU" sz="3200" dirty="0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192439" y="3032429"/>
            <a:ext cx="8747953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/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основная программа </a:t>
            </a:r>
          </a:p>
          <a:p>
            <a:pPr lvl="0" eaLnBrk="1" hangingPunct="1"/>
            <a:r>
              <a:rPr lang="ru-RU" sz="2400" dirty="0" err="1">
                <a:latin typeface="Courier New" pitchFamily="49" charset="0"/>
              </a:rPr>
              <a:t>summa</a:t>
            </a:r>
            <a:r>
              <a:rPr lang="ru-RU" sz="2400" dirty="0">
                <a:latin typeface="Courier New" pitchFamily="49" charset="0"/>
              </a:rPr>
              <a:t>(2, 3)	</a:t>
            </a:r>
            <a:r>
              <a:rPr lang="ru-RU" sz="2400" dirty="0" smtClean="0">
                <a:latin typeface="Courier New" pitchFamily="49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вызов процедуры</a:t>
            </a:r>
          </a:p>
          <a:p>
            <a:pPr lvl="0" eaLnBrk="1" hangingPunct="1"/>
            <a:r>
              <a:rPr lang="ru-RU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400" dirty="0">
                <a:latin typeface="Courier New" pitchFamily="49" charset="0"/>
              </a:rPr>
              <a:t>(c</a:t>
            </a:r>
            <a:r>
              <a:rPr lang="ru-RU" sz="2400" dirty="0" smtClean="0">
                <a:latin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</a:rPr>
              <a:t>      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напечатается число 5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0" eaLnBrk="1" hangingPunct="1"/>
            <a:r>
              <a:rPr lang="en-US" sz="2400" dirty="0" smtClean="0">
                <a:latin typeface="Courier New" pitchFamily="49" charset="0"/>
              </a:rPr>
              <a:t>. </a:t>
            </a:r>
            <a:r>
              <a:rPr lang="en-US" sz="2400" dirty="0">
                <a:latin typeface="Courier New" pitchFamily="49" charset="0"/>
              </a:rPr>
              <a:t>. </a:t>
            </a:r>
            <a:r>
              <a:rPr lang="en-US" sz="2400" dirty="0" smtClean="0">
                <a:latin typeface="Courier New" pitchFamily="49" charset="0"/>
              </a:rPr>
              <a:t>.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197870" y="5229200"/>
            <a:ext cx="874795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При вызове процедуры её </a:t>
            </a:r>
            <a:r>
              <a:rPr lang="ru-RU" i="1" dirty="0">
                <a:solidFill>
                  <a:schemeClr val="tx2"/>
                </a:solidFill>
              </a:rPr>
              <a:t>формальные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i="1" dirty="0">
                <a:solidFill>
                  <a:schemeClr val="tx2"/>
                </a:solidFill>
              </a:rPr>
              <a:t>входные</a:t>
            </a:r>
            <a:r>
              <a:rPr lang="ru-RU" dirty="0">
                <a:solidFill>
                  <a:schemeClr val="tx2"/>
                </a:solidFill>
              </a:rPr>
              <a:t> параметры заменяются на </a:t>
            </a:r>
            <a:r>
              <a:rPr lang="ru-RU" i="1" dirty="0">
                <a:solidFill>
                  <a:schemeClr val="tx2"/>
                </a:solidFill>
              </a:rPr>
              <a:t>фактические</a:t>
            </a:r>
            <a:r>
              <a:rPr lang="ru-RU" dirty="0">
                <a:solidFill>
                  <a:schemeClr val="tx2"/>
                </a:solidFill>
              </a:rPr>
              <a:t>,</a:t>
            </a:r>
            <a:r>
              <a:rPr lang="ru-RU" i="1" dirty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значения </a:t>
            </a:r>
            <a:r>
              <a:rPr lang="ru-RU" i="1" dirty="0" smtClean="0">
                <a:solidFill>
                  <a:schemeClr val="tx2"/>
                </a:solidFill>
              </a:rPr>
              <a:t>глобальных переменных</a:t>
            </a:r>
            <a:r>
              <a:rPr lang="ru-RU" dirty="0" smtClean="0">
                <a:solidFill>
                  <a:schemeClr val="tx2"/>
                </a:solidFill>
              </a:rPr>
              <a:t> доступны в основной программе.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7869" y="1196752"/>
            <a:ext cx="874795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 rIns="36000">
            <a:spAutoFit/>
          </a:bodyPr>
          <a:lstStyle/>
          <a:p>
            <a:pPr lvl="0"/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пример процедуры</a:t>
            </a:r>
          </a:p>
          <a:p>
            <a:pPr lvl="0"/>
            <a:r>
              <a:rPr lang="ru-RU" sz="2400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urier New" pitchFamily="49" charset="0"/>
              </a:rPr>
              <a:t>summa</a:t>
            </a:r>
            <a:r>
              <a:rPr lang="ru-RU" sz="2400" dirty="0">
                <a:latin typeface="Courier New" pitchFamily="49" charset="0"/>
              </a:rPr>
              <a:t>(a, b):	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a, b - входные параметры</a:t>
            </a:r>
          </a:p>
          <a:p>
            <a:pPr lvl="0"/>
            <a:r>
              <a:rPr lang="ru-RU" sz="2400" dirty="0">
                <a:latin typeface="Courier New" pitchFamily="49" charset="0"/>
              </a:rPr>
              <a:t>    </a:t>
            </a:r>
            <a:r>
              <a:rPr lang="ru-RU" sz="2400" dirty="0" err="1">
                <a:solidFill>
                  <a:srgbClr val="CC6600"/>
                </a:solidFill>
                <a:latin typeface="Courier New" pitchFamily="49" charset="0"/>
              </a:rPr>
              <a:t>global</a:t>
            </a:r>
            <a:r>
              <a:rPr lang="ru-RU" sz="2400" dirty="0">
                <a:latin typeface="Courier New" pitchFamily="49" charset="0"/>
              </a:rPr>
              <a:t> c   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глобальная переменная</a:t>
            </a:r>
          </a:p>
          <a:p>
            <a:pPr lvl="0"/>
            <a:r>
              <a:rPr lang="ru-RU" sz="2400" dirty="0">
                <a:latin typeface="Courier New" pitchFamily="49" charset="0"/>
              </a:rPr>
              <a:t>    c = </a:t>
            </a:r>
            <a:r>
              <a:rPr lang="ru-RU" sz="2400" dirty="0" err="1">
                <a:latin typeface="Courier New" pitchFamily="49" charset="0"/>
              </a:rPr>
              <a:t>a+b</a:t>
            </a:r>
            <a:r>
              <a:rPr lang="ru-RU" sz="2400" dirty="0">
                <a:latin typeface="Courier New" pitchFamily="49" charset="0"/>
              </a:rPr>
              <a:t>	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сумма в глобальной переменной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 flipV="1">
            <a:off x="1511660" y="1916832"/>
            <a:ext cx="648072" cy="158417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 flipV="1">
            <a:off x="2015716" y="1916832"/>
            <a:ext cx="684077" cy="158417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 flipH="1" flipV="1">
            <a:off x="1151618" y="2672916"/>
            <a:ext cx="288034" cy="126014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544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6148" grpId="0"/>
      <p:bldP spid="3" grpId="0" animBg="1"/>
      <p:bldP spid="6152" grpId="0" animBg="1"/>
      <p:bldP spid="6153" grpId="0" animBg="1"/>
      <p:bldP spid="61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200900" cy="531812"/>
          </a:xfrm>
        </p:spPr>
        <p:txBody>
          <a:bodyPr/>
          <a:lstStyle/>
          <a:p>
            <a:pPr algn="ctr" eaLnBrk="1" hangingPunct="1"/>
            <a:r>
              <a:rPr lang="ru-RU" sz="3200" dirty="0" smtClean="0"/>
              <a:t>Примеры процедур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1540" y="1340768"/>
            <a:ext cx="5292588" cy="25545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процедура без параметра</a:t>
            </a:r>
          </a:p>
          <a:p>
            <a:pPr lvl="0"/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0"/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"1111111"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/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основная программа выводит</a:t>
            </a:r>
          </a:p>
          <a:p>
            <a:pPr lvl="0"/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три строки из семи единиц</a:t>
            </a:r>
          </a:p>
          <a:p>
            <a:pPr lvl="0"/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вызовы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процедуры</a:t>
            </a:r>
          </a:p>
          <a:p>
            <a:pPr lvl="0"/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/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7943" y="4329100"/>
            <a:ext cx="4572000" cy="101566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1111111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1111111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1111111</a:t>
            </a:r>
          </a:p>
        </p:txBody>
      </p:sp>
    </p:spTree>
    <p:extLst>
      <p:ext uri="{BB962C8B-B14F-4D97-AF65-F5344CB8AC3E}">
        <p14:creationId xmlns:p14="http://schemas.microsoft.com/office/powerpoint/2010/main" val="42133350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200900" cy="531812"/>
          </a:xfrm>
        </p:spPr>
        <p:txBody>
          <a:bodyPr/>
          <a:lstStyle/>
          <a:p>
            <a:pPr algn="ctr" eaLnBrk="1" hangingPunct="1"/>
            <a:r>
              <a:rPr lang="ru-RU" sz="3200" dirty="0" smtClean="0"/>
              <a:t>Примеры процедур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1540" y="1340768"/>
            <a:ext cx="8424936" cy="224676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процедура с одним параметром</a:t>
            </a:r>
          </a:p>
          <a:p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(n):		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n - формальный параметр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* n)	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строка из n единиц</a:t>
            </a:r>
          </a:p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основная программа выводит нужное количество единиц</a:t>
            </a:r>
          </a:p>
          <a:p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(7)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вызовы процедуры с фактическим параметром</a:t>
            </a:r>
          </a:p>
          <a:p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(9)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7943" y="4329100"/>
            <a:ext cx="4572000" cy="101566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1111111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11111111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111111111</a:t>
            </a:r>
          </a:p>
        </p:txBody>
      </p:sp>
    </p:spTree>
    <p:extLst>
      <p:ext uri="{BB962C8B-B14F-4D97-AF65-F5344CB8AC3E}">
        <p14:creationId xmlns:p14="http://schemas.microsoft.com/office/powerpoint/2010/main" val="9511246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200900" cy="531812"/>
          </a:xfrm>
        </p:spPr>
        <p:txBody>
          <a:bodyPr/>
          <a:lstStyle/>
          <a:p>
            <a:pPr algn="ctr" eaLnBrk="1" hangingPunct="1"/>
            <a:r>
              <a:rPr lang="ru-RU" sz="3200" dirty="0" smtClean="0"/>
              <a:t>Примеры процедур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7942" y="1340768"/>
            <a:ext cx="8418533" cy="25545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процедура с двумя параметрами</a:t>
            </a:r>
          </a:p>
          <a:p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(d, n):	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d, n - локальные переменные</a:t>
            </a:r>
          </a:p>
          <a:p>
            <a:r>
              <a:rPr lang="ru-RU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(d * n)	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строка из n цифр d</a:t>
            </a:r>
          </a:p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основная программа </a:t>
            </a:r>
            <a:endParaRPr lang="ru-RU" sz="2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выводит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нужное количество заданных цифр</a:t>
            </a:r>
          </a:p>
          <a:p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, 7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вызов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ы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процедуры с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факт.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параметрами</a:t>
            </a:r>
          </a:p>
          <a:p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"2"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, 8)</a:t>
            </a:r>
          </a:p>
          <a:p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digit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"3"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, 9)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7942" y="4329100"/>
            <a:ext cx="4572000" cy="101566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1111111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22222222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333333333</a:t>
            </a:r>
          </a:p>
        </p:txBody>
      </p:sp>
    </p:spTree>
    <p:extLst>
      <p:ext uri="{BB962C8B-B14F-4D97-AF65-F5344CB8AC3E}">
        <p14:creationId xmlns:p14="http://schemas.microsoft.com/office/powerpoint/2010/main" val="13877289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Заголовок 1"/>
          <p:cNvSpPr>
            <a:spLocks noGrp="1"/>
          </p:cNvSpPr>
          <p:nvPr>
            <p:ph type="title"/>
          </p:nvPr>
        </p:nvSpPr>
        <p:spPr>
          <a:xfrm>
            <a:off x="359532" y="116632"/>
            <a:ext cx="7543800" cy="688975"/>
          </a:xfrm>
        </p:spPr>
        <p:txBody>
          <a:bodyPr/>
          <a:lstStyle/>
          <a:p>
            <a:pPr algn="ctr"/>
            <a:r>
              <a:rPr lang="ru-RU" dirty="0" smtClean="0"/>
              <a:t>Функции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4312" y="764704"/>
            <a:ext cx="77420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30066"/>
                </a:solidFill>
              </a:rPr>
              <a:t>Функция –</a:t>
            </a:r>
            <a:r>
              <a:rPr lang="ru-RU" sz="2400" dirty="0">
                <a:solidFill>
                  <a:srgbClr val="330066"/>
                </a:solidFill>
              </a:rPr>
              <a:t>  </a:t>
            </a:r>
            <a:r>
              <a:rPr lang="ru-RU" sz="2000" dirty="0">
                <a:solidFill>
                  <a:srgbClr val="330066"/>
                </a:solidFill>
              </a:rPr>
              <a:t>это вспомогательный </a:t>
            </a:r>
            <a:r>
              <a:rPr lang="ru-RU" sz="2000" dirty="0" smtClean="0">
                <a:solidFill>
                  <a:srgbClr val="330066"/>
                </a:solidFill>
              </a:rPr>
              <a:t>алгоритм, который всегда возвращает в основной алгоритм значение-результат. </a:t>
            </a:r>
            <a:endParaRPr lang="ru-RU" sz="2000" dirty="0">
              <a:solidFill>
                <a:srgbClr val="330066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304922" y="1412776"/>
            <a:ext cx="7723461" cy="1740389"/>
            <a:chOff x="304922" y="1412776"/>
            <a:chExt cx="7723461" cy="1740389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304922" y="1952836"/>
              <a:ext cx="7723461" cy="1200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lIns="72000" rIns="36000">
              <a:spAutoFit/>
            </a:bodyPr>
            <a:lstStyle/>
            <a:p>
              <a:r>
                <a:rPr lang="en-US" sz="2400" b="1" dirty="0" err="1">
                  <a:solidFill>
                    <a:srgbClr val="CC6600"/>
                  </a:solidFill>
                  <a:latin typeface="Courier New" pitchFamily="49" charset="0"/>
                </a:rPr>
                <a:t>def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2400" b="1" dirty="0" smtClean="0">
                  <a:solidFill>
                    <a:srgbClr val="0000FF"/>
                  </a:solidFill>
                  <a:latin typeface="Courier New" pitchFamily="49" charset="0"/>
                </a:rPr>
                <a:t>&lt;</a:t>
              </a:r>
              <a:r>
                <a:rPr lang="ru-RU" sz="2400" b="1" dirty="0" smtClean="0">
                  <a:solidFill>
                    <a:srgbClr val="0000FF"/>
                  </a:solidFill>
                  <a:latin typeface="Courier New" pitchFamily="49" charset="0"/>
                </a:rPr>
                <a:t>имя</a:t>
              </a:r>
              <a:r>
                <a:rPr lang="en-US" sz="2400" b="1" dirty="0" smtClean="0">
                  <a:solidFill>
                    <a:srgbClr val="0000FF"/>
                  </a:solidFill>
                  <a:latin typeface="Courier New" pitchFamily="49" charset="0"/>
                </a:rPr>
                <a:t>&gt;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(&lt;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параметры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&gt;):</a:t>
              </a:r>
              <a:endParaRPr lang="en-US" sz="2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ru-RU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&lt;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операторы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  <a:endParaRPr lang="ru-RU" sz="2400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ru-RU" sz="2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   </a:t>
              </a:r>
              <a:r>
                <a:rPr lang="en-US" sz="2400" b="1" dirty="0">
                  <a:solidFill>
                    <a:srgbClr val="CC6600"/>
                  </a:solidFill>
                  <a:latin typeface="Courier New" pitchFamily="49" charset="0"/>
                </a:rPr>
                <a:t>return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 &lt;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результат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&gt;</a:t>
              </a:r>
              <a:endParaRPr lang="ru-RU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0" name="Rectangle 4"/>
            <p:cNvSpPr txBox="1">
              <a:spLocks noChangeArrowheads="1"/>
            </p:cNvSpPr>
            <p:nvPr/>
          </p:nvSpPr>
          <p:spPr bwMode="auto">
            <a:xfrm>
              <a:off x="484893" y="1412776"/>
              <a:ext cx="7200900" cy="53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2800" dirty="0" smtClean="0">
                  <a:solidFill>
                    <a:srgbClr val="330066"/>
                  </a:solidFill>
                </a:rPr>
                <a:t>Описание функции</a:t>
              </a: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304922" y="3248980"/>
            <a:ext cx="86244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ru-RU" sz="2000" dirty="0" smtClean="0">
                <a:solidFill>
                  <a:srgbClr val="330066"/>
                </a:solidFill>
              </a:rPr>
              <a:t>После оператора </a:t>
            </a: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solidFill>
                  <a:srgbClr val="330066"/>
                </a:solidFill>
              </a:rPr>
              <a:t> (</a:t>
            </a:r>
            <a:r>
              <a:rPr lang="ru-RU" sz="2000" dirty="0" smtClean="0">
                <a:solidFill>
                  <a:srgbClr val="330066"/>
                </a:solidFill>
              </a:rPr>
              <a:t>«вернуть») записывается результат, который возвращает функция. В функции может быть несколько операторов </a:t>
            </a:r>
            <a:r>
              <a:rPr lang="en-US" sz="2400" b="1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ru-RU" sz="2000" dirty="0" smtClean="0">
                <a:solidFill>
                  <a:srgbClr val="330066"/>
                </a:solidFill>
              </a:rPr>
              <a:t>, после выполнения любого из них работа функции заканчивается.</a:t>
            </a:r>
            <a:endParaRPr lang="ru-RU" sz="2000" dirty="0">
              <a:solidFill>
                <a:srgbClr val="330066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04922" y="4617132"/>
            <a:ext cx="8587559" cy="1685801"/>
            <a:chOff x="304922" y="4617132"/>
            <a:chExt cx="8587559" cy="1685801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04923" y="5086925"/>
              <a:ext cx="858755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</a:pPr>
              <a:r>
                <a:rPr lang="ru-RU" sz="2000" dirty="0">
                  <a:solidFill>
                    <a:srgbClr val="330066"/>
                  </a:solidFill>
                </a:rPr>
                <a:t>Функции можно вызывать везде, где можно использовать выражение соответствующего </a:t>
              </a:r>
              <a:r>
                <a:rPr lang="ru-RU" sz="2000" dirty="0" smtClean="0">
                  <a:solidFill>
                    <a:srgbClr val="330066"/>
                  </a:solidFill>
                </a:rPr>
                <a:t>типа</a:t>
              </a:r>
              <a:r>
                <a:rPr lang="en-US" sz="2000" dirty="0" smtClean="0">
                  <a:solidFill>
                    <a:srgbClr val="330066"/>
                  </a:solidFill>
                </a:rPr>
                <a:t> (</a:t>
              </a:r>
              <a:r>
                <a:rPr lang="ru-RU" sz="2000" dirty="0" smtClean="0">
                  <a:solidFill>
                    <a:srgbClr val="330066"/>
                  </a:solidFill>
                </a:rPr>
                <a:t>в операторах присваивания или вывода).</a:t>
              </a:r>
              <a:endParaRPr lang="ru-RU" sz="2000" dirty="0">
                <a:solidFill>
                  <a:srgbClr val="330066"/>
                </a:solidFill>
              </a:endParaRPr>
            </a:p>
          </p:txBody>
        </p:sp>
        <p:sp>
          <p:nvSpPr>
            <p:cNvPr id="12" name="Rectangle 4"/>
            <p:cNvSpPr txBox="1">
              <a:spLocks noChangeArrowheads="1"/>
            </p:cNvSpPr>
            <p:nvPr/>
          </p:nvSpPr>
          <p:spPr bwMode="auto">
            <a:xfrm>
              <a:off x="566202" y="4617132"/>
              <a:ext cx="7200900" cy="53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2pPr>
              <a:lvl3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3pPr>
              <a:lvl4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4pPr>
              <a:lvl5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2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sz="2800" dirty="0" smtClean="0">
                  <a:solidFill>
                    <a:srgbClr val="330066"/>
                  </a:solidFill>
                </a:rPr>
                <a:t>Вызов функции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04922" y="5841268"/>
              <a:ext cx="7560840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</a:rPr>
                <a:t>&lt;</a:t>
              </a:r>
              <a:r>
                <a:rPr lang="ru-RU" sz="2400" b="1" dirty="0" smtClean="0">
                  <a:latin typeface="Courier New" pitchFamily="49" charset="0"/>
                </a:rPr>
                <a:t>имя</a:t>
              </a:r>
              <a:r>
                <a:rPr lang="en-US" sz="2400" b="1" dirty="0" smtClean="0">
                  <a:latin typeface="Courier New" pitchFamily="49" charset="0"/>
                </a:rPr>
                <a:t>&gt;(&lt;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аргументы</a:t>
              </a:r>
              <a:r>
                <a:rPr lang="en-US" sz="2400" b="1" dirty="0" smtClean="0">
                  <a:solidFill>
                    <a:srgbClr val="000000"/>
                  </a:solidFill>
                  <a:latin typeface="Courier New" pitchFamily="49" charset="0"/>
                </a:rPr>
                <a:t>&gt;)</a:t>
              </a:r>
              <a:endParaRPr lang="ru-RU" sz="24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2932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56233"/>
            <a:ext cx="7200900" cy="531812"/>
          </a:xfrm>
        </p:spPr>
        <p:txBody>
          <a:bodyPr/>
          <a:lstStyle/>
          <a:p>
            <a:pPr algn="ctr" eaLnBrk="1" hangingPunct="1"/>
            <a:r>
              <a:rPr lang="ru-RU" sz="2800" dirty="0" smtClean="0"/>
              <a:t>Работа функции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239541" y="3011468"/>
            <a:ext cx="870082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основная программа </a:t>
            </a:r>
          </a:p>
          <a:p>
            <a:pPr eaLnBrk="1" hangingPunct="1"/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</a:rPr>
              <a:t>summa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(2, 3)		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вызов функции</a:t>
            </a:r>
          </a:p>
          <a:p>
            <a:pPr eaLnBrk="1" hangingPunct="1"/>
            <a:r>
              <a:rPr lang="ru-RU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print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(s)           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напечатается число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5</a:t>
            </a:r>
          </a:p>
          <a:p>
            <a:pPr eaLnBrk="1" hangingPunct="1"/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.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14" name="Text Box 11"/>
          <p:cNvSpPr txBox="1">
            <a:spLocks noChangeArrowheads="1"/>
          </p:cNvSpPr>
          <p:nvPr/>
        </p:nvSpPr>
        <p:spPr bwMode="auto">
          <a:xfrm>
            <a:off x="239541" y="5095643"/>
            <a:ext cx="8711766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dirty="0">
                <a:solidFill>
                  <a:srgbClr val="330066"/>
                </a:solidFill>
              </a:rPr>
              <a:t>При вызове функции её </a:t>
            </a:r>
            <a:r>
              <a:rPr lang="ru-RU" i="1" dirty="0">
                <a:solidFill>
                  <a:srgbClr val="330066"/>
                </a:solidFill>
              </a:rPr>
              <a:t>формальные</a:t>
            </a:r>
            <a:r>
              <a:rPr lang="ru-RU" dirty="0">
                <a:solidFill>
                  <a:srgbClr val="330066"/>
                </a:solidFill>
              </a:rPr>
              <a:t> аргументы заменяются на </a:t>
            </a:r>
            <a:r>
              <a:rPr lang="ru-RU" i="1" dirty="0">
                <a:solidFill>
                  <a:srgbClr val="330066"/>
                </a:solidFill>
              </a:rPr>
              <a:t>фактические</a:t>
            </a:r>
            <a:r>
              <a:rPr lang="ru-RU" dirty="0">
                <a:solidFill>
                  <a:srgbClr val="330066"/>
                </a:solidFill>
              </a:rPr>
              <a:t>, по окончании выполнения значение функции передаётся в основную </a:t>
            </a:r>
            <a:r>
              <a:rPr lang="ru-RU" dirty="0" smtClean="0">
                <a:solidFill>
                  <a:srgbClr val="330066"/>
                </a:solidFill>
              </a:rPr>
              <a:t>программу в место вызова.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158012"/>
            <a:ext cx="8711766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пример функции</a:t>
            </a:r>
          </a:p>
          <a:p>
            <a:r>
              <a:rPr lang="ru-RU" sz="2400" dirty="0" err="1">
                <a:solidFill>
                  <a:srgbClr val="CC6600"/>
                </a:solidFill>
                <a:latin typeface="Courier New" pitchFamily="49" charset="0"/>
              </a:rPr>
              <a:t>def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urier New" pitchFamily="49" charset="0"/>
              </a:rPr>
              <a:t>summa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(a, b):	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# a, b - параметры функции</a:t>
            </a:r>
          </a:p>
          <a:p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    c = </a:t>
            </a:r>
            <a:r>
              <a:rPr lang="ru-RU" sz="2400" dirty="0" err="1">
                <a:solidFill>
                  <a:srgbClr val="000000"/>
                </a:solidFill>
                <a:latin typeface="Courier New" pitchFamily="49" charset="0"/>
              </a:rPr>
              <a:t>a+b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	    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вычисление функции</a:t>
            </a:r>
          </a:p>
          <a:p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2400" dirty="0" err="1">
                <a:solidFill>
                  <a:srgbClr val="CC6600"/>
                </a:solidFill>
                <a:latin typeface="Courier New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</a:rPr>
              <a:t> c       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</a:rPr>
              <a:t>возвращаемый результат</a:t>
            </a: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 flipV="1">
            <a:off x="2267744" y="1942842"/>
            <a:ext cx="0" cy="148615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 flipV="1">
            <a:off x="2791413" y="1942842"/>
            <a:ext cx="0" cy="148615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17418" name="Line 8"/>
          <p:cNvSpPr>
            <a:spLocks noChangeShapeType="1"/>
          </p:cNvSpPr>
          <p:nvPr/>
        </p:nvSpPr>
        <p:spPr bwMode="auto">
          <a:xfrm flipV="1">
            <a:off x="1511660" y="1942842"/>
            <a:ext cx="0" cy="155816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594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4" grpId="0"/>
      <p:bldP spid="3" grpId="0" animBg="1"/>
      <p:bldP spid="17416" grpId="0" animBg="1"/>
      <p:bldP spid="17417" grpId="0" animBg="1"/>
      <p:bldP spid="17418" grpId="0" animBg="1"/>
    </p:bldLst>
  </p:timing>
</p:sld>
</file>

<file path=ppt/theme/theme1.xml><?xml version="1.0" encoding="utf-8"?>
<a:theme xmlns:a="http://schemas.openxmlformats.org/drawingml/2006/main" name="Питон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Питон</Template>
  <TotalTime>11235</TotalTime>
  <Words>1063</Words>
  <Application>Microsoft Office PowerPoint</Application>
  <PresentationFormat>Экран (4:3)</PresentationFormat>
  <Paragraphs>255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Питон</vt:lpstr>
      <vt:lpstr>Формула</vt:lpstr>
      <vt:lpstr>Язык программирования Python</vt:lpstr>
      <vt:lpstr>Презентация PowerPoint</vt:lpstr>
      <vt:lpstr>Описание процедуры</vt:lpstr>
      <vt:lpstr>Работа процедуры</vt:lpstr>
      <vt:lpstr>Примеры процедур</vt:lpstr>
      <vt:lpstr>Примеры процедур</vt:lpstr>
      <vt:lpstr>Примеры процедур</vt:lpstr>
      <vt:lpstr>Функции</vt:lpstr>
      <vt:lpstr>Работа функции</vt:lpstr>
      <vt:lpstr>Пример функции</vt:lpstr>
      <vt:lpstr>Задача 1а</vt:lpstr>
      <vt:lpstr>Задача 1а</vt:lpstr>
      <vt:lpstr>Задача 1б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Презентация PowerPoint</vt:lpstr>
    </vt:vector>
  </TitlesOfParts>
  <Company>Сеть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и его свойства</dc:title>
  <dc:creator>Админ</dc:creator>
  <cp:lastModifiedBy>Папа-админ</cp:lastModifiedBy>
  <cp:revision>531</cp:revision>
  <dcterms:created xsi:type="dcterms:W3CDTF">2010-02-14T19:37:55Z</dcterms:created>
  <dcterms:modified xsi:type="dcterms:W3CDTF">2020-07-25T21:12:37Z</dcterms:modified>
</cp:coreProperties>
</file>