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61" r:id="rId4"/>
    <p:sldId id="258"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4" d="100"/>
          <a:sy n="64" d="100"/>
        </p:scale>
        <p:origin x="765"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8/25/2022</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65435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8/25/2022</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488807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8/25/2022</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491286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8/25/2022</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705642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8/25/2022</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483611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8/25/2022</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172458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8/25/2022</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79526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8/25/2022</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946461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8/25/2022</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952901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8/25/2022</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22341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8/25/2022</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5962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8/25/2022</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27953838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05BB74C-33FB-4335-8808-49E247F7B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1225106"/>
            <a:ext cx="8132066" cy="3788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0D4123-801E-ABDB-2C59-9D65AE5F0962}"/>
              </a:ext>
            </a:extLst>
          </p:cNvPr>
          <p:cNvSpPr>
            <a:spLocks noGrp="1"/>
          </p:cNvSpPr>
          <p:nvPr>
            <p:ph type="ctrTitle"/>
          </p:nvPr>
        </p:nvSpPr>
        <p:spPr>
          <a:xfrm>
            <a:off x="4703402" y="1841411"/>
            <a:ext cx="6406559" cy="2911563"/>
          </a:xfrm>
        </p:spPr>
        <p:txBody>
          <a:bodyPr>
            <a:normAutofit fontScale="90000"/>
          </a:bodyPr>
          <a:lstStyle/>
          <a:p>
            <a:pPr algn="l"/>
            <a:r>
              <a:rPr lang="en-US" dirty="0">
                <a:solidFill>
                  <a:schemeClr val="bg1"/>
                </a:solidFill>
              </a:rPr>
              <a:t>Option Pricing Dashboard</a:t>
            </a:r>
          </a:p>
        </p:txBody>
      </p:sp>
      <p:sp>
        <p:nvSpPr>
          <p:cNvPr id="3" name="Subtitle 2">
            <a:extLst>
              <a:ext uri="{FF2B5EF4-FFF2-40B4-BE49-F238E27FC236}">
                <a16:creationId xmlns:a16="http://schemas.microsoft.com/office/drawing/2014/main" id="{9E321120-71DE-D59D-3211-69E34FB12000}"/>
              </a:ext>
            </a:extLst>
          </p:cNvPr>
          <p:cNvSpPr>
            <a:spLocks noGrp="1"/>
          </p:cNvSpPr>
          <p:nvPr>
            <p:ph type="subTitle" idx="1"/>
          </p:nvPr>
        </p:nvSpPr>
        <p:spPr>
          <a:xfrm>
            <a:off x="4703402" y="5215576"/>
            <a:ext cx="6433990" cy="1024128"/>
          </a:xfrm>
        </p:spPr>
        <p:txBody>
          <a:bodyPr>
            <a:normAutofit fontScale="92500" lnSpcReduction="20000"/>
          </a:bodyPr>
          <a:lstStyle/>
          <a:p>
            <a:pPr algn="r"/>
            <a:r>
              <a:rPr lang="en-US" b="1" dirty="0">
                <a:solidFill>
                  <a:schemeClr val="tx1">
                    <a:lumMod val="50000"/>
                    <a:lumOff val="50000"/>
                  </a:schemeClr>
                </a:solidFill>
              </a:rPr>
              <a:t>Project 3</a:t>
            </a:r>
          </a:p>
          <a:p>
            <a:pPr algn="r"/>
            <a:r>
              <a:rPr lang="en-US" sz="2600" dirty="0">
                <a:solidFill>
                  <a:schemeClr val="tx1">
                    <a:lumMod val="50000"/>
                    <a:lumOff val="50000"/>
                  </a:schemeClr>
                </a:solidFill>
              </a:rPr>
              <a:t>Richard, Todd &amp; Catherine</a:t>
            </a:r>
          </a:p>
        </p:txBody>
      </p:sp>
      <p:pic>
        <p:nvPicPr>
          <p:cNvPr id="4" name="Picture 3" descr="Paint in motion from the bottom of the view">
            <a:extLst>
              <a:ext uri="{FF2B5EF4-FFF2-40B4-BE49-F238E27FC236}">
                <a16:creationId xmlns:a16="http://schemas.microsoft.com/office/drawing/2014/main" id="{30C89EBA-7705-9365-DD23-9D21146C2271}"/>
              </a:ext>
            </a:extLst>
          </p:cNvPr>
          <p:cNvPicPr>
            <a:picLocks noChangeAspect="1"/>
          </p:cNvPicPr>
          <p:nvPr/>
        </p:nvPicPr>
        <p:blipFill rotWithShape="1">
          <a:blip r:embed="rId2"/>
          <a:srcRect l="19528" r="11360" b="1"/>
          <a:stretch/>
        </p:blipFill>
        <p:spPr>
          <a:xfrm>
            <a:off x="20" y="1225106"/>
            <a:ext cx="4059915" cy="3788958"/>
          </a:xfrm>
          <a:prstGeom prst="rect">
            <a:avLst/>
          </a:prstGeom>
        </p:spPr>
      </p:pic>
    </p:spTree>
    <p:extLst>
      <p:ext uri="{BB962C8B-B14F-4D97-AF65-F5344CB8AC3E}">
        <p14:creationId xmlns:p14="http://schemas.microsoft.com/office/powerpoint/2010/main" val="526015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Paint in motion from the bottom of the view">
            <a:extLst>
              <a:ext uri="{FF2B5EF4-FFF2-40B4-BE49-F238E27FC236}">
                <a16:creationId xmlns:a16="http://schemas.microsoft.com/office/drawing/2014/main" id="{8900C180-1AB0-677B-384B-3C571F3CFDC6}"/>
              </a:ext>
            </a:extLst>
          </p:cNvPr>
          <p:cNvPicPr>
            <a:picLocks noGrp="1" noChangeAspect="1"/>
          </p:cNvPicPr>
          <p:nvPr>
            <p:ph idx="1"/>
          </p:nvPr>
        </p:nvPicPr>
        <p:blipFill rotWithShape="1">
          <a:blip r:embed="rId2">
            <a:alphaModFix amt="31000"/>
          </a:blip>
          <a:srcRect l="19528" r="11360" b="1"/>
          <a:stretch/>
        </p:blipFill>
        <p:spPr>
          <a:xfrm>
            <a:off x="0" y="3339548"/>
            <a:ext cx="3770074" cy="3518452"/>
          </a:xfrm>
          <a:prstGeom prst="rect">
            <a:avLst/>
          </a:prstGeom>
        </p:spPr>
      </p:pic>
      <p:sp>
        <p:nvSpPr>
          <p:cNvPr id="8" name="TextBox 7">
            <a:extLst>
              <a:ext uri="{FF2B5EF4-FFF2-40B4-BE49-F238E27FC236}">
                <a16:creationId xmlns:a16="http://schemas.microsoft.com/office/drawing/2014/main" id="{902D83AC-CE19-187E-79A6-D3D0178C80EE}"/>
              </a:ext>
            </a:extLst>
          </p:cNvPr>
          <p:cNvSpPr txBox="1"/>
          <p:nvPr/>
        </p:nvSpPr>
        <p:spPr>
          <a:xfrm>
            <a:off x="914401" y="1063690"/>
            <a:ext cx="9125922" cy="646331"/>
          </a:xfrm>
          <a:prstGeom prst="rect">
            <a:avLst/>
          </a:prstGeom>
          <a:noFill/>
        </p:spPr>
        <p:txBody>
          <a:bodyPr wrap="square" rtlCol="0">
            <a:spAutoFit/>
          </a:bodyPr>
          <a:lstStyle/>
          <a:p>
            <a:r>
              <a:rPr lang="en-US" sz="3600" dirty="0">
                <a:solidFill>
                  <a:schemeClr val="tx1">
                    <a:lumMod val="50000"/>
                    <a:lumOff val="50000"/>
                  </a:schemeClr>
                </a:solidFill>
              </a:rPr>
              <a:t>The Dashboard will be built on Streamlit</a:t>
            </a:r>
          </a:p>
        </p:txBody>
      </p:sp>
      <p:pic>
        <p:nvPicPr>
          <p:cNvPr id="10" name="Picture 9" descr="A screenshot of a computer&#10;&#10;Description automatically generated">
            <a:extLst>
              <a:ext uri="{FF2B5EF4-FFF2-40B4-BE49-F238E27FC236}">
                <a16:creationId xmlns:a16="http://schemas.microsoft.com/office/drawing/2014/main" id="{2C86461E-3A31-2F7E-843E-17020C78E0A4}"/>
              </a:ext>
            </a:extLst>
          </p:cNvPr>
          <p:cNvPicPr>
            <a:picLocks noChangeAspect="1"/>
          </p:cNvPicPr>
          <p:nvPr/>
        </p:nvPicPr>
        <p:blipFill rotWithShape="1">
          <a:blip r:embed="rId3"/>
          <a:srcRect l="-1" t="8433" r="257" b="5869"/>
          <a:stretch/>
        </p:blipFill>
        <p:spPr bwMode="auto">
          <a:xfrm>
            <a:off x="4400550" y="2496711"/>
            <a:ext cx="7059930" cy="341199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04269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Paint in motion from the bottom of the view">
            <a:extLst>
              <a:ext uri="{FF2B5EF4-FFF2-40B4-BE49-F238E27FC236}">
                <a16:creationId xmlns:a16="http://schemas.microsoft.com/office/drawing/2014/main" id="{8900C180-1AB0-677B-384B-3C571F3CFDC6}"/>
              </a:ext>
            </a:extLst>
          </p:cNvPr>
          <p:cNvPicPr>
            <a:picLocks noGrp="1" noChangeAspect="1"/>
          </p:cNvPicPr>
          <p:nvPr>
            <p:ph idx="1"/>
          </p:nvPr>
        </p:nvPicPr>
        <p:blipFill rotWithShape="1">
          <a:blip r:embed="rId2">
            <a:alphaModFix amt="31000"/>
          </a:blip>
          <a:srcRect l="19528" r="11360" b="1"/>
          <a:stretch/>
        </p:blipFill>
        <p:spPr>
          <a:xfrm>
            <a:off x="10263" y="3339548"/>
            <a:ext cx="3770074" cy="3518452"/>
          </a:xfrm>
          <a:prstGeom prst="rect">
            <a:avLst/>
          </a:prstGeom>
        </p:spPr>
      </p:pic>
      <p:sp>
        <p:nvSpPr>
          <p:cNvPr id="3" name="TextBox 2">
            <a:extLst>
              <a:ext uri="{FF2B5EF4-FFF2-40B4-BE49-F238E27FC236}">
                <a16:creationId xmlns:a16="http://schemas.microsoft.com/office/drawing/2014/main" id="{FF05175C-7047-F381-126B-CAD81580A4C9}"/>
              </a:ext>
            </a:extLst>
          </p:cNvPr>
          <p:cNvSpPr txBox="1"/>
          <p:nvPr/>
        </p:nvSpPr>
        <p:spPr>
          <a:xfrm>
            <a:off x="467543" y="1821285"/>
            <a:ext cx="6097554" cy="627736"/>
          </a:xfrm>
          <a:prstGeom prst="rect">
            <a:avLst/>
          </a:prstGeom>
          <a:noFill/>
        </p:spPr>
        <p:txBody>
          <a:bodyPr wrap="square">
            <a:spAutoFit/>
          </a:bodyPr>
          <a:lstStyle/>
          <a:p>
            <a:pPr marR="0" lvl="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For 1 stock (preselected – potentially more than 1 stock) pull in via API:</a:t>
            </a:r>
          </a:p>
          <a:p>
            <a:pPr marL="742950" marR="0" lvl="1" indent="-285750">
              <a:lnSpc>
                <a:spcPct val="107000"/>
              </a:lnSpc>
              <a:spcBef>
                <a:spcPts val="0"/>
              </a:spcBef>
              <a:spcAft>
                <a:spcPts val="0"/>
              </a:spcAft>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Stock price (possibly more stocks)</a:t>
            </a:r>
          </a:p>
          <a:p>
            <a:pPr marL="742950" marR="0" lvl="1" indent="-285750">
              <a:lnSpc>
                <a:spcPct val="107000"/>
              </a:lnSpc>
              <a:spcBef>
                <a:spcPts val="0"/>
              </a:spcBef>
              <a:spcAft>
                <a:spcPts val="800"/>
              </a:spcAft>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Options Chain: (possibly more options chains)</a:t>
            </a:r>
          </a:p>
        </p:txBody>
      </p:sp>
      <p:sp>
        <p:nvSpPr>
          <p:cNvPr id="6" name="TextBox 5">
            <a:extLst>
              <a:ext uri="{FF2B5EF4-FFF2-40B4-BE49-F238E27FC236}">
                <a16:creationId xmlns:a16="http://schemas.microsoft.com/office/drawing/2014/main" id="{C0706B91-D041-BEBC-70A8-D664A7DB3DF9}"/>
              </a:ext>
            </a:extLst>
          </p:cNvPr>
          <p:cNvSpPr txBox="1"/>
          <p:nvPr/>
        </p:nvSpPr>
        <p:spPr>
          <a:xfrm>
            <a:off x="0" y="2861638"/>
            <a:ext cx="5471626" cy="2257990"/>
          </a:xfrm>
          <a:prstGeom prst="rect">
            <a:avLst/>
          </a:prstGeom>
          <a:noFill/>
        </p:spPr>
        <p:txBody>
          <a:bodyPr wrap="square">
            <a:spAutoFit/>
          </a:bodyPr>
          <a:lstStyle/>
          <a:p>
            <a:pPr marR="0" lvl="1">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The Black-Scholes Model to calculate options pricing (to be brief, all variables are known except for the implied volatility):</a:t>
            </a:r>
          </a:p>
          <a:p>
            <a:pPr marL="1143000" marR="0" lvl="2" indent="-228600">
              <a:lnSpc>
                <a:spcPct val="107000"/>
              </a:lnSpc>
              <a:spcBef>
                <a:spcPts val="0"/>
              </a:spcBef>
              <a:spcAft>
                <a:spcPts val="0"/>
              </a:spcAft>
              <a:buFont typeface="+mj-lt"/>
              <a:buAutoNum type="roman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Sensitivities can be selected by the User:</a:t>
            </a:r>
          </a:p>
          <a:p>
            <a:pPr marL="1600200" marR="0" lvl="3" indent="-228600">
              <a:lnSpc>
                <a:spcPct val="107000"/>
              </a:lnSpc>
              <a:spcBef>
                <a:spcPts val="0"/>
              </a:spcBef>
              <a:spcAft>
                <a:spcPts val="0"/>
              </a:spcAft>
              <a:buFont typeface="+mj-lt"/>
              <a:buAutoNum type="arabi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Timeframe over which the implied volatility can be evaluated.</a:t>
            </a:r>
          </a:p>
          <a:p>
            <a:pPr marL="2057400" marR="0" lvl="4" indent="-228600">
              <a:lnSpc>
                <a:spcPct val="107000"/>
              </a:lnSpc>
              <a:spcBef>
                <a:spcPts val="0"/>
              </a:spcBef>
              <a:spcAft>
                <a:spcPts val="0"/>
              </a:spcAft>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1 year</a:t>
            </a:r>
          </a:p>
          <a:p>
            <a:pPr marL="2057400" marR="0" lvl="4" indent="-228600">
              <a:lnSpc>
                <a:spcPct val="107000"/>
              </a:lnSpc>
              <a:spcBef>
                <a:spcPts val="0"/>
              </a:spcBef>
              <a:spcAft>
                <a:spcPts val="0"/>
              </a:spcAft>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5 year</a:t>
            </a:r>
          </a:p>
          <a:p>
            <a:pPr marL="2057400" marR="0" lvl="4" indent="-228600">
              <a:lnSpc>
                <a:spcPct val="107000"/>
              </a:lnSpc>
              <a:spcBef>
                <a:spcPts val="0"/>
              </a:spcBef>
              <a:spcAft>
                <a:spcPts val="0"/>
              </a:spcAft>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3 months</a:t>
            </a:r>
          </a:p>
          <a:p>
            <a:pPr marL="2057400" marR="0" lvl="4" indent="-228600">
              <a:lnSpc>
                <a:spcPct val="107000"/>
              </a:lnSpc>
              <a:spcBef>
                <a:spcPts val="0"/>
              </a:spcBef>
              <a:spcAft>
                <a:spcPts val="0"/>
              </a:spcAft>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Etc.</a:t>
            </a:r>
          </a:p>
          <a:p>
            <a:pPr marL="1143000" marR="0" lvl="2" indent="-228600">
              <a:lnSpc>
                <a:spcPct val="107000"/>
              </a:lnSpc>
              <a:spcBef>
                <a:spcPts val="0"/>
              </a:spcBef>
              <a:spcAft>
                <a:spcPts val="800"/>
              </a:spcAft>
              <a:buFont typeface="+mj-lt"/>
              <a:buAutoNum type="roman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From that selection (possibly more) the program will calculate the options pricing per the Black-Scholes model.  Ideally, post them next to the actual pricing in the options chain showing the potential dislocations in pricing.</a:t>
            </a:r>
          </a:p>
        </p:txBody>
      </p:sp>
      <p:sp>
        <p:nvSpPr>
          <p:cNvPr id="8" name="TextBox 7">
            <a:extLst>
              <a:ext uri="{FF2B5EF4-FFF2-40B4-BE49-F238E27FC236}">
                <a16:creationId xmlns:a16="http://schemas.microsoft.com/office/drawing/2014/main" id="{53C6D10E-75E7-ED38-B768-5B01C528E4D1}"/>
              </a:ext>
            </a:extLst>
          </p:cNvPr>
          <p:cNvSpPr txBox="1"/>
          <p:nvPr/>
        </p:nvSpPr>
        <p:spPr>
          <a:xfrm>
            <a:off x="5859121" y="1821285"/>
            <a:ext cx="6097554" cy="3163687"/>
          </a:xfrm>
          <a:prstGeom prst="rect">
            <a:avLst/>
          </a:prstGeom>
          <a:noFill/>
        </p:spPr>
        <p:txBody>
          <a:bodyPr wrap="square">
            <a:spAutoFit/>
          </a:bodyPr>
          <a:lstStyle/>
          <a:p>
            <a:pPr marR="0" lvl="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This will exhibit numerous features that we’ve learned in this course:</a:t>
            </a:r>
          </a:p>
          <a:p>
            <a:pPr marL="742950" marR="0" lvl="1" indent="-285750">
              <a:lnSpc>
                <a:spcPct val="107000"/>
              </a:lnSpc>
              <a:spcBef>
                <a:spcPts val="0"/>
              </a:spcBef>
              <a:spcAft>
                <a:spcPts val="0"/>
              </a:spcAft>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Streamlit to post the Dashboard</a:t>
            </a:r>
          </a:p>
          <a:p>
            <a:pPr marL="1143000" marR="0" lvl="2" indent="-228600">
              <a:lnSpc>
                <a:spcPct val="107000"/>
              </a:lnSpc>
              <a:spcBef>
                <a:spcPts val="0"/>
              </a:spcBef>
              <a:spcAft>
                <a:spcPts val="0"/>
              </a:spcAft>
              <a:buFont typeface="+mj-lt"/>
              <a:buAutoNum type="roman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Drop down menu to select the timeframe over which the implied volatility is calculated.  In reality, this is the timeframe for the Machine Learning model that will calculate the implied volatility</a:t>
            </a:r>
          </a:p>
          <a:p>
            <a:pPr marL="742950" marR="0" lvl="1" indent="-285750">
              <a:lnSpc>
                <a:spcPct val="107000"/>
              </a:lnSpc>
              <a:spcBef>
                <a:spcPts val="0"/>
              </a:spcBef>
              <a:spcAft>
                <a:spcPts val="0"/>
              </a:spcAft>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Visualization of the results (some of the results – TBD)</a:t>
            </a:r>
          </a:p>
          <a:p>
            <a:pPr marL="742950" marR="0" lvl="1" indent="-285750">
              <a:lnSpc>
                <a:spcPct val="107000"/>
              </a:lnSpc>
              <a:spcBef>
                <a:spcPts val="0"/>
              </a:spcBef>
              <a:spcAft>
                <a:spcPts val="0"/>
              </a:spcAft>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Machine learning to arrive at an “implied volatility.”  Perhaps this is a selection that the user can make in a drop down menu.  What indices are included. </a:t>
            </a:r>
          </a:p>
          <a:p>
            <a:pPr marL="1143000" marR="0" lvl="2" indent="-228600">
              <a:lnSpc>
                <a:spcPct val="107000"/>
              </a:lnSpc>
              <a:spcBef>
                <a:spcPts val="0"/>
              </a:spcBef>
              <a:spcAft>
                <a:spcPts val="0"/>
              </a:spcAft>
              <a:buFont typeface="+mj-lt"/>
              <a:buAutoNum type="roman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S&amp;P500</a:t>
            </a:r>
          </a:p>
          <a:p>
            <a:pPr marL="1143000" marR="0" lvl="2" indent="-228600">
              <a:lnSpc>
                <a:spcPct val="107000"/>
              </a:lnSpc>
              <a:spcBef>
                <a:spcPts val="0"/>
              </a:spcBef>
              <a:spcAft>
                <a:spcPts val="0"/>
              </a:spcAft>
              <a:buFont typeface="+mj-lt"/>
              <a:buAutoNum type="roman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NYSE</a:t>
            </a:r>
          </a:p>
          <a:p>
            <a:pPr marL="1143000" marR="0" lvl="2" indent="-228600">
              <a:lnSpc>
                <a:spcPct val="107000"/>
              </a:lnSpc>
              <a:spcBef>
                <a:spcPts val="0"/>
              </a:spcBef>
              <a:spcAft>
                <a:spcPts val="0"/>
              </a:spcAft>
              <a:buFont typeface="+mj-lt"/>
              <a:buAutoNum type="roman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NASDAQ</a:t>
            </a:r>
          </a:p>
          <a:p>
            <a:pPr marL="1143000" marR="0" lvl="2" indent="-228600">
              <a:lnSpc>
                <a:spcPct val="107000"/>
              </a:lnSpc>
              <a:spcBef>
                <a:spcPts val="0"/>
              </a:spcBef>
              <a:spcAft>
                <a:spcPts val="0"/>
              </a:spcAft>
              <a:buFont typeface="+mj-lt"/>
              <a:buAutoNum type="roman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Dow 30</a:t>
            </a:r>
          </a:p>
          <a:p>
            <a:pPr marL="1143000" marR="0" lvl="2" indent="-228600">
              <a:lnSpc>
                <a:spcPct val="107000"/>
              </a:lnSpc>
              <a:spcBef>
                <a:spcPts val="0"/>
              </a:spcBef>
              <a:spcAft>
                <a:spcPts val="0"/>
              </a:spcAft>
              <a:buFont typeface="+mj-lt"/>
              <a:buAutoNum type="roman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Dow transports</a:t>
            </a:r>
          </a:p>
          <a:p>
            <a:pPr marL="742950" marR="0" lvl="1" indent="-285750">
              <a:lnSpc>
                <a:spcPct val="107000"/>
              </a:lnSpc>
              <a:spcBef>
                <a:spcPts val="0"/>
              </a:spcBef>
              <a:spcAft>
                <a:spcPts val="0"/>
              </a:spcAft>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Lots of Python code</a:t>
            </a:r>
          </a:p>
          <a:p>
            <a:pPr marL="742950" marR="0" lvl="1" indent="-285750">
              <a:lnSpc>
                <a:spcPct val="107000"/>
              </a:lnSpc>
              <a:spcBef>
                <a:spcPts val="0"/>
              </a:spcBef>
              <a:spcAft>
                <a:spcPts val="0"/>
              </a:spcAft>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A bot to ask the user questions (still formulating this, but a bot that has some useful function)</a:t>
            </a:r>
          </a:p>
          <a:p>
            <a:pPr marL="91440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10" name="TextBox 9">
            <a:extLst>
              <a:ext uri="{FF2B5EF4-FFF2-40B4-BE49-F238E27FC236}">
                <a16:creationId xmlns:a16="http://schemas.microsoft.com/office/drawing/2014/main" id="{B1E1C24E-7CAF-574B-B3B1-606853D27B0A}"/>
              </a:ext>
            </a:extLst>
          </p:cNvPr>
          <p:cNvSpPr txBox="1"/>
          <p:nvPr/>
        </p:nvSpPr>
        <p:spPr>
          <a:xfrm>
            <a:off x="4609322" y="535762"/>
            <a:ext cx="1955775" cy="646331"/>
          </a:xfrm>
          <a:prstGeom prst="rect">
            <a:avLst/>
          </a:prstGeom>
          <a:noFill/>
        </p:spPr>
        <p:txBody>
          <a:bodyPr wrap="square" rtlCol="0">
            <a:spAutoFit/>
          </a:bodyPr>
          <a:lstStyle/>
          <a:p>
            <a:pPr algn="ctr"/>
            <a:r>
              <a:rPr lang="en-US" sz="3600" dirty="0">
                <a:solidFill>
                  <a:schemeClr val="tx1">
                    <a:lumMod val="50000"/>
                    <a:lumOff val="50000"/>
                  </a:schemeClr>
                </a:solidFill>
              </a:rPr>
              <a:t>The Plan </a:t>
            </a:r>
          </a:p>
        </p:txBody>
      </p:sp>
    </p:spTree>
    <p:extLst>
      <p:ext uri="{BB962C8B-B14F-4D97-AF65-F5344CB8AC3E}">
        <p14:creationId xmlns:p14="http://schemas.microsoft.com/office/powerpoint/2010/main" val="1147601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Paint in motion from the bottom of the view">
            <a:extLst>
              <a:ext uri="{FF2B5EF4-FFF2-40B4-BE49-F238E27FC236}">
                <a16:creationId xmlns:a16="http://schemas.microsoft.com/office/drawing/2014/main" id="{8838FC7C-1407-853D-422E-251D1F61A263}"/>
              </a:ext>
            </a:extLst>
          </p:cNvPr>
          <p:cNvPicPr>
            <a:picLocks noGrp="1" noChangeAspect="1"/>
          </p:cNvPicPr>
          <p:nvPr>
            <p:ph idx="1"/>
          </p:nvPr>
        </p:nvPicPr>
        <p:blipFill rotWithShape="1">
          <a:blip r:embed="rId2">
            <a:alphaModFix amt="31000"/>
          </a:blip>
          <a:srcRect l="19528" r="11360" b="1"/>
          <a:stretch/>
        </p:blipFill>
        <p:spPr>
          <a:xfrm>
            <a:off x="0" y="3429001"/>
            <a:ext cx="3674224" cy="3429000"/>
          </a:xfrm>
          <a:prstGeom prst="rect">
            <a:avLst/>
          </a:prstGeom>
        </p:spPr>
      </p:pic>
      <p:sp>
        <p:nvSpPr>
          <p:cNvPr id="3" name="TextBox 2">
            <a:extLst>
              <a:ext uri="{FF2B5EF4-FFF2-40B4-BE49-F238E27FC236}">
                <a16:creationId xmlns:a16="http://schemas.microsoft.com/office/drawing/2014/main" id="{E41CBADC-A26F-27C0-3CC8-E84075C8862D}"/>
              </a:ext>
            </a:extLst>
          </p:cNvPr>
          <p:cNvSpPr txBox="1"/>
          <p:nvPr/>
        </p:nvSpPr>
        <p:spPr>
          <a:xfrm>
            <a:off x="1211580" y="716280"/>
            <a:ext cx="6911340" cy="523220"/>
          </a:xfrm>
          <a:prstGeom prst="rect">
            <a:avLst/>
          </a:prstGeom>
          <a:noFill/>
        </p:spPr>
        <p:txBody>
          <a:bodyPr wrap="square">
            <a:spAutoFit/>
          </a:bodyPr>
          <a:lstStyle/>
          <a:p>
            <a:r>
              <a:rPr lang="en-US" sz="2800" dirty="0"/>
              <a:t>OPTION PRICING DASHBOARD: STREAMLIT</a:t>
            </a:r>
          </a:p>
        </p:txBody>
      </p:sp>
      <p:sp>
        <p:nvSpPr>
          <p:cNvPr id="5" name="TextBox 4">
            <a:extLst>
              <a:ext uri="{FF2B5EF4-FFF2-40B4-BE49-F238E27FC236}">
                <a16:creationId xmlns:a16="http://schemas.microsoft.com/office/drawing/2014/main" id="{653F1C09-91B3-6351-F8EA-302D65B29C9C}"/>
              </a:ext>
            </a:extLst>
          </p:cNvPr>
          <p:cNvSpPr txBox="1"/>
          <p:nvPr/>
        </p:nvSpPr>
        <p:spPr>
          <a:xfrm>
            <a:off x="7566660" y="5303520"/>
            <a:ext cx="3139440" cy="523220"/>
          </a:xfrm>
          <a:prstGeom prst="rect">
            <a:avLst/>
          </a:prstGeom>
          <a:noFill/>
        </p:spPr>
        <p:txBody>
          <a:bodyPr wrap="square" rtlCol="0">
            <a:spAutoFit/>
          </a:bodyPr>
          <a:lstStyle/>
          <a:p>
            <a:pPr algn="ctr"/>
            <a:r>
              <a:rPr lang="en-US" sz="2800" dirty="0">
                <a:solidFill>
                  <a:schemeClr val="tx1">
                    <a:lumMod val="50000"/>
                    <a:lumOff val="50000"/>
                  </a:schemeClr>
                </a:solidFill>
              </a:rPr>
              <a:t>Richard</a:t>
            </a:r>
          </a:p>
        </p:txBody>
      </p:sp>
      <p:pic>
        <p:nvPicPr>
          <p:cNvPr id="6" name="Picture 5">
            <a:extLst>
              <a:ext uri="{FF2B5EF4-FFF2-40B4-BE49-F238E27FC236}">
                <a16:creationId xmlns:a16="http://schemas.microsoft.com/office/drawing/2014/main" id="{03A22962-EF62-0961-F85C-F3975B311F70}"/>
              </a:ext>
            </a:extLst>
          </p:cNvPr>
          <p:cNvPicPr>
            <a:picLocks noChangeAspect="1"/>
          </p:cNvPicPr>
          <p:nvPr/>
        </p:nvPicPr>
        <p:blipFill>
          <a:blip r:embed="rId3"/>
          <a:stretch>
            <a:fillRect/>
          </a:stretch>
        </p:blipFill>
        <p:spPr>
          <a:xfrm>
            <a:off x="2453640" y="1365612"/>
            <a:ext cx="6644900" cy="3764319"/>
          </a:xfrm>
          <a:prstGeom prst="rect">
            <a:avLst/>
          </a:prstGeom>
        </p:spPr>
      </p:pic>
    </p:spTree>
    <p:extLst>
      <p:ext uri="{BB962C8B-B14F-4D97-AF65-F5344CB8AC3E}">
        <p14:creationId xmlns:p14="http://schemas.microsoft.com/office/powerpoint/2010/main" val="1906014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Paint in motion from the bottom of the view">
            <a:extLst>
              <a:ext uri="{FF2B5EF4-FFF2-40B4-BE49-F238E27FC236}">
                <a16:creationId xmlns:a16="http://schemas.microsoft.com/office/drawing/2014/main" id="{8838FC7C-1407-853D-422E-251D1F61A263}"/>
              </a:ext>
            </a:extLst>
          </p:cNvPr>
          <p:cNvPicPr>
            <a:picLocks noGrp="1" noChangeAspect="1"/>
          </p:cNvPicPr>
          <p:nvPr>
            <p:ph idx="1"/>
          </p:nvPr>
        </p:nvPicPr>
        <p:blipFill rotWithShape="1">
          <a:blip r:embed="rId2">
            <a:alphaModFix amt="31000"/>
          </a:blip>
          <a:srcRect l="19528" r="11360" b="1"/>
          <a:stretch/>
        </p:blipFill>
        <p:spPr>
          <a:xfrm>
            <a:off x="0" y="3429001"/>
            <a:ext cx="3674224" cy="3429000"/>
          </a:xfrm>
          <a:prstGeom prst="rect">
            <a:avLst/>
          </a:prstGeom>
        </p:spPr>
      </p:pic>
      <p:sp>
        <p:nvSpPr>
          <p:cNvPr id="3" name="TextBox 2">
            <a:extLst>
              <a:ext uri="{FF2B5EF4-FFF2-40B4-BE49-F238E27FC236}">
                <a16:creationId xmlns:a16="http://schemas.microsoft.com/office/drawing/2014/main" id="{7A099D29-BBAE-0EE3-40DB-76AF63B83C95}"/>
              </a:ext>
            </a:extLst>
          </p:cNvPr>
          <p:cNvSpPr txBox="1"/>
          <p:nvPr/>
        </p:nvSpPr>
        <p:spPr>
          <a:xfrm>
            <a:off x="937260" y="765007"/>
            <a:ext cx="7612380"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Franklin Gothic Medium"/>
                <a:ea typeface="+mn-ea"/>
                <a:cs typeface="+mn-cs"/>
              </a:rPr>
              <a:t>OPTION PRICING DASHBOARD: API &amp; DATA</a:t>
            </a:r>
          </a:p>
        </p:txBody>
      </p:sp>
      <p:sp>
        <p:nvSpPr>
          <p:cNvPr id="5" name="TextBox 4">
            <a:extLst>
              <a:ext uri="{FF2B5EF4-FFF2-40B4-BE49-F238E27FC236}">
                <a16:creationId xmlns:a16="http://schemas.microsoft.com/office/drawing/2014/main" id="{A9009C48-455E-FC8A-8DD4-55F2C59CBD06}"/>
              </a:ext>
            </a:extLst>
          </p:cNvPr>
          <p:cNvSpPr txBox="1"/>
          <p:nvPr/>
        </p:nvSpPr>
        <p:spPr>
          <a:xfrm>
            <a:off x="7520940" y="5463540"/>
            <a:ext cx="3825240" cy="523220"/>
          </a:xfrm>
          <a:prstGeom prst="rect">
            <a:avLst/>
          </a:prstGeom>
          <a:noFill/>
        </p:spPr>
        <p:txBody>
          <a:bodyPr wrap="square" rtlCol="0">
            <a:spAutoFit/>
          </a:bodyPr>
          <a:lstStyle/>
          <a:p>
            <a:pPr algn="ctr"/>
            <a:r>
              <a:rPr lang="en-US" sz="2800" dirty="0">
                <a:solidFill>
                  <a:schemeClr val="tx1">
                    <a:lumMod val="50000"/>
                    <a:lumOff val="50000"/>
                  </a:schemeClr>
                </a:solidFill>
              </a:rPr>
              <a:t>Todd</a:t>
            </a:r>
          </a:p>
        </p:txBody>
      </p:sp>
      <p:pic>
        <p:nvPicPr>
          <p:cNvPr id="7" name="Picture 6">
            <a:extLst>
              <a:ext uri="{FF2B5EF4-FFF2-40B4-BE49-F238E27FC236}">
                <a16:creationId xmlns:a16="http://schemas.microsoft.com/office/drawing/2014/main" id="{3C443680-CA45-3E47-E6C8-A73E82446761}"/>
              </a:ext>
            </a:extLst>
          </p:cNvPr>
          <p:cNvPicPr>
            <a:picLocks noChangeAspect="1"/>
          </p:cNvPicPr>
          <p:nvPr/>
        </p:nvPicPr>
        <p:blipFill>
          <a:blip r:embed="rId3"/>
          <a:stretch>
            <a:fillRect/>
          </a:stretch>
        </p:blipFill>
        <p:spPr>
          <a:xfrm>
            <a:off x="609772" y="1202288"/>
            <a:ext cx="6005080" cy="3401863"/>
          </a:xfrm>
          <a:prstGeom prst="rect">
            <a:avLst/>
          </a:prstGeom>
        </p:spPr>
      </p:pic>
      <p:pic>
        <p:nvPicPr>
          <p:cNvPr id="6" name="Picture 5">
            <a:extLst>
              <a:ext uri="{FF2B5EF4-FFF2-40B4-BE49-F238E27FC236}">
                <a16:creationId xmlns:a16="http://schemas.microsoft.com/office/drawing/2014/main" id="{88E9DC5A-C78D-6D66-BA86-CC0D5670F13D}"/>
              </a:ext>
            </a:extLst>
          </p:cNvPr>
          <p:cNvPicPr>
            <a:picLocks noChangeAspect="1"/>
          </p:cNvPicPr>
          <p:nvPr/>
        </p:nvPicPr>
        <p:blipFill>
          <a:blip r:embed="rId4"/>
          <a:stretch>
            <a:fillRect/>
          </a:stretch>
        </p:blipFill>
        <p:spPr>
          <a:xfrm>
            <a:off x="4983222" y="1621572"/>
            <a:ext cx="6431538" cy="3614855"/>
          </a:xfrm>
          <a:prstGeom prst="rect">
            <a:avLst/>
          </a:prstGeom>
          <a:ln w="25400">
            <a:solidFill>
              <a:schemeClr val="tx1"/>
            </a:solidFill>
          </a:ln>
        </p:spPr>
      </p:pic>
    </p:spTree>
    <p:extLst>
      <p:ext uri="{BB962C8B-B14F-4D97-AF65-F5344CB8AC3E}">
        <p14:creationId xmlns:p14="http://schemas.microsoft.com/office/powerpoint/2010/main" val="3740415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Paint in motion from the bottom of the view">
            <a:extLst>
              <a:ext uri="{FF2B5EF4-FFF2-40B4-BE49-F238E27FC236}">
                <a16:creationId xmlns:a16="http://schemas.microsoft.com/office/drawing/2014/main" id="{8838FC7C-1407-853D-422E-251D1F61A263}"/>
              </a:ext>
            </a:extLst>
          </p:cNvPr>
          <p:cNvPicPr>
            <a:picLocks noGrp="1" noChangeAspect="1"/>
          </p:cNvPicPr>
          <p:nvPr>
            <p:ph idx="1"/>
          </p:nvPr>
        </p:nvPicPr>
        <p:blipFill rotWithShape="1">
          <a:blip r:embed="rId2">
            <a:alphaModFix amt="31000"/>
          </a:blip>
          <a:srcRect l="19528" r="11360" b="1"/>
          <a:stretch/>
        </p:blipFill>
        <p:spPr>
          <a:xfrm>
            <a:off x="0" y="3429001"/>
            <a:ext cx="3674224" cy="3429000"/>
          </a:xfrm>
          <a:prstGeom prst="rect">
            <a:avLst/>
          </a:prstGeom>
        </p:spPr>
      </p:pic>
      <p:pic>
        <p:nvPicPr>
          <p:cNvPr id="2" name="Picture 1">
            <a:extLst>
              <a:ext uri="{FF2B5EF4-FFF2-40B4-BE49-F238E27FC236}">
                <a16:creationId xmlns:a16="http://schemas.microsoft.com/office/drawing/2014/main" id="{9A3C18B6-C602-0A14-9125-C3BF3922CF12}"/>
              </a:ext>
            </a:extLst>
          </p:cNvPr>
          <p:cNvPicPr>
            <a:picLocks noChangeAspect="1"/>
          </p:cNvPicPr>
          <p:nvPr/>
        </p:nvPicPr>
        <p:blipFill>
          <a:blip r:embed="rId3"/>
          <a:stretch>
            <a:fillRect/>
          </a:stretch>
        </p:blipFill>
        <p:spPr>
          <a:xfrm>
            <a:off x="986331" y="1414484"/>
            <a:ext cx="7531447" cy="4233060"/>
          </a:xfrm>
          <a:prstGeom prst="rect">
            <a:avLst/>
          </a:prstGeom>
          <a:ln w="25400">
            <a:solidFill>
              <a:schemeClr val="tx1"/>
            </a:solidFill>
          </a:ln>
          <a:effectLst>
            <a:reflection endPos="0" dir="5400000" sy="-100000" algn="bl" rotWithShape="0"/>
            <a:softEdge rad="0"/>
          </a:effectLst>
        </p:spPr>
      </p:pic>
      <p:sp>
        <p:nvSpPr>
          <p:cNvPr id="3" name="TextBox 2">
            <a:extLst>
              <a:ext uri="{FF2B5EF4-FFF2-40B4-BE49-F238E27FC236}">
                <a16:creationId xmlns:a16="http://schemas.microsoft.com/office/drawing/2014/main" id="{EB174CF7-E711-8E6F-8834-E28713AB1B16}"/>
              </a:ext>
            </a:extLst>
          </p:cNvPr>
          <p:cNvSpPr txBox="1"/>
          <p:nvPr/>
        </p:nvSpPr>
        <p:spPr>
          <a:xfrm>
            <a:off x="1693889" y="584616"/>
            <a:ext cx="9173980" cy="646331"/>
          </a:xfrm>
          <a:prstGeom prst="rect">
            <a:avLst/>
          </a:prstGeom>
          <a:noFill/>
        </p:spPr>
        <p:txBody>
          <a:bodyPr wrap="square" rtlCol="0">
            <a:spAutoFit/>
          </a:bodyPr>
          <a:lstStyle/>
          <a:p>
            <a:r>
              <a:rPr lang="en-US" sz="3600" dirty="0"/>
              <a:t>OPTION PRICING DASHBOARD: CHAT BOT</a:t>
            </a:r>
          </a:p>
        </p:txBody>
      </p:sp>
      <p:sp>
        <p:nvSpPr>
          <p:cNvPr id="5" name="TextBox 4">
            <a:extLst>
              <a:ext uri="{FF2B5EF4-FFF2-40B4-BE49-F238E27FC236}">
                <a16:creationId xmlns:a16="http://schemas.microsoft.com/office/drawing/2014/main" id="{9CAAF80E-504D-899A-70E6-90801BAC32F6}"/>
              </a:ext>
            </a:extLst>
          </p:cNvPr>
          <p:cNvSpPr txBox="1"/>
          <p:nvPr/>
        </p:nvSpPr>
        <p:spPr>
          <a:xfrm>
            <a:off x="8184629" y="5904052"/>
            <a:ext cx="2578308" cy="523220"/>
          </a:xfrm>
          <a:prstGeom prst="rect">
            <a:avLst/>
          </a:prstGeom>
          <a:noFill/>
        </p:spPr>
        <p:txBody>
          <a:bodyPr wrap="square" rtlCol="0">
            <a:spAutoFit/>
          </a:bodyPr>
          <a:lstStyle/>
          <a:p>
            <a:pPr algn="ctr"/>
            <a:r>
              <a:rPr lang="en-US" sz="2800" dirty="0">
                <a:solidFill>
                  <a:schemeClr val="tx1">
                    <a:lumMod val="50000"/>
                    <a:lumOff val="50000"/>
                  </a:schemeClr>
                </a:solidFill>
              </a:rPr>
              <a:t>Catherine</a:t>
            </a:r>
          </a:p>
        </p:txBody>
      </p:sp>
    </p:spTree>
    <p:extLst>
      <p:ext uri="{BB962C8B-B14F-4D97-AF65-F5344CB8AC3E}">
        <p14:creationId xmlns:p14="http://schemas.microsoft.com/office/powerpoint/2010/main" val="1893849433"/>
      </p:ext>
    </p:extLst>
  </p:cSld>
  <p:clrMapOvr>
    <a:masterClrMapping/>
  </p:clrMapOvr>
</p:sld>
</file>

<file path=ppt/theme/theme1.xml><?xml version="1.0" encoding="utf-8"?>
<a:theme xmlns:a="http://schemas.openxmlformats.org/drawingml/2006/main" name="JuxtaposeVTI">
  <a:themeElements>
    <a:clrScheme name="AnalogousFromLightSeedLeftStep">
      <a:dk1>
        <a:srgbClr val="000000"/>
      </a:dk1>
      <a:lt1>
        <a:srgbClr val="FFFFFF"/>
      </a:lt1>
      <a:dk2>
        <a:srgbClr val="312441"/>
      </a:dk2>
      <a:lt2>
        <a:srgbClr val="E2E8E6"/>
      </a:lt2>
      <a:accent1>
        <a:srgbClr val="EE6E96"/>
      </a:accent1>
      <a:accent2>
        <a:srgbClr val="EB4EC0"/>
      </a:accent2>
      <a:accent3>
        <a:srgbClr val="DC6EEE"/>
      </a:accent3>
      <a:accent4>
        <a:srgbClr val="924EEB"/>
      </a:accent4>
      <a:accent5>
        <a:srgbClr val="716EEE"/>
      </a:accent5>
      <a:accent6>
        <a:srgbClr val="4E8CEB"/>
      </a:accent6>
      <a:hlink>
        <a:srgbClr val="568F7D"/>
      </a:hlink>
      <a:folHlink>
        <a:srgbClr val="7F7F7F"/>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docProps/app.xml><?xml version="1.0" encoding="utf-8"?>
<Properties xmlns="http://schemas.openxmlformats.org/officeDocument/2006/extended-properties" xmlns:vt="http://schemas.openxmlformats.org/officeDocument/2006/docPropsVTypes">
  <TotalTime>232</TotalTime>
  <Words>289</Words>
  <Application>Microsoft Office PowerPoint</Application>
  <PresentationFormat>Widescreen</PresentationFormat>
  <Paragraphs>35</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Franklin Gothic Demi Cond</vt:lpstr>
      <vt:lpstr>Franklin Gothic Medium</vt:lpstr>
      <vt:lpstr>Wingdings</vt:lpstr>
      <vt:lpstr>JuxtaposeVTI</vt:lpstr>
      <vt:lpstr>Option Pricing Dashboard</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Option Pricing Dashboard</dc:title>
  <dc:creator>Catherine Logan</dc:creator>
  <cp:lastModifiedBy>Catherine Logan</cp:lastModifiedBy>
  <cp:revision>2</cp:revision>
  <dcterms:created xsi:type="dcterms:W3CDTF">2022-08-24T23:03:03Z</dcterms:created>
  <dcterms:modified xsi:type="dcterms:W3CDTF">2022-08-26T01:32:21Z</dcterms:modified>
</cp:coreProperties>
</file>