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56" r:id="rId4"/>
    <p:sldId id="260" r:id="rId5"/>
    <p:sldId id="261"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Logan" userId="0f9662c417700bc8" providerId="LiveId" clId="{2D151F97-B906-4CBD-9BD8-5EA2DA7E9E1E}"/>
    <pc:docChg chg="modSld">
      <pc:chgData name="Catherine Logan" userId="0f9662c417700bc8" providerId="LiveId" clId="{2D151F97-B906-4CBD-9BD8-5EA2DA7E9E1E}" dt="2022-07-07T22:37:17.748" v="16" actId="20577"/>
      <pc:docMkLst>
        <pc:docMk/>
      </pc:docMkLst>
      <pc:sldChg chg="modSp mod">
        <pc:chgData name="Catherine Logan" userId="0f9662c417700bc8" providerId="LiveId" clId="{2D151F97-B906-4CBD-9BD8-5EA2DA7E9E1E}" dt="2022-07-07T22:37:17.748" v="16" actId="20577"/>
        <pc:sldMkLst>
          <pc:docMk/>
          <pc:sldMk cId="1572763635" sldId="259"/>
        </pc:sldMkLst>
        <pc:spChg chg="mod">
          <ac:chgData name="Catherine Logan" userId="0f9662c417700bc8" providerId="LiveId" clId="{2D151F97-B906-4CBD-9BD8-5EA2DA7E9E1E}" dt="2022-07-07T22:37:17.748" v="16" actId="20577"/>
          <ac:spMkLst>
            <pc:docMk/>
            <pc:sldMk cId="1572763635" sldId="259"/>
            <ac:spMk id="2" creationId="{B6DCF1D5-C255-AC30-F559-56FD86E147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A5DC-09E6-98B3-8BB1-DC86AB26C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08B5B6-1DA5-69C9-B4F3-600C34511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BB6E9D-C1AB-25BE-3B7D-38F94FBEE199}"/>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5" name="Footer Placeholder 4">
            <a:extLst>
              <a:ext uri="{FF2B5EF4-FFF2-40B4-BE49-F238E27FC236}">
                <a16:creationId xmlns:a16="http://schemas.microsoft.com/office/drawing/2014/main" id="{ACF45646-ECC4-5E0C-A084-9AED793D6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5DE8E-10DB-52F3-88ED-3497DF1098FD}"/>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341782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E3A4-1940-5CDA-7655-B3F23B1B96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84046-5B7C-77AB-1325-96D14FD00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50A26-A75B-FFD5-18B9-5EDCC693F32A}"/>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5" name="Footer Placeholder 4">
            <a:extLst>
              <a:ext uri="{FF2B5EF4-FFF2-40B4-BE49-F238E27FC236}">
                <a16:creationId xmlns:a16="http://schemas.microsoft.com/office/drawing/2014/main" id="{5627DC97-F6A4-A3BD-0ADE-6FC42055E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835EE-269A-6232-290B-A9AB10C07729}"/>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351942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6617E-2FFB-71D5-726D-2DD647323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8D06D5-368B-4F1A-8544-8FEB6D744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54489-22B8-CB81-DA2A-7B4266F4B275}"/>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5" name="Footer Placeholder 4">
            <a:extLst>
              <a:ext uri="{FF2B5EF4-FFF2-40B4-BE49-F238E27FC236}">
                <a16:creationId xmlns:a16="http://schemas.microsoft.com/office/drawing/2014/main" id="{EE0387F0-9D33-B34F-ADD0-624B2C45B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92B6A-1F44-DC53-C69C-06AEE45768BB}"/>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78238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AF54-7521-176A-F38C-BFFD7B14B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D8582-59D6-A78F-1C63-FBD45F9276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E6C25-711A-2450-C087-C8B2E1CBFC06}"/>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5" name="Footer Placeholder 4">
            <a:extLst>
              <a:ext uri="{FF2B5EF4-FFF2-40B4-BE49-F238E27FC236}">
                <a16:creationId xmlns:a16="http://schemas.microsoft.com/office/drawing/2014/main" id="{7412F422-33E7-800A-CE68-2A33FC60D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64957-F685-37A2-31B8-517140679211}"/>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338471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DD6E-24B0-8C51-B162-12DF3BAAA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21DE4-1C22-6BF4-B2EF-B48B7AFE5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2ACB9-82B3-9F23-1CAA-98DC5BDF9647}"/>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5" name="Footer Placeholder 4">
            <a:extLst>
              <a:ext uri="{FF2B5EF4-FFF2-40B4-BE49-F238E27FC236}">
                <a16:creationId xmlns:a16="http://schemas.microsoft.com/office/drawing/2014/main" id="{395CE6B2-ECF7-F7B3-AFC5-342A87044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98ACC-A80E-4D1E-21F3-90548AE663C9}"/>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205606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0F50-38C4-D04C-7B7A-EDA56D7F3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C6652-BCEA-80ED-C8A5-B2383D813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5CF382-4C84-300F-7E47-81D77B4CF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D60DFE-58D6-CA69-6CEE-1DD356A73DDF}"/>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6" name="Footer Placeholder 5">
            <a:extLst>
              <a:ext uri="{FF2B5EF4-FFF2-40B4-BE49-F238E27FC236}">
                <a16:creationId xmlns:a16="http://schemas.microsoft.com/office/drawing/2014/main" id="{2D57D962-21E8-9100-B3C3-044E0E5FC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5BCBB-8428-E0A3-B1D8-8D6A2EB3986A}"/>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19973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0525-D49C-6C3E-5195-063C5693B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DCBEA-01E5-4E48-D5E9-87FD2B110E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7F233-63E0-C8BF-F05C-47A8E3543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3632F-3D12-2F3D-F7F7-0A403588F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BD416-073F-F777-B87A-9D3BC858C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07335-28D0-A733-A667-629C55FB592A}"/>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8" name="Footer Placeholder 7">
            <a:extLst>
              <a:ext uri="{FF2B5EF4-FFF2-40B4-BE49-F238E27FC236}">
                <a16:creationId xmlns:a16="http://schemas.microsoft.com/office/drawing/2014/main" id="{0DC25274-00B7-8C06-FB16-FED4D01D06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9B01D9-F905-109F-55D6-9330DB3B8704}"/>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120978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3D32-2EA2-F96C-3500-509F67AF20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939C4F-6794-A1C0-998D-4DCC04790F5B}"/>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4" name="Footer Placeholder 3">
            <a:extLst>
              <a:ext uri="{FF2B5EF4-FFF2-40B4-BE49-F238E27FC236}">
                <a16:creationId xmlns:a16="http://schemas.microsoft.com/office/drawing/2014/main" id="{26DA3C07-536B-0A35-BFA4-A12EC74705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2E9235-85ED-EB05-133B-19C67D10EAA5}"/>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337221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2B115-6AF9-2548-4EA4-04DFAB9DC8C3}"/>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3" name="Footer Placeholder 2">
            <a:extLst>
              <a:ext uri="{FF2B5EF4-FFF2-40B4-BE49-F238E27FC236}">
                <a16:creationId xmlns:a16="http://schemas.microsoft.com/office/drawing/2014/main" id="{BDF168EF-AD4E-E63D-8AA2-96C588C10F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6A9DBE-5056-FE78-9C95-909E2103A5E4}"/>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156282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1D89-7539-873C-FE90-DE894F6BE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8FFF4-54E8-97EF-D2CC-86FAA0BC5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CFA997-BFAF-ACDF-24F5-24DB5E905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A9273-1285-D26E-7BF6-C3AF1BA67D5C}"/>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6" name="Footer Placeholder 5">
            <a:extLst>
              <a:ext uri="{FF2B5EF4-FFF2-40B4-BE49-F238E27FC236}">
                <a16:creationId xmlns:a16="http://schemas.microsoft.com/office/drawing/2014/main" id="{3DB738A6-7C62-8E3B-6961-0ADC89072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371EA-31E4-6BBF-7E48-125256091101}"/>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242863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1619-A931-5D19-E1B7-13E03BD1F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CF3F4-538E-9B44-C6D4-2B825C552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DAE1B-580E-BBB7-C08F-846662195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0C89B-DA0F-EF75-C6CF-E887F92685D4}"/>
              </a:ext>
            </a:extLst>
          </p:cNvPr>
          <p:cNvSpPr>
            <a:spLocks noGrp="1"/>
          </p:cNvSpPr>
          <p:nvPr>
            <p:ph type="dt" sz="half" idx="10"/>
          </p:nvPr>
        </p:nvSpPr>
        <p:spPr/>
        <p:txBody>
          <a:bodyPr/>
          <a:lstStyle/>
          <a:p>
            <a:fld id="{0195882F-C413-40B0-9E2F-991543CEDBE8}" type="datetimeFigureOut">
              <a:rPr lang="en-US" smtClean="0"/>
              <a:t>7/7/2022</a:t>
            </a:fld>
            <a:endParaRPr lang="en-US"/>
          </a:p>
        </p:txBody>
      </p:sp>
      <p:sp>
        <p:nvSpPr>
          <p:cNvPr id="6" name="Footer Placeholder 5">
            <a:extLst>
              <a:ext uri="{FF2B5EF4-FFF2-40B4-BE49-F238E27FC236}">
                <a16:creationId xmlns:a16="http://schemas.microsoft.com/office/drawing/2014/main" id="{DEE0CFFA-F664-810A-24B6-0A7D09F03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9D253D-E883-EC64-6700-8F59D10BF1BA}"/>
              </a:ext>
            </a:extLst>
          </p:cNvPr>
          <p:cNvSpPr>
            <a:spLocks noGrp="1"/>
          </p:cNvSpPr>
          <p:nvPr>
            <p:ph type="sldNum" sz="quarter" idx="12"/>
          </p:nvPr>
        </p:nvSpPr>
        <p:spPr/>
        <p:txBody>
          <a:bodyPr/>
          <a:lstStyle/>
          <a:p>
            <a:fld id="{07A83B4D-D10C-42D0-A9ED-5AD52059596B}" type="slidenum">
              <a:rPr lang="en-US" smtClean="0"/>
              <a:t>‹#›</a:t>
            </a:fld>
            <a:endParaRPr lang="en-US"/>
          </a:p>
        </p:txBody>
      </p:sp>
    </p:spTree>
    <p:extLst>
      <p:ext uri="{BB962C8B-B14F-4D97-AF65-F5344CB8AC3E}">
        <p14:creationId xmlns:p14="http://schemas.microsoft.com/office/powerpoint/2010/main" val="2960304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CD6F2-FF7A-82D9-C6CA-8B27F2F3C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C511A-6FF2-41E8-785F-93631B4F6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71191-07B2-46CD-88FE-F44689225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5882F-C413-40B0-9E2F-991543CEDBE8}" type="datetimeFigureOut">
              <a:rPr lang="en-US" smtClean="0"/>
              <a:t>7/7/2022</a:t>
            </a:fld>
            <a:endParaRPr lang="en-US"/>
          </a:p>
        </p:txBody>
      </p:sp>
      <p:sp>
        <p:nvSpPr>
          <p:cNvPr id="5" name="Footer Placeholder 4">
            <a:extLst>
              <a:ext uri="{FF2B5EF4-FFF2-40B4-BE49-F238E27FC236}">
                <a16:creationId xmlns:a16="http://schemas.microsoft.com/office/drawing/2014/main" id="{37B00D94-B8B5-58E2-C765-8AA5BF86A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F12E9C-31E2-D0F4-444D-F71DC91CA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83B4D-D10C-42D0-A9ED-5AD52059596B}" type="slidenum">
              <a:rPr lang="en-US" smtClean="0"/>
              <a:t>‹#›</a:t>
            </a:fld>
            <a:endParaRPr lang="en-US"/>
          </a:p>
        </p:txBody>
      </p:sp>
    </p:spTree>
    <p:extLst>
      <p:ext uri="{BB962C8B-B14F-4D97-AF65-F5344CB8AC3E}">
        <p14:creationId xmlns:p14="http://schemas.microsoft.com/office/powerpoint/2010/main" val="199863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indoor, scene, ceiling&#10;&#10;Description automatically generated">
            <a:extLst>
              <a:ext uri="{FF2B5EF4-FFF2-40B4-BE49-F238E27FC236}">
                <a16:creationId xmlns:a16="http://schemas.microsoft.com/office/drawing/2014/main" id="{0608D48E-7071-6F91-9A48-0D9067F17B84}"/>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15240"/>
            <a:ext cx="12219215" cy="6842760"/>
          </a:xfrm>
          <a:prstGeom prst="rect">
            <a:avLst/>
          </a:prstGeom>
        </p:spPr>
      </p:pic>
      <p:sp>
        <p:nvSpPr>
          <p:cNvPr id="2" name="TextBox 1">
            <a:extLst>
              <a:ext uri="{FF2B5EF4-FFF2-40B4-BE49-F238E27FC236}">
                <a16:creationId xmlns:a16="http://schemas.microsoft.com/office/drawing/2014/main" id="{B6DCF1D5-C255-AC30-F559-56FD86E147EA}"/>
              </a:ext>
            </a:extLst>
          </p:cNvPr>
          <p:cNvSpPr txBox="1"/>
          <p:nvPr/>
        </p:nvSpPr>
        <p:spPr>
          <a:xfrm>
            <a:off x="1736985" y="1491521"/>
            <a:ext cx="8079699" cy="4247317"/>
          </a:xfrm>
          <a:prstGeom prst="rect">
            <a:avLst/>
          </a:prstGeom>
          <a:noFill/>
        </p:spPr>
        <p:txBody>
          <a:bodyPr wrap="square" rtlCol="0">
            <a:spAutoFit/>
          </a:bodyPr>
          <a:lstStyle/>
          <a:p>
            <a:pPr algn="ctr"/>
            <a:r>
              <a:rPr lang="en-US" sz="3600" b="1" dirty="0"/>
              <a:t>TEAM MEMBERS</a:t>
            </a:r>
          </a:p>
          <a:p>
            <a:pPr algn="ctr"/>
            <a:endParaRPr lang="en-US" sz="3600" b="1" dirty="0"/>
          </a:p>
          <a:p>
            <a:pPr algn="ctr"/>
            <a:endParaRPr lang="en-US" sz="3600" b="1" dirty="0"/>
          </a:p>
          <a:p>
            <a:pPr algn="ctr"/>
            <a:r>
              <a:rPr lang="en-US" sz="3600" b="1" dirty="0"/>
              <a:t>Juan </a:t>
            </a:r>
            <a:r>
              <a:rPr lang="en-US" sz="3600" b="1" dirty="0" err="1"/>
              <a:t>Bohorquez</a:t>
            </a:r>
            <a:endParaRPr lang="en-US" sz="3600" b="1" dirty="0"/>
          </a:p>
          <a:p>
            <a:pPr lvl="5"/>
            <a:r>
              <a:rPr lang="en-US" sz="3600" b="1" dirty="0"/>
              <a:t> Ethan Rosenberg</a:t>
            </a:r>
          </a:p>
          <a:p>
            <a:pPr lvl="5"/>
            <a:r>
              <a:rPr lang="en-US" sz="3600" b="1"/>
              <a:t> Jaime </a:t>
            </a:r>
            <a:r>
              <a:rPr lang="en-US" sz="3600" b="1" dirty="0"/>
              <a:t>Villafuerte</a:t>
            </a:r>
          </a:p>
          <a:p>
            <a:pPr lvl="5"/>
            <a:r>
              <a:rPr lang="en-US" sz="3600" b="1" dirty="0"/>
              <a:t> Catherine Logan</a:t>
            </a:r>
          </a:p>
          <a:p>
            <a:endParaRPr lang="en-US" dirty="0"/>
          </a:p>
        </p:txBody>
      </p:sp>
    </p:spTree>
    <p:extLst>
      <p:ext uri="{BB962C8B-B14F-4D97-AF65-F5344CB8AC3E}">
        <p14:creationId xmlns:p14="http://schemas.microsoft.com/office/powerpoint/2010/main" val="157276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B172AF-C35A-191E-554C-79E76F1C8098}"/>
              </a:ext>
            </a:extLst>
          </p:cNvPr>
          <p:cNvPicPr>
            <a:picLocks noChangeAspect="1"/>
          </p:cNvPicPr>
          <p:nvPr/>
        </p:nvPicPr>
        <p:blipFill>
          <a:blip r:embed="rId2">
            <a:alphaModFix amt="50000"/>
          </a:blip>
          <a:stretch>
            <a:fillRect/>
          </a:stretch>
        </p:blipFill>
        <p:spPr>
          <a:xfrm>
            <a:off x="-284587" y="0"/>
            <a:ext cx="13101849" cy="6857999"/>
          </a:xfrm>
          <a:prstGeom prst="rect">
            <a:avLst/>
          </a:prstGeom>
        </p:spPr>
      </p:pic>
      <p:pic>
        <p:nvPicPr>
          <p:cNvPr id="3" name="Picture 2">
            <a:extLst>
              <a:ext uri="{FF2B5EF4-FFF2-40B4-BE49-F238E27FC236}">
                <a16:creationId xmlns:a16="http://schemas.microsoft.com/office/drawing/2014/main" id="{F8216032-422B-F796-A724-86E4A776BAC6}"/>
              </a:ext>
            </a:extLst>
          </p:cNvPr>
          <p:cNvPicPr>
            <a:picLocks noChangeAspect="1"/>
          </p:cNvPicPr>
          <p:nvPr/>
        </p:nvPicPr>
        <p:blipFill rotWithShape="1">
          <a:blip r:embed="rId3"/>
          <a:srcRect t="10319" b="9449"/>
          <a:stretch/>
        </p:blipFill>
        <p:spPr>
          <a:xfrm>
            <a:off x="1383528" y="1402057"/>
            <a:ext cx="10177669" cy="4593227"/>
          </a:xfrm>
          <a:prstGeom prst="rect">
            <a:avLst/>
          </a:prstGeom>
          <a:ln w="25400">
            <a:solidFill>
              <a:schemeClr val="tx1"/>
            </a:solidFill>
          </a:ln>
        </p:spPr>
      </p:pic>
      <p:sp>
        <p:nvSpPr>
          <p:cNvPr id="5" name="TextBox 4">
            <a:extLst>
              <a:ext uri="{FF2B5EF4-FFF2-40B4-BE49-F238E27FC236}">
                <a16:creationId xmlns:a16="http://schemas.microsoft.com/office/drawing/2014/main" id="{89A9F5E0-F7B9-4A89-3643-09D23BEFEAEE}"/>
              </a:ext>
            </a:extLst>
          </p:cNvPr>
          <p:cNvSpPr txBox="1"/>
          <p:nvPr/>
        </p:nvSpPr>
        <p:spPr>
          <a:xfrm>
            <a:off x="4317557" y="365760"/>
            <a:ext cx="4548147" cy="584775"/>
          </a:xfrm>
          <a:prstGeom prst="rect">
            <a:avLst/>
          </a:prstGeom>
          <a:noFill/>
        </p:spPr>
        <p:txBody>
          <a:bodyPr wrap="square" rtlCol="0">
            <a:spAutoFit/>
          </a:bodyPr>
          <a:lstStyle/>
          <a:p>
            <a:pPr algn="ctr"/>
            <a:r>
              <a:rPr lang="en-US" sz="3200" b="1" dirty="0"/>
              <a:t>INITIAL PLAN </a:t>
            </a:r>
          </a:p>
        </p:txBody>
      </p:sp>
    </p:spTree>
    <p:extLst>
      <p:ext uri="{BB962C8B-B14F-4D97-AF65-F5344CB8AC3E}">
        <p14:creationId xmlns:p14="http://schemas.microsoft.com/office/powerpoint/2010/main" val="272562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CD06-BFCF-7416-FA33-B2CAD29D13CD}"/>
              </a:ext>
            </a:extLst>
          </p:cNvPr>
          <p:cNvSpPr>
            <a:spLocks noGrp="1"/>
          </p:cNvSpPr>
          <p:nvPr>
            <p:ph type="ctrTitle"/>
          </p:nvPr>
        </p:nvSpPr>
        <p:spPr>
          <a:xfrm>
            <a:off x="1524000" y="1122363"/>
            <a:ext cx="9144000" cy="1054455"/>
          </a:xfrm>
        </p:spPr>
        <p:txBody>
          <a:bodyPr/>
          <a:lstStyle/>
          <a:p>
            <a:r>
              <a:rPr lang="en-US" b="1" dirty="0"/>
              <a:t>Project 2 Group 2</a:t>
            </a:r>
          </a:p>
        </p:txBody>
      </p:sp>
      <p:pic>
        <p:nvPicPr>
          <p:cNvPr id="5" name="Picture 4" descr="A picture containing text, indoor, scene, ceiling&#10;&#10;Description automatically generated">
            <a:extLst>
              <a:ext uri="{FF2B5EF4-FFF2-40B4-BE49-F238E27FC236}">
                <a16:creationId xmlns:a16="http://schemas.microsoft.com/office/drawing/2014/main" id="{8A107609-9081-2B43-C671-AE9C7BB106AA}"/>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111318" y="0"/>
            <a:ext cx="12581198" cy="6917635"/>
          </a:xfrm>
          <a:prstGeom prst="rect">
            <a:avLst/>
          </a:prstGeom>
        </p:spPr>
      </p:pic>
      <p:sp>
        <p:nvSpPr>
          <p:cNvPr id="3" name="Subtitle 2">
            <a:extLst>
              <a:ext uri="{FF2B5EF4-FFF2-40B4-BE49-F238E27FC236}">
                <a16:creationId xmlns:a16="http://schemas.microsoft.com/office/drawing/2014/main" id="{AF1446CB-7D1D-175A-E0DB-A2515BA75226}"/>
              </a:ext>
            </a:extLst>
          </p:cNvPr>
          <p:cNvSpPr>
            <a:spLocks noGrp="1"/>
          </p:cNvSpPr>
          <p:nvPr>
            <p:ph type="subTitle" idx="1"/>
          </p:nvPr>
        </p:nvSpPr>
        <p:spPr/>
        <p:txBody>
          <a:bodyPr>
            <a:normAutofit fontScale="92500" lnSpcReduction="20000"/>
          </a:bodyPr>
          <a:lstStyle/>
          <a:p>
            <a:r>
              <a:rPr lang="en-US" b="0" i="0" dirty="0" err="1">
                <a:effectLst/>
                <a:latin typeface="Inter"/>
              </a:rPr>
              <a:t>Rossmann</a:t>
            </a:r>
            <a:r>
              <a:rPr lang="en-US" b="0" i="0" dirty="0">
                <a:effectLst/>
                <a:latin typeface="Inter"/>
              </a:rPr>
              <a:t> operates over 3,000 drug stores in 7 European countries. Currently, </a:t>
            </a:r>
            <a:r>
              <a:rPr lang="en-US" b="0" i="0" dirty="0" err="1">
                <a:effectLst/>
                <a:latin typeface="Inter"/>
              </a:rPr>
              <a:t>Rossmann</a:t>
            </a:r>
            <a:r>
              <a:rPr lang="en-US" b="0" i="0" dirty="0">
                <a:effectLst/>
                <a:latin typeface="Inter"/>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lang="en-US" dirty="0"/>
          </a:p>
        </p:txBody>
      </p:sp>
    </p:spTree>
    <p:extLst>
      <p:ext uri="{BB962C8B-B14F-4D97-AF65-F5344CB8AC3E}">
        <p14:creationId xmlns:p14="http://schemas.microsoft.com/office/powerpoint/2010/main" val="125754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indoor, scene, ceiling&#10;&#10;Description automatically generated">
            <a:extLst>
              <a:ext uri="{FF2B5EF4-FFF2-40B4-BE49-F238E27FC236}">
                <a16:creationId xmlns:a16="http://schemas.microsoft.com/office/drawing/2014/main" id="{D2911700-4C45-42FE-30CC-E76229EFCB68}"/>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0" y="-64819"/>
            <a:ext cx="12192000" cy="6987637"/>
          </a:xfrm>
          <a:prstGeom prst="rect">
            <a:avLst/>
          </a:prstGeom>
        </p:spPr>
      </p:pic>
      <p:sp>
        <p:nvSpPr>
          <p:cNvPr id="3" name="TextBox 2">
            <a:extLst>
              <a:ext uri="{FF2B5EF4-FFF2-40B4-BE49-F238E27FC236}">
                <a16:creationId xmlns:a16="http://schemas.microsoft.com/office/drawing/2014/main" id="{2723A35B-F667-E872-0F74-89151FD66D25}"/>
              </a:ext>
            </a:extLst>
          </p:cNvPr>
          <p:cNvSpPr txBox="1"/>
          <p:nvPr/>
        </p:nvSpPr>
        <p:spPr>
          <a:xfrm>
            <a:off x="2122999" y="1749286"/>
            <a:ext cx="8577469" cy="4801314"/>
          </a:xfrm>
          <a:prstGeom prst="rect">
            <a:avLst/>
          </a:prstGeom>
          <a:noFill/>
        </p:spPr>
        <p:txBody>
          <a:bodyPr wrap="square">
            <a:spAutoFit/>
          </a:bodyPr>
          <a:lstStyle/>
          <a:p>
            <a:pPr algn="l" fontAlgn="base"/>
            <a:r>
              <a:rPr lang="en-US" b="0" i="0" dirty="0">
                <a:effectLst/>
                <a:latin typeface="Inter"/>
              </a:rPr>
              <a:t>You are provided with historical sales data for 1,115 </a:t>
            </a:r>
            <a:r>
              <a:rPr lang="en-US" b="0" i="0" dirty="0" err="1">
                <a:effectLst/>
                <a:latin typeface="Inter"/>
              </a:rPr>
              <a:t>Rossmann</a:t>
            </a:r>
            <a:r>
              <a:rPr lang="en-US" b="0" i="0" dirty="0">
                <a:effectLst/>
                <a:latin typeface="Inter"/>
              </a:rPr>
              <a:t> stores. The task is to forecast the "Sales" column for the test set. Note that some stores in the dataset were temporarily closed for refurbishment.</a:t>
            </a:r>
          </a:p>
          <a:p>
            <a:pPr algn="l" fontAlgn="base"/>
            <a:r>
              <a:rPr lang="en-US" b="0" i="0" dirty="0">
                <a:solidFill>
                  <a:srgbClr val="000000"/>
                </a:solidFill>
                <a:effectLst/>
                <a:latin typeface="Inter"/>
              </a:rPr>
              <a:t>Files</a:t>
            </a:r>
          </a:p>
          <a:p>
            <a:pPr algn="l" fontAlgn="base">
              <a:buFont typeface="Arial" panose="020B0604020202020204" pitchFamily="34" charset="0"/>
              <a:buChar char="•"/>
            </a:pPr>
            <a:r>
              <a:rPr lang="en-US" b="0" i="0" dirty="0">
                <a:effectLst/>
                <a:latin typeface="inherit"/>
              </a:rPr>
              <a:t>train.csv - historical data including Sales</a:t>
            </a:r>
          </a:p>
          <a:p>
            <a:pPr algn="l" fontAlgn="base">
              <a:buFont typeface="Arial" panose="020B0604020202020204" pitchFamily="34" charset="0"/>
              <a:buChar char="•"/>
            </a:pPr>
            <a:r>
              <a:rPr lang="en-US" b="0" i="0" dirty="0">
                <a:effectLst/>
                <a:latin typeface="inherit"/>
              </a:rPr>
              <a:t>test.csv - historical data excluding Sales</a:t>
            </a:r>
          </a:p>
          <a:p>
            <a:pPr algn="l" fontAlgn="base">
              <a:buFont typeface="Arial" panose="020B0604020202020204" pitchFamily="34" charset="0"/>
              <a:buChar char="•"/>
            </a:pPr>
            <a:r>
              <a:rPr lang="en-US" b="0" i="0" dirty="0">
                <a:effectLst/>
                <a:latin typeface="inherit"/>
              </a:rPr>
              <a:t>sample_submission.csv - a sample submission file in the correct format</a:t>
            </a:r>
          </a:p>
          <a:p>
            <a:pPr algn="l" fontAlgn="base">
              <a:buFont typeface="Arial" panose="020B0604020202020204" pitchFamily="34" charset="0"/>
              <a:buChar char="•"/>
            </a:pPr>
            <a:r>
              <a:rPr lang="en-US" b="0" i="0" dirty="0">
                <a:effectLst/>
                <a:latin typeface="inherit"/>
              </a:rPr>
              <a:t>store.csv - supplemental information about the stores</a:t>
            </a:r>
          </a:p>
          <a:p>
            <a:pPr algn="l" fontAlgn="base"/>
            <a:r>
              <a:rPr lang="en-US" b="0" i="0" dirty="0">
                <a:solidFill>
                  <a:srgbClr val="000000"/>
                </a:solidFill>
                <a:effectLst/>
                <a:latin typeface="Inter"/>
              </a:rPr>
              <a:t>Data fields</a:t>
            </a:r>
          </a:p>
          <a:p>
            <a:pPr algn="l" fontAlgn="base"/>
            <a:r>
              <a:rPr lang="en-US" b="0" i="0" dirty="0">
                <a:effectLst/>
                <a:latin typeface="Inter"/>
              </a:rPr>
              <a:t>Most of the fields are self-explanatory. The following are descriptions for those that aren't.</a:t>
            </a:r>
          </a:p>
          <a:p>
            <a:pPr algn="l" fontAlgn="base">
              <a:buFont typeface="Arial" panose="020B0604020202020204" pitchFamily="34" charset="0"/>
              <a:buChar char="•"/>
            </a:pPr>
            <a:r>
              <a:rPr lang="en-US" b="0" i="0" dirty="0">
                <a:effectLst/>
                <a:latin typeface="inherit"/>
              </a:rPr>
              <a:t>Id - an Id that represents a (Store, Date) duple within the test set</a:t>
            </a:r>
          </a:p>
          <a:p>
            <a:pPr algn="l" fontAlgn="base">
              <a:buFont typeface="Arial" panose="020B0604020202020204" pitchFamily="34" charset="0"/>
              <a:buChar char="•"/>
            </a:pPr>
            <a:r>
              <a:rPr lang="en-US" b="0" i="0" dirty="0">
                <a:effectLst/>
                <a:latin typeface="inherit"/>
              </a:rPr>
              <a:t>Store - a unique Id for each store</a:t>
            </a:r>
          </a:p>
          <a:p>
            <a:pPr algn="l" fontAlgn="base">
              <a:buFont typeface="Arial" panose="020B0604020202020204" pitchFamily="34" charset="0"/>
              <a:buChar char="•"/>
            </a:pPr>
            <a:r>
              <a:rPr lang="en-US" b="0" i="0" dirty="0">
                <a:effectLst/>
                <a:latin typeface="inherit"/>
              </a:rPr>
              <a:t>Sales - the turnover for any given day (this is what you are predicting)</a:t>
            </a:r>
          </a:p>
          <a:p>
            <a:pPr algn="l" fontAlgn="base">
              <a:buFont typeface="Arial" panose="020B0604020202020204" pitchFamily="34" charset="0"/>
              <a:buChar char="•"/>
            </a:pPr>
            <a:r>
              <a:rPr lang="en-US" b="0" i="0" dirty="0">
                <a:effectLst/>
                <a:latin typeface="inherit"/>
              </a:rPr>
              <a:t>Customers - the number of customers on a given day</a:t>
            </a:r>
          </a:p>
          <a:p>
            <a:pPr algn="l" fontAlgn="base">
              <a:buFont typeface="Arial" panose="020B0604020202020204" pitchFamily="34" charset="0"/>
              <a:buChar char="•"/>
            </a:pPr>
            <a:r>
              <a:rPr lang="en-US" b="0" i="0" dirty="0">
                <a:effectLst/>
                <a:latin typeface="inherit"/>
              </a:rPr>
              <a:t>Open - an indicator for whether the store was open: 0 = closed, 1 = open</a:t>
            </a:r>
          </a:p>
          <a:p>
            <a:pPr algn="l" fontAlgn="base"/>
            <a:endParaRPr lang="en-US" b="0" i="0" dirty="0">
              <a:effectLst/>
              <a:latin typeface="inherit"/>
            </a:endParaRPr>
          </a:p>
        </p:txBody>
      </p:sp>
      <p:sp>
        <p:nvSpPr>
          <p:cNvPr id="5" name="TextBox 4">
            <a:extLst>
              <a:ext uri="{FF2B5EF4-FFF2-40B4-BE49-F238E27FC236}">
                <a16:creationId xmlns:a16="http://schemas.microsoft.com/office/drawing/2014/main" id="{A069C80A-0466-4E3A-7A0F-859714FCA407}"/>
              </a:ext>
            </a:extLst>
          </p:cNvPr>
          <p:cNvSpPr txBox="1"/>
          <p:nvPr/>
        </p:nvSpPr>
        <p:spPr>
          <a:xfrm>
            <a:off x="4524292" y="307400"/>
            <a:ext cx="4182386" cy="584775"/>
          </a:xfrm>
          <a:prstGeom prst="rect">
            <a:avLst/>
          </a:prstGeom>
          <a:noFill/>
        </p:spPr>
        <p:txBody>
          <a:bodyPr wrap="square" rtlCol="0">
            <a:spAutoFit/>
          </a:bodyPr>
          <a:lstStyle/>
          <a:p>
            <a:pPr algn="ctr"/>
            <a:r>
              <a:rPr lang="en-US" sz="3200" b="1" dirty="0"/>
              <a:t>DATA FIELD</a:t>
            </a:r>
          </a:p>
        </p:txBody>
      </p:sp>
    </p:spTree>
    <p:extLst>
      <p:ext uri="{BB962C8B-B14F-4D97-AF65-F5344CB8AC3E}">
        <p14:creationId xmlns:p14="http://schemas.microsoft.com/office/powerpoint/2010/main" val="240350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9E876B-4647-588C-A927-07FBC3103DE5}"/>
              </a:ext>
            </a:extLst>
          </p:cNvPr>
          <p:cNvSpPr txBox="1"/>
          <p:nvPr/>
        </p:nvSpPr>
        <p:spPr>
          <a:xfrm>
            <a:off x="2504661" y="1220735"/>
            <a:ext cx="7648492" cy="5355312"/>
          </a:xfrm>
          <a:prstGeom prst="rect">
            <a:avLst/>
          </a:prstGeom>
          <a:noFill/>
        </p:spPr>
        <p:txBody>
          <a:bodyPr wrap="square">
            <a:spAutoFit/>
          </a:bodyPr>
          <a:lstStyle/>
          <a:p>
            <a:pPr algn="l" fontAlgn="base">
              <a:buFont typeface="Arial" panose="020B0604020202020204" pitchFamily="34" charset="0"/>
              <a:buChar char="•"/>
            </a:pPr>
            <a:r>
              <a:rPr lang="en-US" b="0" i="0" dirty="0" err="1">
                <a:effectLst/>
                <a:latin typeface="inherit"/>
              </a:rPr>
              <a:t>StateHoliday</a:t>
            </a:r>
            <a:r>
              <a:rPr lang="en-US" b="0" i="0" dirty="0">
                <a:effectLst/>
                <a:latin typeface="inherit"/>
              </a:rPr>
              <a:t> - indicates a state holiday. Normally all stores, with few exceptions, are closed on state holidays. Note that all schools are closed on public holidays and weekends. a = public holiday, b = Easter holiday, c = Christmas, 0 = None</a:t>
            </a:r>
          </a:p>
          <a:p>
            <a:pPr algn="l" fontAlgn="base">
              <a:buFont typeface="Arial" panose="020B0604020202020204" pitchFamily="34" charset="0"/>
              <a:buChar char="•"/>
            </a:pPr>
            <a:r>
              <a:rPr lang="en-US" b="0" i="0" dirty="0" err="1">
                <a:effectLst/>
                <a:latin typeface="inherit"/>
              </a:rPr>
              <a:t>SchoolHoliday</a:t>
            </a:r>
            <a:r>
              <a:rPr lang="en-US" b="0" i="0" dirty="0">
                <a:effectLst/>
                <a:latin typeface="inherit"/>
              </a:rPr>
              <a:t> - indicates if the (Store, Date) was affected by the closure of public schools</a:t>
            </a:r>
          </a:p>
          <a:p>
            <a:pPr algn="l" fontAlgn="base">
              <a:buFont typeface="Arial" panose="020B0604020202020204" pitchFamily="34" charset="0"/>
              <a:buChar char="•"/>
            </a:pPr>
            <a:r>
              <a:rPr lang="en-US" b="0" i="0" dirty="0" err="1">
                <a:effectLst/>
                <a:latin typeface="inherit"/>
              </a:rPr>
              <a:t>StoreType</a:t>
            </a:r>
            <a:r>
              <a:rPr lang="en-US" b="0" i="0" dirty="0">
                <a:effectLst/>
                <a:latin typeface="inherit"/>
              </a:rPr>
              <a:t> - differentiates between 4 different store models: a, b, c, d</a:t>
            </a:r>
          </a:p>
          <a:p>
            <a:pPr algn="l" fontAlgn="base">
              <a:buFont typeface="Arial" panose="020B0604020202020204" pitchFamily="34" charset="0"/>
              <a:buChar char="•"/>
            </a:pPr>
            <a:r>
              <a:rPr lang="en-US" b="0" i="0" dirty="0">
                <a:effectLst/>
                <a:latin typeface="inherit"/>
              </a:rPr>
              <a:t>Assortment - describes an assortment level: a = basic, b = extra, c = extended</a:t>
            </a:r>
          </a:p>
          <a:p>
            <a:pPr algn="l" fontAlgn="base">
              <a:buFont typeface="Arial" panose="020B0604020202020204" pitchFamily="34" charset="0"/>
              <a:buChar char="•"/>
            </a:pPr>
            <a:r>
              <a:rPr lang="en-US" b="0" i="0" dirty="0" err="1">
                <a:effectLst/>
                <a:latin typeface="inherit"/>
              </a:rPr>
              <a:t>CompetitionDistance</a:t>
            </a:r>
            <a:r>
              <a:rPr lang="en-US" b="0" i="0" dirty="0">
                <a:effectLst/>
                <a:latin typeface="inherit"/>
              </a:rPr>
              <a:t> - distance in meters to the nearest competitor store</a:t>
            </a:r>
          </a:p>
          <a:p>
            <a:pPr algn="l" fontAlgn="base">
              <a:buFont typeface="Arial" panose="020B0604020202020204" pitchFamily="34" charset="0"/>
              <a:buChar char="•"/>
            </a:pPr>
            <a:r>
              <a:rPr lang="en-US" b="0" i="0" dirty="0" err="1">
                <a:effectLst/>
                <a:latin typeface="inherit"/>
              </a:rPr>
              <a:t>CompetitionOpenSince</a:t>
            </a:r>
            <a:r>
              <a:rPr lang="en-US" b="0" i="0" dirty="0">
                <a:effectLst/>
                <a:latin typeface="inherit"/>
              </a:rPr>
              <a:t>[Month/Year] - gives the approximate year and month of the time the nearest competitor was opened</a:t>
            </a:r>
          </a:p>
          <a:p>
            <a:pPr algn="l" fontAlgn="base">
              <a:buFont typeface="Arial" panose="020B0604020202020204" pitchFamily="34" charset="0"/>
              <a:buChar char="•"/>
            </a:pPr>
            <a:r>
              <a:rPr lang="en-US" b="0" i="0" dirty="0">
                <a:effectLst/>
                <a:latin typeface="inherit"/>
              </a:rPr>
              <a:t>Promo - indicates whether a store is running a promo on that day</a:t>
            </a:r>
          </a:p>
          <a:p>
            <a:pPr algn="l" fontAlgn="base">
              <a:buFont typeface="Arial" panose="020B0604020202020204" pitchFamily="34" charset="0"/>
              <a:buChar char="•"/>
            </a:pPr>
            <a:r>
              <a:rPr lang="en-US" b="0" i="0" dirty="0">
                <a:effectLst/>
                <a:latin typeface="inherit"/>
              </a:rPr>
              <a:t>Promo2 - Promo2 is a continuing and consecutive promotion for some stores: 0 = store is not participating, 1 = store is participating</a:t>
            </a:r>
          </a:p>
          <a:p>
            <a:pPr algn="l" fontAlgn="base">
              <a:buFont typeface="Arial" panose="020B0604020202020204" pitchFamily="34" charset="0"/>
              <a:buChar char="•"/>
            </a:pPr>
            <a:r>
              <a:rPr lang="en-US" b="0" i="0" dirty="0">
                <a:effectLst/>
                <a:latin typeface="inherit"/>
              </a:rPr>
              <a:t>Promo2Since[Year/Week] - describes the year and calendar week when the store started participating in Promo2</a:t>
            </a:r>
          </a:p>
          <a:p>
            <a:pPr algn="l" fontAlgn="base">
              <a:buFont typeface="Arial" panose="020B0604020202020204" pitchFamily="34" charset="0"/>
              <a:buChar char="•"/>
            </a:pPr>
            <a:r>
              <a:rPr lang="en-US" b="0" i="0" dirty="0" err="1">
                <a:effectLst/>
                <a:latin typeface="inherit"/>
              </a:rPr>
              <a:t>PromoInterval</a:t>
            </a:r>
            <a:r>
              <a:rPr lang="en-US" b="0" i="0" dirty="0">
                <a:effectLst/>
                <a:latin typeface="inherit"/>
              </a:rPr>
              <a:t> - describes the consecutive intervals Promo2 is started, naming the months the promotion is started anew. E.g. "</a:t>
            </a:r>
            <a:r>
              <a:rPr lang="en-US" b="0" i="0" dirty="0" err="1">
                <a:effectLst/>
                <a:latin typeface="inherit"/>
              </a:rPr>
              <a:t>Feb,May,Aug,Nov</a:t>
            </a:r>
            <a:r>
              <a:rPr lang="en-US" b="0" i="0" dirty="0">
                <a:effectLst/>
                <a:latin typeface="inherit"/>
              </a:rPr>
              <a:t>" means each round starts in February, May, August, November of any given year for that store</a:t>
            </a:r>
          </a:p>
        </p:txBody>
      </p:sp>
      <p:pic>
        <p:nvPicPr>
          <p:cNvPr id="4" name="Picture 3" descr="A picture containing text, indoor, scene, ceiling&#10;&#10;Description automatically generated">
            <a:extLst>
              <a:ext uri="{FF2B5EF4-FFF2-40B4-BE49-F238E27FC236}">
                <a16:creationId xmlns:a16="http://schemas.microsoft.com/office/drawing/2014/main" id="{1E7C9CB2-FC79-4E7C-7329-57175AF9B517}"/>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0" y="-253058"/>
            <a:ext cx="12192000" cy="7364116"/>
          </a:xfrm>
          <a:prstGeom prst="rect">
            <a:avLst/>
          </a:prstGeom>
        </p:spPr>
      </p:pic>
      <p:sp>
        <p:nvSpPr>
          <p:cNvPr id="5" name="TextBox 4">
            <a:extLst>
              <a:ext uri="{FF2B5EF4-FFF2-40B4-BE49-F238E27FC236}">
                <a16:creationId xmlns:a16="http://schemas.microsoft.com/office/drawing/2014/main" id="{7CABF6E5-98BC-FDB5-C93B-3853439C4057}"/>
              </a:ext>
            </a:extLst>
          </p:cNvPr>
          <p:cNvSpPr txBox="1"/>
          <p:nvPr/>
        </p:nvSpPr>
        <p:spPr>
          <a:xfrm>
            <a:off x="4985468" y="403879"/>
            <a:ext cx="3053301" cy="584775"/>
          </a:xfrm>
          <a:prstGeom prst="rect">
            <a:avLst/>
          </a:prstGeom>
          <a:noFill/>
        </p:spPr>
        <p:txBody>
          <a:bodyPr wrap="square" rtlCol="0">
            <a:spAutoFit/>
          </a:bodyPr>
          <a:lstStyle/>
          <a:p>
            <a:pPr algn="ctr"/>
            <a:r>
              <a:rPr lang="en-US" sz="3200" b="1" dirty="0"/>
              <a:t>DATA FIELD</a:t>
            </a:r>
          </a:p>
        </p:txBody>
      </p:sp>
    </p:spTree>
    <p:extLst>
      <p:ext uri="{BB962C8B-B14F-4D97-AF65-F5344CB8AC3E}">
        <p14:creationId xmlns:p14="http://schemas.microsoft.com/office/powerpoint/2010/main" val="111253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indoor, scene, ceiling&#10;&#10;Description automatically generated">
            <a:extLst>
              <a:ext uri="{FF2B5EF4-FFF2-40B4-BE49-F238E27FC236}">
                <a16:creationId xmlns:a16="http://schemas.microsoft.com/office/drawing/2014/main" id="{F342763F-4CDD-E1A0-4B1F-46399632F7D5}"/>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0" y="-104775"/>
            <a:ext cx="12219211" cy="6962775"/>
          </a:xfrm>
          <a:prstGeom prst="rect">
            <a:avLst/>
          </a:prstGeom>
        </p:spPr>
      </p:pic>
      <p:sp>
        <p:nvSpPr>
          <p:cNvPr id="2" name="Title 1">
            <a:extLst>
              <a:ext uri="{FF2B5EF4-FFF2-40B4-BE49-F238E27FC236}">
                <a16:creationId xmlns:a16="http://schemas.microsoft.com/office/drawing/2014/main" id="{0D35CE50-482E-87E3-EAA8-F63DA875DB04}"/>
              </a:ext>
            </a:extLst>
          </p:cNvPr>
          <p:cNvSpPr>
            <a:spLocks noGrp="1"/>
          </p:cNvSpPr>
          <p:nvPr>
            <p:ph type="title"/>
          </p:nvPr>
        </p:nvSpPr>
        <p:spPr>
          <a:xfrm>
            <a:off x="946302" y="365125"/>
            <a:ext cx="10198886" cy="579255"/>
          </a:xfrm>
        </p:spPr>
        <p:txBody>
          <a:bodyPr>
            <a:noAutofit/>
          </a:bodyPr>
          <a:lstStyle/>
          <a:p>
            <a:pPr algn="ctr"/>
            <a:r>
              <a:rPr lang="en-US" sz="4000" b="1" dirty="0"/>
              <a:t>GitHub</a:t>
            </a:r>
          </a:p>
        </p:txBody>
      </p:sp>
      <p:pic>
        <p:nvPicPr>
          <p:cNvPr id="5" name="Content Placeholder 4">
            <a:extLst>
              <a:ext uri="{FF2B5EF4-FFF2-40B4-BE49-F238E27FC236}">
                <a16:creationId xmlns:a16="http://schemas.microsoft.com/office/drawing/2014/main" id="{ADA7B9C0-3EF7-9DA7-61A1-7CA2564A8041}"/>
              </a:ext>
            </a:extLst>
          </p:cNvPr>
          <p:cNvPicPr>
            <a:picLocks noGrp="1" noChangeAspect="1"/>
          </p:cNvPicPr>
          <p:nvPr>
            <p:ph idx="1"/>
          </p:nvPr>
        </p:nvPicPr>
        <p:blipFill rotWithShape="1">
          <a:blip r:embed="rId3"/>
          <a:srcRect t="11869" b="6753"/>
          <a:stretch/>
        </p:blipFill>
        <p:spPr>
          <a:xfrm>
            <a:off x="1010162" y="1304925"/>
            <a:ext cx="10198886" cy="5105400"/>
          </a:xfrm>
          <a:ln w="25400">
            <a:solidFill>
              <a:schemeClr val="tx1"/>
            </a:solidFill>
          </a:ln>
        </p:spPr>
      </p:pic>
    </p:spTree>
    <p:extLst>
      <p:ext uri="{BB962C8B-B14F-4D97-AF65-F5344CB8AC3E}">
        <p14:creationId xmlns:p14="http://schemas.microsoft.com/office/powerpoint/2010/main" val="418613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vr support vector regression">
            <a:extLst>
              <a:ext uri="{FF2B5EF4-FFF2-40B4-BE49-F238E27FC236}">
                <a16:creationId xmlns:a16="http://schemas.microsoft.com/office/drawing/2014/main" id="{8A9DCB48-2946-3FFC-B6D2-2A7AED62D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256" y="3236181"/>
            <a:ext cx="6272292" cy="32274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271027-6757-877A-6935-B31B1B71EDF3}"/>
              </a:ext>
            </a:extLst>
          </p:cNvPr>
          <p:cNvSpPr txBox="1"/>
          <p:nvPr/>
        </p:nvSpPr>
        <p:spPr>
          <a:xfrm>
            <a:off x="1002679" y="1662030"/>
            <a:ext cx="6853209" cy="2031325"/>
          </a:xfrm>
          <a:prstGeom prst="rect">
            <a:avLst/>
          </a:prstGeom>
          <a:noFill/>
        </p:spPr>
        <p:txBody>
          <a:bodyPr wrap="square" rtlCol="0">
            <a:spAutoFit/>
          </a:bodyPr>
          <a:lstStyle/>
          <a:p>
            <a:r>
              <a:rPr lang="en-US" b="1" i="0" dirty="0">
                <a:solidFill>
                  <a:srgbClr val="0A3069"/>
                </a:solidFill>
                <a:effectLst/>
              </a:rPr>
              <a:t>Support Vector Regression (SVR) using linear and non-linear kernels</a:t>
            </a:r>
          </a:p>
          <a:p>
            <a:endParaRPr lang="en-US" b="1" i="0" dirty="0">
              <a:solidFill>
                <a:srgbClr val="0A3069"/>
              </a:solidFill>
              <a:effectLst/>
            </a:endParaRPr>
          </a:p>
          <a:p>
            <a:r>
              <a:rPr lang="en-US" b="1" i="0" dirty="0">
                <a:solidFill>
                  <a:srgbClr val="202124"/>
                </a:solidFill>
                <a:effectLst/>
              </a:rPr>
              <a:t>Support Vector Regression is a supervised learning algorithm that is used to predict discrete values. Support Vector Regression uses the same principle as the SVMs. The basic idea behind SVR is to find the best fit line. In SVR, the best fit line is the hyperplane that has the maximum number of points.</a:t>
            </a:r>
            <a:endParaRPr lang="en-US" b="1" dirty="0"/>
          </a:p>
        </p:txBody>
      </p:sp>
      <p:sp>
        <p:nvSpPr>
          <p:cNvPr id="4" name="TextBox 3">
            <a:extLst>
              <a:ext uri="{FF2B5EF4-FFF2-40B4-BE49-F238E27FC236}">
                <a16:creationId xmlns:a16="http://schemas.microsoft.com/office/drawing/2014/main" id="{42F81DF6-248D-8CA8-58E1-82B7AFEA7AD3}"/>
              </a:ext>
            </a:extLst>
          </p:cNvPr>
          <p:cNvSpPr txBox="1"/>
          <p:nvPr/>
        </p:nvSpPr>
        <p:spPr>
          <a:xfrm>
            <a:off x="3617844" y="628152"/>
            <a:ext cx="5406887" cy="461665"/>
          </a:xfrm>
          <a:prstGeom prst="rect">
            <a:avLst/>
          </a:prstGeom>
          <a:noFill/>
        </p:spPr>
        <p:txBody>
          <a:bodyPr wrap="square" rtlCol="0">
            <a:spAutoFit/>
          </a:bodyPr>
          <a:lstStyle/>
          <a:p>
            <a:pPr algn="ctr"/>
            <a:r>
              <a:rPr lang="en-US" sz="2400" b="1" i="0" dirty="0">
                <a:solidFill>
                  <a:srgbClr val="0A3069"/>
                </a:solidFill>
                <a:effectLst/>
              </a:rPr>
              <a:t>Support Vector Regression (SVR)</a:t>
            </a:r>
            <a:endParaRPr lang="en-US" sz="2400" dirty="0"/>
          </a:p>
        </p:txBody>
      </p:sp>
    </p:spTree>
    <p:extLst>
      <p:ext uri="{BB962C8B-B14F-4D97-AF65-F5344CB8AC3E}">
        <p14:creationId xmlns:p14="http://schemas.microsoft.com/office/powerpoint/2010/main" val="3814437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584</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inherit</vt:lpstr>
      <vt:lpstr>Inter</vt:lpstr>
      <vt:lpstr>Office Theme</vt:lpstr>
      <vt:lpstr>PowerPoint Presentation</vt:lpstr>
      <vt:lpstr>PowerPoint Presentation</vt:lpstr>
      <vt:lpstr>Project 2 Group 2</vt:lpstr>
      <vt:lpstr>PowerPoint Presentation</vt:lpstr>
      <vt:lpstr>PowerPoint Presentation</vt:lpstr>
      <vt:lpstr>GitHub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Logan</dc:creator>
  <cp:lastModifiedBy>Catherine Logan</cp:lastModifiedBy>
  <cp:revision>1</cp:revision>
  <dcterms:created xsi:type="dcterms:W3CDTF">2022-07-07T02:12:50Z</dcterms:created>
  <dcterms:modified xsi:type="dcterms:W3CDTF">2022-07-07T22:37:21Z</dcterms:modified>
</cp:coreProperties>
</file>