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5" r:id="rId4"/>
    <p:sldId id="263" r:id="rId5"/>
    <p:sldId id="257" r:id="rId6"/>
    <p:sldId id="266" r:id="rId7"/>
    <p:sldId id="258" r:id="rId8"/>
    <p:sldId id="268" r:id="rId9"/>
    <p:sldId id="267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" initials="L" lastIdx="5" clrIdx="0">
    <p:extLst>
      <p:ext uri="{19B8F6BF-5375-455C-9EA6-DF929625EA0E}">
        <p15:presenceInfo xmlns:p15="http://schemas.microsoft.com/office/powerpoint/2012/main" userId="LI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083"/>
    <a:srgbClr val="9BAEB5"/>
    <a:srgbClr val="F76398"/>
    <a:srgbClr val="FF71B5"/>
    <a:srgbClr val="755F5C"/>
    <a:srgbClr val="916158"/>
    <a:srgbClr val="AF8A62"/>
    <a:srgbClr val="966258"/>
    <a:srgbClr val="329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4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4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18358-1254-45A7-89FD-DE79F1EBB50D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4B66-B7A0-4064-AF35-243123374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07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alpha val="44000"/>
                  <a:lumMod val="62000"/>
                </a:schemeClr>
              </a:gs>
              <a:gs pos="17000">
                <a:srgbClr val="AF8A62"/>
              </a:gs>
              <a:gs pos="69000">
                <a:srgbClr val="755F5C"/>
              </a:gs>
              <a:gs pos="52000">
                <a:srgbClr val="96625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4166505" y="501007"/>
            <a:ext cx="3858988" cy="5238486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A78393-8C63-4AA8-8DB6-F0C1BAB4F76F}"/>
              </a:ext>
            </a:extLst>
          </p:cNvPr>
          <p:cNvCxnSpPr>
            <a:cxnSpLocks/>
          </p:cNvCxnSpPr>
          <p:nvPr userDrawn="1"/>
        </p:nvCxnSpPr>
        <p:spPr>
          <a:xfrm>
            <a:off x="6426200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9A62176-064F-4E41-AA40-0ECCA8DDF6A9}"/>
              </a:ext>
            </a:extLst>
          </p:cNvPr>
          <p:cNvCxnSpPr>
            <a:cxnSpLocks/>
          </p:cNvCxnSpPr>
          <p:nvPr userDrawn="1"/>
        </p:nvCxnSpPr>
        <p:spPr>
          <a:xfrm>
            <a:off x="4564291" y="1345569"/>
            <a:ext cx="121783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64291" y="1495573"/>
            <a:ext cx="3063417" cy="2887102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MEMORIES </a:t>
            </a:r>
            <a:br>
              <a:rPr lang="en-US" altLang="ko-KR" dirty="0"/>
            </a:br>
            <a:r>
              <a:rPr lang="en-US" altLang="ko-KR" dirty="0"/>
              <a:t>DO NOT </a:t>
            </a:r>
            <a:br>
              <a:rPr lang="en-US" altLang="ko-KR" dirty="0"/>
            </a:br>
            <a:r>
              <a:rPr lang="en-US" altLang="ko-KR" dirty="0"/>
              <a:t>OPEN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4291" y="4491137"/>
            <a:ext cx="3063417" cy="394229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FREE PPT TEMPLATE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4291" y="6225580"/>
            <a:ext cx="3063418" cy="301756"/>
          </a:xfrm>
        </p:spPr>
        <p:txBody>
          <a:bodyPr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88BE4B-FB0A-4814-87BB-C42255BC764C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485316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</p:cNvCxnSpPr>
          <p:nvPr userDrawn="1"/>
        </p:nvCxnSpPr>
        <p:spPr>
          <a:xfrm>
            <a:off x="4526194" y="4895884"/>
            <a:ext cx="3131909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327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35A46F9-0696-414B-BA99-9A6DAE033D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alpha val="44000"/>
                  <a:lumMod val="62000"/>
                </a:schemeClr>
              </a:gs>
              <a:gs pos="17000">
                <a:srgbClr val="AF8A62"/>
              </a:gs>
              <a:gs pos="69000">
                <a:srgbClr val="755F5C"/>
              </a:gs>
              <a:gs pos="52000">
                <a:srgbClr val="96625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A7F5DF-854C-40A4-9E4D-CF7D10934C78}"/>
              </a:ext>
            </a:extLst>
          </p:cNvPr>
          <p:cNvSpPr/>
          <p:nvPr userDrawn="1"/>
        </p:nvSpPr>
        <p:spPr>
          <a:xfrm>
            <a:off x="-93132" y="2388576"/>
            <a:ext cx="4902200" cy="2080847"/>
          </a:xfrm>
          <a:prstGeom prst="roundRect">
            <a:avLst>
              <a:gd name="adj" fmla="val 2943"/>
            </a:avLst>
          </a:prstGeom>
          <a:solidFill>
            <a:schemeClr val="bg1">
              <a:alpha val="2000"/>
            </a:schemeClr>
          </a:solidFill>
          <a:ln w="3175">
            <a:solidFill>
              <a:schemeClr val="bg1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38BC32-ED6E-4DA8-A326-664FF691F1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0437" y="2973610"/>
            <a:ext cx="3063417" cy="390136"/>
          </a:xfrm>
        </p:spPr>
        <p:txBody>
          <a:bodyPr lIns="0" tIns="0" rIns="0" bIns="0" anchor="ctr"/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CAC8E5-CA74-41BA-A402-EFEEEFEF5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19733" y="1853793"/>
            <a:ext cx="2472266" cy="3150414"/>
          </a:xfrm>
        </p:spPr>
        <p:txBody>
          <a:bodyPr anchor="ctr">
            <a:normAutofit/>
          </a:bodyPr>
          <a:lstStyle>
            <a:lvl1pPr marL="285750" indent="-28575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Char char="•"/>
              <a:defRPr lang="ko-KR" altLang="en-US" sz="1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Design</a:t>
            </a:r>
          </a:p>
          <a:p>
            <a:r>
              <a:rPr lang="en-US" altLang="ko-KR" dirty="0"/>
              <a:t>Concept</a:t>
            </a:r>
          </a:p>
          <a:p>
            <a:r>
              <a:rPr lang="en-US" altLang="ko-KR" dirty="0"/>
              <a:t>Art</a:t>
            </a:r>
          </a:p>
          <a:p>
            <a:r>
              <a:rPr lang="en-US" altLang="ko-KR" dirty="0"/>
              <a:t>Style</a:t>
            </a:r>
          </a:p>
          <a:p>
            <a:r>
              <a:rPr lang="en-US" altLang="ko-KR" dirty="0"/>
              <a:t>Inspiration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260BD-3467-471D-85DE-5107A8A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436" y="3480841"/>
            <a:ext cx="3063418" cy="301756"/>
          </a:xfrm>
        </p:spPr>
        <p:txBody>
          <a:bodyPr/>
          <a:lstStyle>
            <a:lvl1pPr marL="0" indent="0" algn="dist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CD03B2-D523-40F7-801B-34AE16FFD78B}"/>
              </a:ext>
            </a:extLst>
          </p:cNvPr>
          <p:cNvCxnSpPr>
            <a:cxnSpLocks/>
            <a:stCxn id="11" idx="3"/>
            <a:endCxn id="3" idx="1"/>
          </p:cNvCxnSpPr>
          <p:nvPr userDrawn="1"/>
        </p:nvCxnSpPr>
        <p:spPr>
          <a:xfrm>
            <a:off x="4809068" y="3429000"/>
            <a:ext cx="4910665" cy="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06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alpha val="44000"/>
                  <a:lumMod val="62000"/>
                </a:schemeClr>
              </a:gs>
              <a:gs pos="17000">
                <a:srgbClr val="AF8A62"/>
              </a:gs>
              <a:gs pos="69000">
                <a:srgbClr val="755F5C"/>
              </a:gs>
              <a:gs pos="52000">
                <a:srgbClr val="96625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2973" y="431873"/>
            <a:ext cx="5459134" cy="511062"/>
          </a:xfrm>
        </p:spPr>
        <p:txBody>
          <a:bodyPr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14777" y="2400301"/>
            <a:ext cx="3785136" cy="2150532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974" y="1081908"/>
            <a:ext cx="2999582" cy="323982"/>
          </a:xfrm>
          <a:noFill/>
        </p:spPr>
        <p:txBody>
          <a:bodyPr lIns="0" tIns="0" rIns="0" bIns="0"/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671" y="6461578"/>
            <a:ext cx="406242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13E5F3-43E4-4991-AB13-168EA5721460}"/>
              </a:ext>
            </a:extLst>
          </p:cNvPr>
          <p:cNvCxnSpPr>
            <a:cxnSpLocks/>
          </p:cNvCxnSpPr>
          <p:nvPr userDrawn="1"/>
        </p:nvCxnSpPr>
        <p:spPr>
          <a:xfrm>
            <a:off x="1208088" y="188913"/>
            <a:ext cx="0" cy="6480175"/>
          </a:xfrm>
          <a:prstGeom prst="line">
            <a:avLst/>
          </a:prstGeom>
          <a:ln w="3175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F702472-425D-4C3F-9D43-E7073782F9C3}"/>
              </a:ext>
            </a:extLst>
          </p:cNvPr>
          <p:cNvSpPr/>
          <p:nvPr userDrawn="1"/>
        </p:nvSpPr>
        <p:spPr>
          <a:xfrm>
            <a:off x="1161264" y="3382433"/>
            <a:ext cx="93134" cy="931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4DACF00-4650-4587-8067-0A70D73A5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D353F1C-6A88-4333-8FCD-E39581304F39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0DEC780-904F-45B7-ABCC-53EDA5193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88913"/>
            <a:ext cx="1208088" cy="1394354"/>
          </a:xfrm>
          <a:prstGeom prst="roundRect">
            <a:avLst>
              <a:gd name="adj" fmla="val 0"/>
            </a:avLst>
          </a:prstGeom>
          <a:solidFill>
            <a:schemeClr val="bg1">
              <a:alpha val="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ko-KR" altLang="en-US" sz="800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altLang="ko-KR" dirty="0"/>
              <a:t>MEMORIES</a:t>
            </a:r>
          </a:p>
          <a:p>
            <a:pPr lvl="0" algn="ctr"/>
            <a:r>
              <a:rPr lang="en-US" altLang="ko-KR" dirty="0"/>
              <a:t>DO NOT</a:t>
            </a:r>
          </a:p>
          <a:p>
            <a:pPr lvl="0" algn="ctr"/>
            <a:r>
              <a:rPr lang="en-US" altLang="ko-KR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666577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5" userDrawn="1">
          <p15:clr>
            <a:srgbClr val="FBAE40"/>
          </p15:clr>
        </p15:guide>
        <p15:guide id="4" pos="1935" userDrawn="1">
          <p15:clr>
            <a:srgbClr val="FBAE40"/>
          </p15:clr>
        </p15:guide>
        <p15:guide id="5" pos="121" userDrawn="1">
          <p15:clr>
            <a:srgbClr val="FBAE40"/>
          </p15:clr>
        </p15:guide>
        <p15:guide id="6" pos="7559" userDrawn="1">
          <p15:clr>
            <a:srgbClr val="FBAE40"/>
          </p15:clr>
        </p15:guide>
        <p15:guide id="7" orient="horz" pos="119" userDrawn="1">
          <p15:clr>
            <a:srgbClr val="FBAE40"/>
          </p15:clr>
        </p15:guide>
        <p15:guide id="8" orient="horz" pos="42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C769A4-1AF0-4601-A129-B9B89BBAC8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alpha val="44000"/>
                  <a:lumMod val="62000"/>
                </a:schemeClr>
              </a:gs>
              <a:gs pos="17000">
                <a:srgbClr val="AF8A62"/>
              </a:gs>
              <a:gs pos="69000">
                <a:srgbClr val="755F5C"/>
              </a:gs>
              <a:gs pos="52000">
                <a:srgbClr val="966258"/>
              </a:gs>
              <a:gs pos="100000">
                <a:srgbClr val="329EB4">
                  <a:alpha val="89000"/>
                  <a:lumMod val="47000"/>
                </a:srgb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6C3D1-21F1-41F3-810C-D97609401E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592" y="596465"/>
            <a:ext cx="5162815" cy="511062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Something Just Like This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F3C95-74BF-43B3-B6EE-0557646219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3431" y="3760627"/>
            <a:ext cx="3785136" cy="2908461"/>
          </a:xfrm>
          <a:noFill/>
        </p:spPr>
        <p:txBody>
          <a:bodyPr lIns="0" tIns="0" rIns="0" bIns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We were staying in Paris</a:t>
            </a:r>
          </a:p>
          <a:p>
            <a:pPr lvl="0"/>
            <a:r>
              <a:rPr lang="en-US" altLang="ko-KR" dirty="0"/>
              <a:t>To get away from your parents</a:t>
            </a:r>
          </a:p>
          <a:p>
            <a:pPr lvl="0"/>
            <a:r>
              <a:rPr lang="en-US" altLang="ko-KR" dirty="0"/>
              <a:t>You look so proud</a:t>
            </a:r>
          </a:p>
          <a:p>
            <a:pPr lvl="0"/>
            <a:r>
              <a:rPr lang="en-US" altLang="ko-KR" dirty="0"/>
              <a:t>Standing there with a frown and a cigarette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DB36C-5DE0-49DF-8AE8-B1CE1C16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80782"/>
            <a:ext cx="2999582" cy="323982"/>
          </a:xfrm>
          <a:noFill/>
        </p:spPr>
        <p:txBody>
          <a:bodyPr lIns="0" tIns="0" rIns="0" bIns="0"/>
          <a:lstStyle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 . </a:t>
            </a:r>
            <a:r>
              <a:rPr lang="en-US" dirty="0" err="1"/>
              <a:t>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60080-AE29-43BD-8829-05ABDE2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606" y="6461881"/>
            <a:ext cx="428307" cy="223838"/>
          </a:xfrm>
        </p:spPr>
        <p:txBody>
          <a:bodyPr lIns="0" tIns="0" rIns="0" bIns="0"/>
          <a:lstStyle>
            <a:lvl1pPr marL="0" indent="0" algn="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1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43BF621-4FC3-44DB-97C1-2906C2BBA1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4CE91C4-5CEE-4EF3-9CCC-1E211DF78B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400" y="5160963"/>
            <a:ext cx="928688" cy="150812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120000"/>
              </a:lnSpc>
              <a:defRPr lang="ko-KR" altLang="en-US" sz="11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lang="en-US" altLang="ko-KR" sz="1100" dirty="0"/>
              <a:t>Mood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Concept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Design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Marketing</a:t>
            </a:r>
          </a:p>
          <a:p>
            <a:r>
              <a:rPr lang="en-US" altLang="ko-KR" sz="1100" dirty="0">
                <a:solidFill>
                  <a:schemeClr val="bg1">
                    <a:alpha val="60000"/>
                  </a:schemeClr>
                </a:solidFill>
              </a:rPr>
              <a:t>Summary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59594E-ACCE-4E8E-A8F3-8BE0AAF6EBD3}"/>
              </a:ext>
            </a:extLst>
          </p:cNvPr>
          <p:cNvCxnSpPr>
            <a:cxnSpLocks/>
          </p:cNvCxnSpPr>
          <p:nvPr userDrawn="1"/>
        </p:nvCxnSpPr>
        <p:spPr>
          <a:xfrm flipV="1">
            <a:off x="192088" y="5160883"/>
            <a:ext cx="0" cy="1508206"/>
          </a:xfrm>
          <a:prstGeom prst="line">
            <a:avLst/>
          </a:prstGeom>
          <a:noFill/>
          <a:ln w="6350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4512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745">
          <p15:clr>
            <a:srgbClr val="FBAE40"/>
          </p15:clr>
        </p15:guide>
        <p15:guide id="4" pos="1935">
          <p15:clr>
            <a:srgbClr val="FBAE40"/>
          </p15:clr>
        </p15:guide>
        <p15:guide id="5" pos="121">
          <p15:clr>
            <a:srgbClr val="FBAE40"/>
          </p15:clr>
        </p15:guide>
        <p15:guide id="6" pos="7559">
          <p15:clr>
            <a:srgbClr val="FBAE40"/>
          </p15:clr>
        </p15:guide>
        <p15:guide id="7" orient="horz" pos="119">
          <p15:clr>
            <a:srgbClr val="FBAE40"/>
          </p15:clr>
        </p15:guide>
        <p15:guide id="8" orient="horz" pos="42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98000"/>
              </a:schemeClr>
            </a:gs>
            <a:gs pos="53000">
              <a:schemeClr val="bg1">
                <a:alpha val="87000"/>
              </a:schemeClr>
            </a:gs>
            <a:gs pos="100000">
              <a:schemeClr val="bg1">
                <a:alpha val="91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480D59-8DBB-4702-B184-07DE046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75"/>
            <a:ext cx="10515600" cy="511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7040C-4277-4290-81E4-40F49286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6232"/>
            <a:ext cx="2983029" cy="359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3AAFA-6A83-48FE-8039-508A9FD23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9295" y="6388034"/>
            <a:ext cx="11811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D09E-1386-4024-8256-C8485A6C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1533" y="6388034"/>
            <a:ext cx="3063418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Designed by L@rgo 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BB5C4-1746-4F41-AE85-C9E9C4B2B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25174"/>
            <a:ext cx="27432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lnSpc>
                <a:spcPct val="125000"/>
              </a:lnSpc>
              <a:buFont typeface="Arial" panose="020B0604020202020204" pitchFamily="34" charset="0"/>
              <a:buNone/>
              <a:defRPr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3BF621-4FC3-44DB-97C1-2906C2BBA1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01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6" r:id="rId4"/>
  </p:sldLayoutIdLst>
  <p:hf hdr="0" dt="0"/>
  <p:txStyles>
    <p:titleStyle>
      <a:lvl1pPr marL="0" indent="0" algn="l" defTabSz="914400" rtl="0" eaLnBrk="1" latinLnBrk="1" hangingPunct="1">
        <a:lnSpc>
          <a:spcPct val="125000"/>
        </a:lnSpc>
        <a:spcBef>
          <a:spcPct val="0"/>
        </a:spcBef>
        <a:buFont typeface="Arial" panose="020B0604020202020204" pitchFamily="34" charset="0"/>
        <a:buNone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1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20EDD-EB29-49F5-8844-C9114C396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600" dirty="0" smtClean="0"/>
              <a:t>COWTHEHERO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7200" dirty="0" smtClean="0"/>
              <a:t>GAME</a:t>
            </a:r>
            <a:r>
              <a:rPr lang="en-US" altLang="ko-KR" sz="7200" dirty="0"/>
              <a:t/>
            </a:r>
            <a:br>
              <a:rPr lang="en-US" altLang="ko-KR" sz="7200" dirty="0"/>
            </a:br>
            <a:r>
              <a:rPr lang="en-US" altLang="ko-KR" sz="1200" dirty="0" smtClean="0"/>
              <a:t>PROJECT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5966C9-5428-460E-972F-8ED308900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>
            <a:normAutofit/>
          </a:bodyPr>
          <a:lstStyle/>
          <a:p>
            <a:r>
              <a:rPr lang="en-US" altLang="ko-KR" sz="2000" dirty="0" smtClean="0"/>
              <a:t>4</a:t>
            </a:r>
            <a:r>
              <a:rPr lang="ko-KR" altLang="en-US" sz="2000" dirty="0" smtClean="0"/>
              <a:t>조</a:t>
            </a:r>
            <a:endParaRPr lang="ko-KR" altLang="en-US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7E450-A9A3-48FA-8F6E-DAF97DF23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8100"/>
            <a:ext cx="355600" cy="301625"/>
          </a:xfrm>
        </p:spPr>
        <p:txBody>
          <a:bodyPr/>
          <a:lstStyle/>
          <a:p>
            <a:fld id="{143BF621-4FC3-44DB-97C1-2906C2BBA181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E9424ED7-C9CF-4127-8DE9-CE3A2F4232F4}"/>
              </a:ext>
            </a:extLst>
          </p:cNvPr>
          <p:cNvSpPr/>
          <p:nvPr/>
        </p:nvSpPr>
        <p:spPr>
          <a:xfrm>
            <a:off x="5947298" y="1196867"/>
            <a:ext cx="297405" cy="29740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69F8252A-AEEE-4ACD-9769-F22D02FD7205}"/>
              </a:ext>
            </a:extLst>
          </p:cNvPr>
          <p:cNvSpPr/>
          <p:nvPr/>
        </p:nvSpPr>
        <p:spPr>
          <a:xfrm>
            <a:off x="6019691" y="1269262"/>
            <a:ext cx="152615" cy="152615"/>
          </a:xfrm>
          <a:prstGeom prst="diamond">
            <a:avLst/>
          </a:prstGeom>
          <a:ln w="317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78402" y="5000745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Choi    Cheol     Min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92337" y="3452631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Lee    Deuk    yun</a:t>
            </a:r>
            <a:endParaRPr lang="en-US" altLang="ko-KR" sz="1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39317" y="3996679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Kim   Min   Geon</a:t>
            </a:r>
            <a:endParaRPr lang="en-US" altLang="ko-KR" sz="1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3693" y="4488272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Jeon    Ji    Bin</a:t>
            </a:r>
            <a:endParaRPr lang="en-US" altLang="ko-KR" sz="1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43693" y="5544793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Lee    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In  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  Jae</a:t>
            </a:r>
          </a:p>
        </p:txBody>
      </p:sp>
    </p:spTree>
    <p:extLst>
      <p:ext uri="{BB962C8B-B14F-4D97-AF65-F5344CB8AC3E}">
        <p14:creationId xmlns:p14="http://schemas.microsoft.com/office/powerpoint/2010/main" val="13689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098" y="20457"/>
            <a:ext cx="5162815" cy="511062"/>
          </a:xfrm>
        </p:spPr>
        <p:txBody>
          <a:bodyPr/>
          <a:lstStyle/>
          <a:p>
            <a:r>
              <a:rPr lang="en-US" altLang="ko-KR" sz="4000" dirty="0"/>
              <a:t>About the </a:t>
            </a:r>
            <a:r>
              <a:rPr lang="en-US" altLang="ko-KR" sz="4000" dirty="0" smtClean="0"/>
              <a:t>Game</a:t>
            </a:r>
            <a:endParaRPr lang="ko-KR" altLang="en-US" sz="4000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6615" y="638145"/>
            <a:ext cx="2999582" cy="323982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C</a:t>
            </a:r>
            <a:r>
              <a:rPr lang="en-US" sz="2000" dirty="0" smtClean="0"/>
              <a:t>ow </a:t>
            </a:r>
            <a:r>
              <a:rPr lang="en-US" sz="2000" dirty="0">
                <a:solidFill>
                  <a:srgbClr val="FFC000"/>
                </a:solidFill>
              </a:rPr>
              <a:t>T</a:t>
            </a:r>
            <a:r>
              <a:rPr lang="en-US" sz="2000" dirty="0" smtClean="0"/>
              <a:t>he </a:t>
            </a:r>
            <a:r>
              <a:rPr lang="en-US" sz="2000" dirty="0" smtClean="0">
                <a:solidFill>
                  <a:srgbClr val="FFC000"/>
                </a:solidFill>
              </a:rPr>
              <a:t>H</a:t>
            </a:r>
            <a:r>
              <a:rPr lang="en-US" sz="2000" dirty="0" smtClean="0"/>
              <a:t>ero . </a:t>
            </a:r>
            <a:r>
              <a:rPr lang="en-US" sz="2000" dirty="0" smtClean="0">
                <a:solidFill>
                  <a:srgbClr val="FFC000"/>
                </a:solidFill>
              </a:rPr>
              <a:t>STAGE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10</a:t>
            </a:fld>
            <a:endParaRPr lang="en-US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26460CAE-9378-4E7C-87BC-288844089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STAGE</a:t>
            </a:r>
            <a:endParaRPr lang="en-US" altLang="ko-KR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2075" y="654225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10836197" y="8128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6901524" y="8128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5" y="1968500"/>
            <a:ext cx="3609644" cy="449338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47" y="1968499"/>
            <a:ext cx="3833409" cy="449338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35" y="1968500"/>
            <a:ext cx="3598265" cy="449338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직사각형 5"/>
          <p:cNvSpPr/>
          <p:nvPr/>
        </p:nvSpPr>
        <p:spPr>
          <a:xfrm>
            <a:off x="306525" y="1176635"/>
            <a:ext cx="20219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FARM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6439" y="1165169"/>
            <a:ext cx="2388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BEACH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12734" y="1176635"/>
            <a:ext cx="1210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ICE</a:t>
            </a:r>
            <a:endParaRPr lang="en-US" altLang="ko-K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8832" y="196850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25720" y="196850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143866" y="196850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262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7" grpId="0"/>
      <p:bldP spid="8" grpId="0"/>
      <p:bldP spid="9" grpId="0"/>
      <p:bldP spid="21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4" y="0"/>
            <a:ext cx="12192000" cy="3733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2318"/>
            <a:ext cx="6104404" cy="32556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08" y="3602318"/>
            <a:ext cx="6104404" cy="32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93900" y="2033427"/>
            <a:ext cx="8796020" cy="3860297"/>
          </a:xfrm>
        </p:spPr>
        <p:txBody>
          <a:bodyPr/>
          <a:lstStyle/>
          <a:p>
            <a:r>
              <a:rPr lang="en-US" altLang="ko-KR" dirty="0"/>
              <a:t>http://www.tapsmart.com/games/stardew-valley-live-quiet-country-life-farming-game</a:t>
            </a:r>
            <a:r>
              <a:rPr lang="en-US" altLang="ko-KR" dirty="0" smtClean="0"/>
              <a:t>/</a:t>
            </a:r>
          </a:p>
          <a:p>
            <a:r>
              <a:rPr lang="en-US" altLang="ko-KR" dirty="0"/>
              <a:t>-</a:t>
            </a:r>
            <a:r>
              <a:rPr lang="en-US" altLang="ko-KR" dirty="0" smtClean="0"/>
              <a:t>Opening-Scene Background</a:t>
            </a:r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://www.picswe.com/pics/minecarft-game-khung-cho-anh-dep-c5.html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GameOver</a:t>
            </a:r>
            <a:r>
              <a:rPr lang="en-US" altLang="ko-KR" dirty="0" smtClean="0"/>
              <a:t>-Scene Background</a:t>
            </a:r>
          </a:p>
          <a:p>
            <a:r>
              <a:rPr lang="en-US" altLang="ko-KR" dirty="0"/>
              <a:t>https://</a:t>
            </a:r>
            <a:r>
              <a:rPr lang="en-US" altLang="ko-KR" dirty="0" smtClean="0"/>
              <a:t>www.1001fonts.com</a:t>
            </a:r>
          </a:p>
          <a:p>
            <a:r>
              <a:rPr lang="en-US" altLang="ko-KR" dirty="0" smtClean="0"/>
              <a:t>-Every Fonts</a:t>
            </a:r>
          </a:p>
          <a:p>
            <a:r>
              <a:rPr lang="en-US" altLang="ko-KR" dirty="0" smtClean="0"/>
              <a:t>Bgmstore.net</a:t>
            </a:r>
            <a:endParaRPr lang="en-US" altLang="ko-KR" dirty="0"/>
          </a:p>
          <a:p>
            <a:r>
              <a:rPr lang="en-US" altLang="ko-KR" dirty="0" smtClean="0"/>
              <a:t>-Every BGMs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0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407" y="3233932"/>
            <a:ext cx="3241976" cy="390136"/>
          </a:xfrm>
        </p:spPr>
        <p:txBody>
          <a:bodyPr lIns="0" tIns="0" rIns="0" bIns="0"/>
          <a:lstStyle/>
          <a:p>
            <a:r>
              <a:rPr lang="en-US" altLang="ko-KR" sz="2800" dirty="0"/>
              <a:t>INDEX</a:t>
            </a:r>
            <a:endParaRPr lang="ko-KR" altLang="en-US" sz="2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B17BA9-3E6A-4137-B005-5AE4286F4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7533" y="1853793"/>
            <a:ext cx="2294466" cy="3150414"/>
          </a:xfrm>
        </p:spPr>
        <p:txBody>
          <a:bodyPr/>
          <a:lstStyle/>
          <a:p>
            <a:r>
              <a:rPr lang="en-US" altLang="ko-KR" dirty="0" smtClean="0"/>
              <a:t>Contribution</a:t>
            </a:r>
          </a:p>
          <a:p>
            <a:r>
              <a:rPr lang="en-US" altLang="ko-KR" dirty="0" smtClean="0"/>
              <a:t>Brainstorming</a:t>
            </a:r>
          </a:p>
          <a:p>
            <a:r>
              <a:rPr lang="en-US" altLang="ko-KR" dirty="0" smtClean="0"/>
              <a:t>Story</a:t>
            </a:r>
            <a:endParaRPr lang="en-US" altLang="ko-KR" dirty="0"/>
          </a:p>
          <a:p>
            <a:r>
              <a:rPr lang="en-US" altLang="ko-KR" dirty="0" smtClean="0"/>
              <a:t>Item</a:t>
            </a:r>
          </a:p>
          <a:p>
            <a:r>
              <a:rPr lang="en-US" altLang="ko-KR" dirty="0" smtClean="0"/>
              <a:t>Enemy</a:t>
            </a:r>
          </a:p>
          <a:p>
            <a:r>
              <a:rPr lang="en-US" altLang="ko-KR" dirty="0" smtClean="0"/>
              <a:t>Stage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35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3A6C305-6C30-4A73-B61F-DC835FDB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774" y="3259229"/>
            <a:ext cx="3769493" cy="390136"/>
          </a:xfrm>
        </p:spPr>
        <p:txBody>
          <a:bodyPr lIns="0" tIns="0" rIns="0" bIns="0"/>
          <a:lstStyle/>
          <a:p>
            <a:r>
              <a:rPr lang="en-US" altLang="ko-KR" dirty="0" smtClean="0">
                <a:latin typeface="+mn-lt"/>
              </a:rPr>
              <a:t>Contribution of </a:t>
            </a:r>
            <a:r>
              <a:rPr lang="en-US" altLang="ko-KR" dirty="0" smtClean="0">
                <a:latin typeface="Impact" panose="020B0806030902050204" pitchFamily="34" charset="0"/>
              </a:rPr>
              <a:t>Group </a:t>
            </a:r>
            <a:r>
              <a:rPr lang="en-US" altLang="ko-KR" dirty="0">
                <a:latin typeface="Impact" panose="020B0806030902050204" pitchFamily="34" charset="0"/>
              </a:rPr>
              <a:t>4</a:t>
            </a:r>
            <a:endParaRPr lang="ko-KR" altLang="en-US" sz="2800" dirty="0"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9905" y="3687842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Lee    Deuk    yun</a:t>
            </a:r>
            <a:endParaRPr lang="en-US" altLang="ko-KR" sz="1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6524" y="5708837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Kim   Min   Geon</a:t>
            </a:r>
            <a:endParaRPr lang="en-US" altLang="ko-KR" sz="1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4236" y="3711574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Choi    Cheol     Min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5305" y="5825534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Jeon    Ji    Bin</a:t>
            </a:r>
            <a:endParaRPr lang="en-US" altLang="ko-KR" sz="1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239" y="1258903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Lee    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In  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  Jae</a:t>
            </a:r>
          </a:p>
        </p:txBody>
      </p:sp>
      <p:sp>
        <p:nvSpPr>
          <p:cNvPr id="11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4983702" y="440361"/>
            <a:ext cx="2594108" cy="64747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n-lt"/>
              </a:rPr>
              <a:t>Mapdesign</a:t>
            </a:r>
            <a:endParaRPr lang="en-US" dirty="0">
              <a:latin typeface="+mn-lt"/>
            </a:endParaRPr>
          </a:p>
        </p:txBody>
      </p:sp>
      <p:sp>
        <p:nvSpPr>
          <p:cNvPr id="12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2106711" y="4752001"/>
            <a:ext cx="2594108" cy="64747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SceneMaking</a:t>
            </a:r>
            <a:endParaRPr lang="en-US" dirty="0">
              <a:latin typeface="+mn-lt"/>
            </a:endParaRPr>
          </a:p>
        </p:txBody>
      </p:sp>
      <p:sp>
        <p:nvSpPr>
          <p:cNvPr id="13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4939246" y="2496022"/>
            <a:ext cx="4732118" cy="112804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 Black" panose="020B0A04020102020204" pitchFamily="34" charset="0"/>
                <a:ea typeface="궁서" panose="02030600000101010101" pitchFamily="18" charset="-127"/>
              </a:rPr>
              <a:t>Programming</a:t>
            </a:r>
            <a:endParaRPr lang="en-US" dirty="0">
              <a:latin typeface="Arial Black" panose="020B0A04020102020204" pitchFamily="34" charset="0"/>
              <a:ea typeface="궁서" panose="02030600000101010101" pitchFamily="18" charset="-127"/>
            </a:endParaRPr>
          </a:p>
        </p:txBody>
      </p:sp>
      <p:sp>
        <p:nvSpPr>
          <p:cNvPr id="14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6977282" y="4752001"/>
            <a:ext cx="2991667" cy="64747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Character&amp;ObjectDesign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5231" y="1185285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Kim   Min   Geon</a:t>
            </a:r>
            <a:endParaRPr lang="en-US" altLang="ko-KR" sz="1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654429" y="440361"/>
            <a:ext cx="3139705" cy="64747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Sound&amp;Font&amp;PPT</a:t>
            </a:r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45339" y="1645702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Lee    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In  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  Jae</a:t>
            </a:r>
          </a:p>
        </p:txBody>
      </p:sp>
      <p:sp>
        <p:nvSpPr>
          <p:cNvPr id="18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 txBox="1">
            <a:spLocks/>
          </p:cNvSpPr>
          <p:nvPr/>
        </p:nvSpPr>
        <p:spPr>
          <a:xfrm>
            <a:off x="8823584" y="440361"/>
            <a:ext cx="2594108" cy="64747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dist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Present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47162" y="1151608"/>
            <a:ext cx="26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Lee </a:t>
            </a:r>
            <a:r>
              <a:rPr lang="en-US" altLang="ko-KR" sz="1600" dirty="0" err="1" smtClean="0">
                <a:solidFill>
                  <a:schemeClr val="bg1"/>
                </a:solidFill>
                <a:latin typeface="+mj-lt"/>
              </a:rPr>
              <a:t>Deuk</a:t>
            </a:r>
            <a:r>
              <a:rPr lang="en-US" altLang="ko-KR" sz="1600" dirty="0" smtClean="0">
                <a:solidFill>
                  <a:schemeClr val="bg1"/>
                </a:solidFill>
                <a:latin typeface="+mj-lt"/>
              </a:rPr>
              <a:t> Yun</a:t>
            </a:r>
          </a:p>
        </p:txBody>
      </p:sp>
    </p:spTree>
    <p:extLst>
      <p:ext uri="{BB962C8B-B14F-4D97-AF65-F5344CB8AC3E}">
        <p14:creationId xmlns:p14="http://schemas.microsoft.com/office/powerpoint/2010/main" val="121184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Brainstorming</a:t>
            </a:r>
            <a:endParaRPr lang="ko-KR" altLang="en-US" sz="4400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45157"/>
            <a:ext cx="2999582" cy="323982"/>
          </a:xfrm>
        </p:spPr>
        <p:txBody>
          <a:bodyPr anchor="t"/>
          <a:lstStyle/>
          <a:p>
            <a:r>
              <a:rPr lang="en-US" altLang="ko-KR" dirty="0"/>
              <a:t>How do the ideas </a:t>
            </a:r>
            <a:r>
              <a:rPr lang="en-US" altLang="ko-KR" dirty="0" smtClean="0"/>
              <a:t>come </a:t>
            </a:r>
            <a:r>
              <a:rPr lang="en-US" altLang="ko-KR" dirty="0"/>
              <a:t>out?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4</a:t>
            </a:fld>
            <a:endParaRPr lang="en-US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9D27A88-8E8D-4662-A2E2-94C0DEFEA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795" y="5153891"/>
            <a:ext cx="928688" cy="153182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alpha val="60000"/>
                  </a:schemeClr>
                </a:solidFill>
              </a:rPr>
              <a:t>Brainstroming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2075" y="6573448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34164" y="2044853"/>
            <a:ext cx="3345288" cy="3286119"/>
          </a:xfrm>
          <a:prstGeom prst="ellipse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58015" y="2049996"/>
            <a:ext cx="5042154" cy="378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9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972" y="431873"/>
            <a:ext cx="7604527" cy="511062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B</a:t>
            </a:r>
            <a:r>
              <a:rPr lang="en-US" altLang="ko-KR" b="1" dirty="0" smtClean="0"/>
              <a:t>rainstroming </a:t>
            </a:r>
            <a:r>
              <a:rPr lang="en-US" altLang="ko-KR" b="1" dirty="0" smtClean="0">
                <a:solidFill>
                  <a:srgbClr val="FFC000"/>
                </a:solidFill>
              </a:rPr>
              <a:t>o</a:t>
            </a:r>
            <a:r>
              <a:rPr lang="en-US" altLang="ko-KR" b="1" dirty="0" smtClean="0"/>
              <a:t>f these </a:t>
            </a:r>
            <a:r>
              <a:rPr lang="en-US" altLang="ko-KR" b="1" dirty="0" smtClean="0">
                <a:solidFill>
                  <a:srgbClr val="FFC000"/>
                </a:solidFill>
                <a:latin typeface="+mn-ea"/>
                <a:ea typeface="+mn-ea"/>
              </a:rPr>
              <a:t>3</a:t>
            </a:r>
            <a:r>
              <a:rPr lang="en-US" altLang="ko-KR" b="1" dirty="0" smtClean="0"/>
              <a:t> Condition</a:t>
            </a:r>
            <a:r>
              <a:rPr lang="en-US" altLang="ko-KR" b="1" dirty="0" smtClean="0">
                <a:solidFill>
                  <a:srgbClr val="FFC000"/>
                </a:solidFill>
              </a:rPr>
              <a:t>s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663" y="2527756"/>
            <a:ext cx="4725007" cy="957946"/>
          </a:xfrm>
        </p:spPr>
        <p:txBody>
          <a:bodyPr>
            <a:normAutofit lnSpcReduction="10000"/>
          </a:bodyPr>
          <a:lstStyle/>
          <a:p>
            <a:pPr lvl="0" algn="dist"/>
            <a:r>
              <a:rPr lang="en-US" altLang="ko-KR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eality</a:t>
            </a:r>
            <a:endParaRPr lang="en-US" altLang="ko-K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order of brainstorming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39A03912-2C30-4A1E-A949-CCA2FA1B8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88912"/>
            <a:ext cx="1208087" cy="1384539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algn="dist"/>
            <a:r>
              <a:rPr lang="en-US" altLang="ko-KR" sz="900" dirty="0" smtClean="0"/>
              <a:t>COW</a:t>
            </a:r>
          </a:p>
          <a:p>
            <a:pPr algn="dist"/>
            <a:r>
              <a:rPr lang="en-US" altLang="ko-KR" sz="900" dirty="0" smtClean="0"/>
              <a:t>THE</a:t>
            </a:r>
          </a:p>
          <a:p>
            <a:pPr algn="dist"/>
            <a:r>
              <a:rPr lang="en-US" altLang="ko-KR" sz="900" dirty="0" smtClean="0"/>
              <a:t>HERO</a:t>
            </a:r>
            <a:endParaRPr lang="en-US" altLang="ko-KR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5AF492-935E-4469-A4B0-E0076A79857E}"/>
              </a:ext>
            </a:extLst>
          </p:cNvPr>
          <p:cNvSpPr/>
          <p:nvPr/>
        </p:nvSpPr>
        <p:spPr>
          <a:xfrm>
            <a:off x="161352" y="5232304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7CDC34-5628-471C-810B-8CFF1C9EBB9D}"/>
              </a:ext>
            </a:extLst>
          </p:cNvPr>
          <p:cNvCxnSpPr/>
          <p:nvPr/>
        </p:nvCxnSpPr>
        <p:spPr>
          <a:xfrm>
            <a:off x="6995664" y="2348151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9805DCA-C68E-4C6E-AEE9-DB7D64C05E59}"/>
              </a:ext>
            </a:extLst>
          </p:cNvPr>
          <p:cNvCxnSpPr/>
          <p:nvPr/>
        </p:nvCxnSpPr>
        <p:spPr>
          <a:xfrm>
            <a:off x="6995664" y="6021388"/>
            <a:ext cx="4725007" cy="0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6817DD-8257-448B-A648-6DCF78476E78}"/>
              </a:ext>
            </a:extLst>
          </p:cNvPr>
          <p:cNvCxnSpPr>
            <a:cxnSpLocks/>
          </p:cNvCxnSpPr>
          <p:nvPr/>
        </p:nvCxnSpPr>
        <p:spPr>
          <a:xfrm flipV="1">
            <a:off x="523409" y="1839790"/>
            <a:ext cx="161268" cy="161269"/>
          </a:xfrm>
          <a:prstGeom prst="line">
            <a:avLst/>
          </a:prstGeom>
          <a:ln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내용 개체 틀 17">
            <a:extLst>
              <a:ext uri="{FF2B5EF4-FFF2-40B4-BE49-F238E27FC236}">
                <a16:creationId xmlns:a16="http://schemas.microsoft.com/office/drawing/2014/main" id="{59DD552A-62A5-4E3F-A9C6-2C55AF6F747E}"/>
              </a:ext>
            </a:extLst>
          </p:cNvPr>
          <p:cNvSpPr txBox="1">
            <a:spLocks/>
          </p:cNvSpPr>
          <p:nvPr/>
        </p:nvSpPr>
        <p:spPr>
          <a:xfrm>
            <a:off x="1602973" y="1573452"/>
            <a:ext cx="5002557" cy="5095636"/>
          </a:xfrm>
          <a:prstGeom prst="roundRect">
            <a:avLst>
              <a:gd name="adj" fmla="val 66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 cap="flat" cmpd="sng" algn="ctr">
            <a:solidFill>
              <a:schemeClr val="bg1">
                <a:alpha val="50000"/>
              </a:schemeClr>
            </a:solidFill>
            <a:prstDash val="solid"/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1" name="텍스트 개체 틀 8">
            <a:extLst>
              <a:ext uri="{FF2B5EF4-FFF2-40B4-BE49-F238E27FC236}">
                <a16:creationId xmlns:a16="http://schemas.microsoft.com/office/drawing/2014/main" id="{49D27A88-8E8D-4662-A2E2-94C0DEFEA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295" y="5153891"/>
            <a:ext cx="928688" cy="153182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alpha val="60000"/>
                  </a:schemeClr>
                </a:solidFill>
              </a:rPr>
              <a:t>Brainstroming</a:t>
            </a:r>
          </a:p>
        </p:txBody>
      </p:sp>
      <p:sp>
        <p:nvSpPr>
          <p:cNvPr id="23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 txBox="1">
            <a:spLocks/>
          </p:cNvSpPr>
          <p:nvPr/>
        </p:nvSpPr>
        <p:spPr>
          <a:xfrm>
            <a:off x="6995662" y="3536721"/>
            <a:ext cx="4725007" cy="957946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 lnSpcReduction="10000"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ctualize</a:t>
            </a:r>
            <a:endParaRPr lang="en-US" altLang="ko-K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  <p:sp>
        <p:nvSpPr>
          <p:cNvPr id="25" name="내용 개체 틀 17">
            <a:extLst>
              <a:ext uri="{FF2B5EF4-FFF2-40B4-BE49-F238E27FC236}">
                <a16:creationId xmlns:a16="http://schemas.microsoft.com/office/drawing/2014/main" id="{747C4837-194F-4C6A-AD95-AD165411AD23}"/>
              </a:ext>
            </a:extLst>
          </p:cNvPr>
          <p:cNvSpPr txBox="1">
            <a:spLocks/>
          </p:cNvSpPr>
          <p:nvPr/>
        </p:nvSpPr>
        <p:spPr>
          <a:xfrm>
            <a:off x="7012520" y="4674271"/>
            <a:ext cx="4725007" cy="957946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 lnSpcReduction="10000"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oncept</a:t>
            </a:r>
            <a:endParaRPr lang="en-US" altLang="ko-K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Brainstorming</a:t>
            </a:r>
            <a:endParaRPr lang="ko-KR" altLang="en-US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45157"/>
            <a:ext cx="2999582" cy="323982"/>
          </a:xfrm>
        </p:spPr>
        <p:txBody>
          <a:bodyPr anchor="t"/>
          <a:lstStyle/>
          <a:p>
            <a:r>
              <a:rPr lang="en-US" altLang="ko-KR" dirty="0"/>
              <a:t>How do the ideas </a:t>
            </a:r>
            <a:r>
              <a:rPr lang="en-US" altLang="ko-KR" dirty="0" smtClean="0"/>
              <a:t>come </a:t>
            </a:r>
            <a:r>
              <a:rPr lang="en-US" altLang="ko-KR" dirty="0"/>
              <a:t>out?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6</a:t>
            </a:fld>
            <a:endParaRPr lang="en-US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9D27A88-8E8D-4662-A2E2-94C0DEFEA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795" y="5153891"/>
            <a:ext cx="928688" cy="1531828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alpha val="60000"/>
                  </a:schemeClr>
                </a:solidFill>
              </a:rPr>
              <a:t>Brainstroming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2075" y="6573448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0B1FBBCF-5864-458E-A31F-6CB2C3734B9A}"/>
              </a:ext>
            </a:extLst>
          </p:cNvPr>
          <p:cNvSpPr/>
          <p:nvPr/>
        </p:nvSpPr>
        <p:spPr>
          <a:xfrm>
            <a:off x="4518617" y="2099723"/>
            <a:ext cx="3176382" cy="3176382"/>
          </a:xfrm>
          <a:prstGeom prst="arc">
            <a:avLst>
              <a:gd name="adj1" fmla="val 8180391"/>
              <a:gd name="adj2" fmla="val 3912642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978C01-3CA0-4F03-B4CA-CA3A74111372}"/>
              </a:ext>
            </a:extLst>
          </p:cNvPr>
          <p:cNvCxnSpPr>
            <a:cxnSpLocks/>
          </p:cNvCxnSpPr>
          <p:nvPr/>
        </p:nvCxnSpPr>
        <p:spPr>
          <a:xfrm>
            <a:off x="7886701" y="3687913"/>
            <a:ext cx="408319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B7E75E-C769-496E-9350-E8621B2A288D}"/>
              </a:ext>
            </a:extLst>
          </p:cNvPr>
          <p:cNvCxnSpPr>
            <a:cxnSpLocks/>
          </p:cNvCxnSpPr>
          <p:nvPr/>
        </p:nvCxnSpPr>
        <p:spPr>
          <a:xfrm>
            <a:off x="223546" y="3687913"/>
            <a:ext cx="4103369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원호 23">
            <a:extLst>
              <a:ext uri="{FF2B5EF4-FFF2-40B4-BE49-F238E27FC236}">
                <a16:creationId xmlns:a16="http://schemas.microsoft.com/office/drawing/2014/main" id="{1C474304-1B04-47F0-8BD7-7EF89C46DA83}"/>
              </a:ext>
            </a:extLst>
          </p:cNvPr>
          <p:cNvSpPr/>
          <p:nvPr/>
        </p:nvSpPr>
        <p:spPr>
          <a:xfrm>
            <a:off x="4326915" y="1908021"/>
            <a:ext cx="3559786" cy="3559786"/>
          </a:xfrm>
          <a:prstGeom prst="arc">
            <a:avLst>
              <a:gd name="adj1" fmla="val 9195260"/>
              <a:gd name="adj2" fmla="val 7431069"/>
            </a:avLst>
          </a:prstGeom>
          <a:noFill/>
          <a:ln w="6350">
            <a:solidFill>
              <a:schemeClr val="bg1">
                <a:alpha val="50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34164" y="2044853"/>
            <a:ext cx="3345288" cy="3286119"/>
          </a:xfrm>
          <a:prstGeom prst="ellipse">
            <a:avLst/>
          </a:prstGeom>
          <a:blipFill dpi="0" rotWithShape="1">
            <a:blip r:embed="rId2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0826" y="2810749"/>
            <a:ext cx="34708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Important </a:t>
            </a:r>
          </a:p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Things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11555" y="2810749"/>
            <a:ext cx="43604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Unimportant</a:t>
            </a:r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r>
              <a:rPr lang="en-US" altLang="ko-KR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Things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0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About the </a:t>
            </a:r>
            <a:r>
              <a:rPr lang="en-US" altLang="ko-KR" sz="4800" dirty="0" smtClean="0"/>
              <a:t>Game</a:t>
            </a:r>
            <a:endParaRPr lang="ko-KR" altLang="en-US" sz="4800" dirty="0"/>
          </a:p>
        </p:txBody>
      </p:sp>
      <p:sp>
        <p:nvSpPr>
          <p:cNvPr id="10" name="내용 개체 틀 17">
            <a:extLst>
              <a:ext uri="{FF2B5EF4-FFF2-40B4-BE49-F238E27FC236}">
                <a16:creationId xmlns:a16="http://schemas.microsoft.com/office/drawing/2014/main" id="{1EA08F40-9DF1-460B-AC10-3134E2DF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7571" y="2283706"/>
            <a:ext cx="3544158" cy="3799593"/>
          </a:xfrm>
        </p:spPr>
        <p:txBody>
          <a:bodyPr anchor="b">
            <a:normAutofit/>
          </a:bodyPr>
          <a:lstStyle/>
          <a:p>
            <a:pPr lvl="0"/>
            <a:r>
              <a:rPr lang="en-US" altLang="ko-KR" sz="4800" dirty="0">
                <a:solidFill>
                  <a:srgbClr val="FFC000"/>
                </a:solidFill>
                <a:latin typeface="Bahnschrift Light Condensed" panose="020B0502040204020203" pitchFamily="34" charset="0"/>
              </a:rPr>
              <a:t>A</a:t>
            </a:r>
            <a:r>
              <a:rPr lang="en-US" altLang="ko-KR" sz="3200" dirty="0">
                <a:latin typeface="Bahnschrift Light Condensed" panose="020B0502040204020203" pitchFamily="34" charset="0"/>
              </a:rPr>
              <a:t> cow </a:t>
            </a:r>
            <a:r>
              <a:rPr lang="en-US" altLang="ko-KR" sz="3200" dirty="0" smtClean="0">
                <a:latin typeface="Bahnschrift Light Condensed" panose="020B0502040204020203" pitchFamily="34" charset="0"/>
              </a:rPr>
              <a:t>is tired </a:t>
            </a:r>
            <a:r>
              <a:rPr lang="en-US" altLang="ko-KR" sz="3200" dirty="0">
                <a:latin typeface="Bahnschrift Light Condensed" panose="020B0502040204020203" pitchFamily="34" charset="0"/>
              </a:rPr>
              <a:t>of </a:t>
            </a:r>
            <a:r>
              <a:rPr lang="en-US" altLang="ko-KR" sz="3200" dirty="0" smtClean="0">
                <a:latin typeface="Bahnschrift Light Condensed" panose="020B0502040204020203" pitchFamily="34" charset="0"/>
              </a:rPr>
              <a:t>working so he is escaping </a:t>
            </a:r>
            <a:r>
              <a:rPr lang="en-US" altLang="ko-KR" sz="3200" dirty="0">
                <a:latin typeface="Bahnschrift Light Condensed" panose="020B0502040204020203" pitchFamily="34" charset="0"/>
              </a:rPr>
              <a:t>from the farm and </a:t>
            </a:r>
            <a:r>
              <a:rPr lang="en-US" altLang="ko-KR" sz="3200" dirty="0" smtClean="0">
                <a:latin typeface="Bahnschrift Light Condensed" panose="020B0502040204020203" pitchFamily="34" charset="0"/>
              </a:rPr>
              <a:t>rescuing </a:t>
            </a:r>
            <a:r>
              <a:rPr lang="en-US" altLang="ko-KR" sz="3200" dirty="0">
                <a:latin typeface="Bahnschrift Light Condensed" panose="020B0502040204020203" pitchFamily="34" charset="0"/>
              </a:rPr>
              <a:t>friends.</a:t>
            </a:r>
            <a:br>
              <a:rPr lang="en-US" altLang="ko-KR" sz="3200" dirty="0">
                <a:latin typeface="Bahnschrift Light Condensed" panose="020B0502040204020203" pitchFamily="34" charset="0"/>
              </a:rPr>
            </a:br>
            <a:r>
              <a:rPr lang="en-US" altLang="ko-KR" sz="3200" dirty="0" smtClean="0">
                <a:latin typeface="Bahnschrift Light Condensed" panose="020B0502040204020203" pitchFamily="34" charset="0"/>
              </a:rPr>
              <a:t>While he is escaping, he defeats enemy.</a:t>
            </a:r>
            <a:endParaRPr lang="ko-KR" altLang="en-US" sz="2800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29982"/>
            <a:ext cx="2999582" cy="323982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C</a:t>
            </a:r>
            <a:r>
              <a:rPr lang="en-US" sz="2000" dirty="0" smtClean="0"/>
              <a:t>ow </a:t>
            </a:r>
            <a:r>
              <a:rPr lang="en-US" sz="2000" dirty="0">
                <a:solidFill>
                  <a:srgbClr val="FFC000"/>
                </a:solidFill>
              </a:rPr>
              <a:t>T</a:t>
            </a:r>
            <a:r>
              <a:rPr lang="en-US" sz="2000" dirty="0" smtClean="0"/>
              <a:t>he </a:t>
            </a:r>
            <a:r>
              <a:rPr lang="en-US" sz="2000" dirty="0" smtClean="0">
                <a:solidFill>
                  <a:srgbClr val="FFC000"/>
                </a:solidFill>
              </a:rPr>
              <a:t>H</a:t>
            </a:r>
            <a:r>
              <a:rPr lang="en-US" sz="2000" dirty="0" smtClean="0"/>
              <a:t>ero . </a:t>
            </a:r>
            <a:r>
              <a:rPr lang="en-US" sz="2000" dirty="0" smtClean="0">
                <a:solidFill>
                  <a:srgbClr val="FFC000"/>
                </a:solidFill>
              </a:rPr>
              <a:t>STORY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7</a:t>
            </a:fld>
            <a:endParaRPr lang="en-US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26460CAE-9378-4E7C-87BC-288844089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STORY</a:t>
            </a:r>
            <a:endParaRPr lang="en-US" altLang="ko-KR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2075" y="654225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내용 개체 틀 17">
            <a:extLst>
              <a:ext uri="{FF2B5EF4-FFF2-40B4-BE49-F238E27FC236}">
                <a16:creationId xmlns:a16="http://schemas.microsoft.com/office/drawing/2014/main" id="{5B517895-674B-4FB7-B364-24E43433903D}"/>
              </a:ext>
            </a:extLst>
          </p:cNvPr>
          <p:cNvSpPr txBox="1">
            <a:spLocks/>
          </p:cNvSpPr>
          <p:nvPr/>
        </p:nvSpPr>
        <p:spPr>
          <a:xfrm>
            <a:off x="1567068" y="2269256"/>
            <a:ext cx="6381523" cy="3814044"/>
          </a:xfrm>
          <a:prstGeom prst="roundRect">
            <a:avLst>
              <a:gd name="adj" fmla="val 115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bg1">
                <a:alpha val="50000"/>
              </a:schemeClr>
            </a:solidFill>
            <a:prstDash val="solid"/>
            <a:miter lim="800000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3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1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18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9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About the </a:t>
            </a:r>
            <a:r>
              <a:rPr lang="en-US" altLang="ko-KR" sz="4800" dirty="0" smtClean="0"/>
              <a:t>Game</a:t>
            </a:r>
            <a:endParaRPr lang="ko-KR" altLang="en-US" sz="4800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1229982"/>
            <a:ext cx="3681391" cy="323982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C</a:t>
            </a:r>
            <a:r>
              <a:rPr lang="en-US" sz="2000" dirty="0" smtClean="0"/>
              <a:t>ow </a:t>
            </a:r>
            <a:r>
              <a:rPr lang="en-US" sz="2000" dirty="0">
                <a:solidFill>
                  <a:srgbClr val="FFC000"/>
                </a:solidFill>
              </a:rPr>
              <a:t>T</a:t>
            </a:r>
            <a:r>
              <a:rPr lang="en-US" sz="2000" dirty="0" smtClean="0"/>
              <a:t>he </a:t>
            </a:r>
            <a:r>
              <a:rPr lang="en-US" sz="2000" dirty="0" smtClean="0">
                <a:solidFill>
                  <a:srgbClr val="FFC000"/>
                </a:solidFill>
              </a:rPr>
              <a:t>H</a:t>
            </a:r>
            <a:r>
              <a:rPr lang="en-US" sz="2000" dirty="0" smtClean="0"/>
              <a:t>ero . </a:t>
            </a:r>
            <a:r>
              <a:rPr lang="en-US" sz="2000" dirty="0" smtClean="0">
                <a:solidFill>
                  <a:srgbClr val="FFC000"/>
                </a:solidFill>
              </a:rPr>
              <a:t>CHARACTER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8</a:t>
            </a:fld>
            <a:endParaRPr lang="en-US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26460CAE-9378-4E7C-87BC-288844089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CHARACTERS</a:t>
            </a:r>
            <a:endParaRPr lang="en-US" altLang="ko-KR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2075" y="654225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8003962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1663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111" y="1984402"/>
            <a:ext cx="1904762" cy="219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69" y="2422490"/>
            <a:ext cx="4026744" cy="39218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232" y="4913469"/>
            <a:ext cx="2552381" cy="15365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7" y="2688992"/>
            <a:ext cx="2364048" cy="37609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28862">
            <a:off x="621667" y="1984402"/>
            <a:ext cx="2501006" cy="58477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BLACK COW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41145" y="1700576"/>
            <a:ext cx="1090363" cy="58477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BIRD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77409" y="4408395"/>
            <a:ext cx="1801172" cy="46166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/>
              <a:t>hermit crab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93108" y="961912"/>
            <a:ext cx="2472437" cy="1323439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4000" dirty="0" smtClean="0"/>
              <a:t>Ice Golem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21185" y="4611009"/>
            <a:ext cx="1800627" cy="157996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21082962">
            <a:off x="3474836" y="5493978"/>
            <a:ext cx="1899879" cy="58477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</a:rPr>
              <a:t>CHICKEN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538766AC-5FB7-41CD-BE08-06DE8DB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About the </a:t>
            </a:r>
            <a:r>
              <a:rPr lang="en-US" altLang="ko-KR" sz="4800" dirty="0" smtClean="0"/>
              <a:t>Game</a:t>
            </a:r>
            <a:endParaRPr lang="ko-KR" altLang="en-US" sz="4800" dirty="0"/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6209" y="1229982"/>
            <a:ext cx="2999582" cy="323982"/>
          </a:xfrm>
        </p:spPr>
        <p:txBody>
          <a:bodyPr/>
          <a:lstStyle/>
          <a:p>
            <a:r>
              <a:rPr lang="en-US" sz="2000" dirty="0" smtClean="0">
                <a:solidFill>
                  <a:srgbClr val="FFC000"/>
                </a:solidFill>
              </a:rPr>
              <a:t>C</a:t>
            </a:r>
            <a:r>
              <a:rPr lang="en-US" sz="2000" dirty="0" smtClean="0"/>
              <a:t>ow </a:t>
            </a:r>
            <a:r>
              <a:rPr lang="en-US" sz="2000" dirty="0">
                <a:solidFill>
                  <a:srgbClr val="FFC000"/>
                </a:solidFill>
              </a:rPr>
              <a:t>T</a:t>
            </a:r>
            <a:r>
              <a:rPr lang="en-US" sz="2000" dirty="0" smtClean="0"/>
              <a:t>he </a:t>
            </a:r>
            <a:r>
              <a:rPr lang="en-US" sz="2000" dirty="0" smtClean="0">
                <a:solidFill>
                  <a:srgbClr val="FFC000"/>
                </a:solidFill>
              </a:rPr>
              <a:t>H</a:t>
            </a:r>
            <a:r>
              <a:rPr lang="en-US" sz="2000" dirty="0" smtClean="0"/>
              <a:t>ero . </a:t>
            </a:r>
            <a:r>
              <a:rPr lang="en-US" sz="2000" dirty="0" smtClean="0">
                <a:solidFill>
                  <a:srgbClr val="FFC000"/>
                </a:solidFill>
              </a:rPr>
              <a:t>ITEMS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5D10BEF8-C3D2-456C-86E5-CDB9D809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F621-4FC3-44DB-97C1-2906C2BBA181}" type="slidenum">
              <a:rPr lang="en-US" altLang="ko-KR" smtClean="0"/>
              <a:pPr/>
              <a:t>9</a:t>
            </a:fld>
            <a:endParaRPr lang="en-US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26460CAE-9378-4E7C-87BC-288844089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ITEMS</a:t>
            </a:r>
            <a:endParaRPr lang="en-US" altLang="ko-KR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0C1FAEF-62E2-40AA-B0AA-CBBD3346A291}"/>
              </a:ext>
            </a:extLst>
          </p:cNvPr>
          <p:cNvSpPr/>
          <p:nvPr/>
        </p:nvSpPr>
        <p:spPr>
          <a:xfrm>
            <a:off x="162075" y="6542251"/>
            <a:ext cx="61471" cy="614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41F1084A-D4D4-47EB-8895-913353FE9A22}"/>
              </a:ext>
            </a:extLst>
          </p:cNvPr>
          <p:cNvSpPr/>
          <p:nvPr/>
        </p:nvSpPr>
        <p:spPr>
          <a:xfrm>
            <a:off x="6049432" y="378037"/>
            <a:ext cx="93134" cy="93134"/>
          </a:xfrm>
          <a:prstGeom prst="diamond">
            <a:avLst/>
          </a:prstGeom>
          <a:noFill/>
          <a:ln w="9525">
            <a:solidFill>
              <a:schemeClr val="bg1">
                <a:alpha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EA4A26-BB6D-4E38-A89A-5586AEEE4506}"/>
              </a:ext>
            </a:extLst>
          </p:cNvPr>
          <p:cNvCxnSpPr/>
          <p:nvPr/>
        </p:nvCxnSpPr>
        <p:spPr>
          <a:xfrm>
            <a:off x="7595791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CAB8C7E-B8F0-4C2C-86DE-AC83CFED739C}"/>
              </a:ext>
            </a:extLst>
          </p:cNvPr>
          <p:cNvCxnSpPr/>
          <p:nvPr/>
        </p:nvCxnSpPr>
        <p:spPr>
          <a:xfrm>
            <a:off x="3623523" y="1384336"/>
            <a:ext cx="985176" cy="0"/>
          </a:xfrm>
          <a:prstGeom prst="line">
            <a:avLst/>
          </a:prstGeom>
          <a:noFill/>
          <a:ln w="6350">
            <a:solidFill>
              <a:schemeClr val="bg1">
                <a:alpha val="50000"/>
              </a:schemeClr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73" y="4278597"/>
            <a:ext cx="812599" cy="812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9" y="2955297"/>
            <a:ext cx="940691" cy="7809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7282">
            <a:off x="7209065" y="2904911"/>
            <a:ext cx="503405" cy="11011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86" y="1834898"/>
            <a:ext cx="304353" cy="7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79" y="1834898"/>
            <a:ext cx="304353" cy="72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9" y="4239212"/>
            <a:ext cx="967182" cy="70619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6773031" y="2020773"/>
            <a:ext cx="1347837" cy="677708"/>
            <a:chOff x="4360031" y="2020773"/>
            <a:chExt cx="1347837" cy="67770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3173" y="2445386"/>
              <a:ext cx="151495" cy="15149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031" y="2020773"/>
              <a:ext cx="993142" cy="50036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051" y="2359588"/>
              <a:ext cx="151495" cy="15149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373" y="2546986"/>
              <a:ext cx="151495" cy="15149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385" y="5420562"/>
            <a:ext cx="859265" cy="8592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32" y="5420562"/>
            <a:ext cx="929629" cy="667889"/>
          </a:xfrm>
          <a:prstGeom prst="rect">
            <a:avLst/>
          </a:prstGeom>
        </p:spPr>
      </p:pic>
      <p:sp>
        <p:nvSpPr>
          <p:cNvPr id="29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2422268" y="2035606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rgbClr val="FFC000"/>
                </a:solidFill>
              </a:rPr>
              <a:t>C</a:t>
            </a:r>
            <a:r>
              <a:rPr lang="en-US" sz="2000" dirty="0" err="1" smtClean="0"/>
              <a:t>heckPoint</a:t>
            </a:r>
            <a:endParaRPr lang="en-US" sz="2000" dirty="0"/>
          </a:p>
        </p:txBody>
      </p:sp>
      <p:sp>
        <p:nvSpPr>
          <p:cNvPr id="30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2422268" y="3254174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4"/>
                </a:solidFill>
              </a:rPr>
              <a:t>S</a:t>
            </a:r>
            <a:r>
              <a:rPr lang="en-US" sz="2000" dirty="0" smtClean="0"/>
              <a:t>pike</a:t>
            </a:r>
          </a:p>
        </p:txBody>
      </p:sp>
      <p:sp>
        <p:nvSpPr>
          <p:cNvPr id="31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2422268" y="442328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4"/>
                </a:solidFill>
              </a:rPr>
              <a:t>T</a:t>
            </a:r>
            <a:r>
              <a:rPr lang="en-US" sz="2000" dirty="0" smtClean="0"/>
              <a:t>rampoline</a:t>
            </a:r>
            <a:endParaRPr lang="en-US" sz="2000" dirty="0"/>
          </a:p>
        </p:txBody>
      </p:sp>
      <p:sp>
        <p:nvSpPr>
          <p:cNvPr id="32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2422268" y="552621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>
                <a:solidFill>
                  <a:schemeClr val="accent4"/>
                </a:solidFill>
              </a:rPr>
              <a:t>P</a:t>
            </a:r>
            <a:r>
              <a:rPr lang="en-US" sz="2000" dirty="0" err="1" smtClean="0"/>
              <a:t>etItem</a:t>
            </a:r>
            <a:endParaRPr lang="en-US" sz="2000" dirty="0"/>
          </a:p>
        </p:txBody>
      </p:sp>
      <p:sp>
        <p:nvSpPr>
          <p:cNvPr id="33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8267424" y="210896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C000"/>
                </a:solidFill>
              </a:rPr>
              <a:t>G</a:t>
            </a:r>
            <a:r>
              <a:rPr lang="en-US" sz="2000" dirty="0" smtClean="0"/>
              <a:t>un &amp; </a:t>
            </a:r>
            <a:r>
              <a:rPr lang="en-US" sz="2000" dirty="0" smtClean="0">
                <a:solidFill>
                  <a:schemeClr val="accent4"/>
                </a:solidFill>
              </a:rPr>
              <a:t>B</a:t>
            </a:r>
            <a:r>
              <a:rPr lang="en-US" sz="2000" dirty="0" smtClean="0"/>
              <a:t>ullet</a:t>
            </a:r>
            <a:endParaRPr lang="en-US" sz="2000" dirty="0"/>
          </a:p>
        </p:txBody>
      </p:sp>
      <p:sp>
        <p:nvSpPr>
          <p:cNvPr id="34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8267424" y="334577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C000"/>
                </a:solidFill>
              </a:rPr>
              <a:t>C</a:t>
            </a:r>
            <a:r>
              <a:rPr lang="en-US" sz="2000" dirty="0" smtClean="0"/>
              <a:t>arrot</a:t>
            </a:r>
            <a:endParaRPr lang="en-US" sz="2000" dirty="0"/>
          </a:p>
        </p:txBody>
      </p:sp>
      <p:sp>
        <p:nvSpPr>
          <p:cNvPr id="35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8267424" y="4493947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C000"/>
                </a:solidFill>
              </a:rPr>
              <a:t>C</a:t>
            </a:r>
            <a:r>
              <a:rPr lang="en-US" sz="2000" dirty="0" smtClean="0"/>
              <a:t>lub</a:t>
            </a:r>
            <a:endParaRPr lang="en-US" sz="2000" dirty="0"/>
          </a:p>
        </p:txBody>
      </p:sp>
      <p:sp>
        <p:nvSpPr>
          <p:cNvPr id="36" name="바닥글 개체 틀 18">
            <a:extLst>
              <a:ext uri="{FF2B5EF4-FFF2-40B4-BE49-F238E27FC236}">
                <a16:creationId xmlns:a16="http://schemas.microsoft.com/office/drawing/2014/main" id="{F6FD5F82-18D2-4371-BA3E-8F0E8A742469}"/>
              </a:ext>
            </a:extLst>
          </p:cNvPr>
          <p:cNvSpPr txBox="1">
            <a:spLocks/>
          </p:cNvSpPr>
          <p:nvPr/>
        </p:nvSpPr>
        <p:spPr>
          <a:xfrm>
            <a:off x="8267424" y="5612832"/>
            <a:ext cx="2999582" cy="32398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ko-KR"/>
            </a:defPPr>
            <a:lvl1pPr marL="0" indent="0" algn="ctr" defTabSz="914400" rtl="0" eaLnBrk="1" latinLnBrk="1" hangingPunct="1">
              <a:lnSpc>
                <a:spcPct val="125000"/>
              </a:lnSpc>
              <a:buFont typeface="Arial" panose="020B0604020202020204" pitchFamily="34" charset="0"/>
              <a:buNone/>
              <a:defRPr lang="en-US" altLang="ko-KR" sz="14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FFC000"/>
                </a:solidFill>
              </a:rPr>
              <a:t>K</a:t>
            </a:r>
            <a:r>
              <a:rPr lang="en-US" sz="2000" dirty="0" smtClean="0"/>
              <a:t>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82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 UltraLight"/>
        <a:ea typeface="나눔바른고딕 UltraLight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205</Words>
  <Application>Microsoft Office PowerPoint</Application>
  <PresentationFormat>와이드스크린</PresentationFormat>
  <Paragraphs>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궁서</vt:lpstr>
      <vt:lpstr>나눔바른고딕</vt:lpstr>
      <vt:lpstr>나눔바른고딕 UltraLight</vt:lpstr>
      <vt:lpstr>맑은 고딕</vt:lpstr>
      <vt:lpstr>Arial</vt:lpstr>
      <vt:lpstr>Arial Black</vt:lpstr>
      <vt:lpstr>Bahnschrift Light Condensed</vt:lpstr>
      <vt:lpstr>Impact</vt:lpstr>
      <vt:lpstr>Office 테마</vt:lpstr>
      <vt:lpstr>COWTHEHERO GAME PROJECT</vt:lpstr>
      <vt:lpstr>INDEX</vt:lpstr>
      <vt:lpstr>Contribution of Group 4</vt:lpstr>
      <vt:lpstr>Brainstorming</vt:lpstr>
      <vt:lpstr>Brainstroming of these 3 Conditions</vt:lpstr>
      <vt:lpstr>Brainstorming</vt:lpstr>
      <vt:lpstr>About the Game</vt:lpstr>
      <vt:lpstr>About the Game</vt:lpstr>
      <vt:lpstr>About the Game</vt:lpstr>
      <vt:lpstr>About the Game</vt:lpstr>
      <vt:lpstr>PowerPoint 프레젠테이션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adstorepost.com</dc:creator>
  <cp:lastModifiedBy>Duke</cp:lastModifiedBy>
  <cp:revision>166</cp:revision>
  <dcterms:created xsi:type="dcterms:W3CDTF">2017-09-29T06:49:54Z</dcterms:created>
  <dcterms:modified xsi:type="dcterms:W3CDTF">2019-04-30T02:49:06Z</dcterms:modified>
</cp:coreProperties>
</file>