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DB52-1C6A-4376-93F5-BD7D35A9BDEC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0413-62AB-4C91-B0D8-9077E1634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umich.edu/~umichjlp/Hiraganapro/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Japanese Writing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1042"/>
            <a:ext cx="8229600" cy="544695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ja-JP" altLang="en-US" sz="4300" dirty="0" smtClean="0"/>
              <a:t>　　</a:t>
            </a:r>
            <a:r>
              <a:rPr lang="ja-JP" altLang="en-US" sz="4300" b="1" dirty="0" smtClean="0">
                <a:solidFill>
                  <a:srgbClr val="00B050"/>
                </a:solidFill>
                <a:latin typeface="NtMotoyaKyotai" pitchFamily="18" charset="-128"/>
                <a:ea typeface="NtMotoyaKyotai" pitchFamily="18" charset="-128"/>
              </a:rPr>
              <a:t>私</a:t>
            </a:r>
            <a:r>
              <a:rPr lang="ja-JP" altLang="en-US" sz="4300" b="1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は</a:t>
            </a:r>
            <a:r>
              <a:rPr lang="ja-JP" altLang="en-US" sz="4300" b="1" dirty="0" smtClean="0">
                <a:latin typeface="NtMotoyaKyotai" pitchFamily="18" charset="-128"/>
                <a:ea typeface="NtMotoyaKyotai" pitchFamily="18" charset="-128"/>
              </a:rPr>
              <a:t>、</a:t>
            </a:r>
            <a:r>
              <a:rPr lang="ja-JP" altLang="en-US" sz="4300" b="1" dirty="0" smtClean="0">
                <a:solidFill>
                  <a:srgbClr val="00B050"/>
                </a:solidFill>
                <a:latin typeface="NtMotoyaKyotai" pitchFamily="18" charset="-128"/>
                <a:ea typeface="NtMotoyaKyotai" pitchFamily="18" charset="-128"/>
              </a:rPr>
              <a:t>毎晩</a:t>
            </a:r>
            <a:r>
              <a:rPr lang="ja-JP" altLang="en-US" sz="4300" b="1" dirty="0" smtClean="0">
                <a:solidFill>
                  <a:srgbClr val="3333CC"/>
                </a:solidFill>
                <a:latin typeface="NtMotoyaKyotai" pitchFamily="18" charset="-128"/>
                <a:ea typeface="NtMotoyaKyotai" pitchFamily="18" charset="-128"/>
              </a:rPr>
              <a:t>テレビ</a:t>
            </a:r>
            <a:r>
              <a:rPr lang="ja-JP" altLang="en-US" sz="4300" b="1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を</a:t>
            </a:r>
            <a:r>
              <a:rPr lang="ja-JP" altLang="en-US" sz="4300" b="1" dirty="0" smtClean="0">
                <a:solidFill>
                  <a:srgbClr val="00B050"/>
                </a:solidFill>
                <a:latin typeface="NtMotoyaKyotai" pitchFamily="18" charset="-128"/>
                <a:ea typeface="NtMotoyaKyotai" pitchFamily="18" charset="-128"/>
              </a:rPr>
              <a:t>見</a:t>
            </a:r>
            <a:r>
              <a:rPr lang="ja-JP" altLang="en-US" sz="4300" b="1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ま</a:t>
            </a:r>
            <a:r>
              <a:rPr lang="ja-JP" altLang="en-US" sz="4300" b="1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す</a:t>
            </a:r>
            <a:r>
              <a:rPr lang="ja-JP" altLang="en-US" sz="4300" b="1" smtClean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altLang="ja-JP" sz="4300" b="1" dirty="0" smtClean="0">
              <a:latin typeface="NtMotoyaKyotai" pitchFamily="18" charset="-128"/>
              <a:ea typeface="NtMotoyaKyotai" pitchFamily="18" charset="-128"/>
            </a:endParaRPr>
          </a:p>
          <a:p>
            <a:pPr algn="ctr">
              <a:buNone/>
            </a:pPr>
            <a:r>
              <a:rPr lang="en-US" altLang="ja-JP" sz="3300" dirty="0" smtClean="0">
                <a:latin typeface="+mj-lt"/>
                <a:ea typeface="NtMotoyaKyotai" pitchFamily="18" charset="-128"/>
              </a:rPr>
              <a:t>(I watch TV every night.)</a:t>
            </a:r>
            <a:endParaRPr lang="en-US" altLang="ja-JP" sz="4800" b="1" dirty="0" smtClean="0"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endParaRPr lang="en-US" altLang="ja-JP" sz="2400" b="1" dirty="0" smtClean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2400" b="1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1.</a:t>
            </a:r>
            <a:r>
              <a:rPr lang="ja-JP" altLang="en-US" sz="2400" b="1" dirty="0" smtClean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ひらがな</a:t>
            </a:r>
            <a:r>
              <a:rPr lang="ja-JP" altLang="en-US" sz="2400" dirty="0" smtClean="0">
                <a:latin typeface="+mj-lt"/>
                <a:ea typeface="NtMotoyaKyotai" pitchFamily="18" charset="-128"/>
              </a:rPr>
              <a:t>（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Hiragana</a:t>
            </a:r>
            <a:r>
              <a:rPr lang="ja-JP" altLang="en-US" sz="2400" dirty="0" smtClean="0">
                <a:latin typeface="+mj-lt"/>
                <a:ea typeface="NtMotoyaKyotai" pitchFamily="18" charset="-128"/>
              </a:rPr>
              <a:t>）</a:t>
            </a:r>
            <a:endParaRPr lang="en-US" altLang="ja-JP" sz="2400" dirty="0">
              <a:latin typeface="+mj-lt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2400" dirty="0" smtClean="0">
                <a:latin typeface="+mj-lt"/>
                <a:ea typeface="NtMotoyaKyotai" pitchFamily="18" charset="-128"/>
              </a:rPr>
              <a:t>                 </a:t>
            </a:r>
            <a:r>
              <a:rPr lang="ja-JP" altLang="en-US" sz="2400" smtClean="0">
                <a:latin typeface="+mj-lt"/>
                <a:ea typeface="NtMotoyaKyotai" pitchFamily="18" charset="-128"/>
              </a:rPr>
              <a:t>      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is used for </a:t>
            </a:r>
            <a:r>
              <a:rPr lang="en-US" altLang="ja-JP" sz="2400" u="sng" dirty="0" smtClean="0">
                <a:latin typeface="+mj-lt"/>
                <a:ea typeface="NtMotoyaKyotai" pitchFamily="18" charset="-128"/>
              </a:rPr>
              <a:t>grammar functions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(particles, conjugation    </a:t>
            </a:r>
          </a:p>
          <a:p>
            <a:pPr>
              <a:buNone/>
            </a:pPr>
            <a:r>
              <a:rPr lang="en-US" altLang="ja-JP" sz="2400" dirty="0">
                <a:latin typeface="+mj-lt"/>
                <a:ea typeface="NtMotoyaKyotai" pitchFamily="18" charset="-128"/>
              </a:rPr>
              <a:t>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        </a:t>
            </a:r>
            <a:r>
              <a:rPr lang="ja-JP" altLang="en-US" sz="2400" dirty="0" smtClean="0">
                <a:latin typeface="+mj-lt"/>
                <a:ea typeface="NtMotoyaKyotai" pitchFamily="18" charset="-128"/>
              </a:rPr>
              <a:t>　　　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      endings), </a:t>
            </a:r>
            <a:r>
              <a:rPr lang="en-US" altLang="ja-JP" sz="2400" u="sng" dirty="0" smtClean="0">
                <a:latin typeface="+mj-lt"/>
                <a:ea typeface="NtMotoyaKyotai" pitchFamily="18" charset="-128"/>
              </a:rPr>
              <a:t>native Japanese words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 not covered by Kanji,   </a:t>
            </a:r>
          </a:p>
          <a:p>
            <a:pPr>
              <a:buNone/>
            </a:pPr>
            <a:r>
              <a:rPr lang="en-US" altLang="ja-JP" sz="2400" dirty="0">
                <a:latin typeface="+mj-lt"/>
                <a:ea typeface="NtMotoyaKyotai" pitchFamily="18" charset="-128"/>
              </a:rPr>
              <a:t>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         </a:t>
            </a:r>
            <a:r>
              <a:rPr lang="ja-JP" altLang="en-US" sz="2400" dirty="0" smtClean="0">
                <a:latin typeface="+mj-lt"/>
                <a:ea typeface="NtMotoyaKyotai" pitchFamily="18" charset="-128"/>
              </a:rPr>
              <a:t>　　</a:t>
            </a:r>
            <a:r>
              <a:rPr lang="ja-JP" altLang="en-US" sz="2400" smtClean="0">
                <a:latin typeface="+mj-lt"/>
                <a:ea typeface="NtMotoyaKyotai" pitchFamily="18" charset="-128"/>
              </a:rPr>
              <a:t>　    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provide </a:t>
            </a:r>
            <a:r>
              <a:rPr lang="en-US" altLang="ja-JP" sz="2400" u="sng" dirty="0" smtClean="0">
                <a:latin typeface="+mj-lt"/>
                <a:ea typeface="NtMotoyaKyotai" pitchFamily="18" charset="-128"/>
              </a:rPr>
              <a:t>reading for Kanji.</a:t>
            </a:r>
          </a:p>
          <a:p>
            <a:pPr>
              <a:buNone/>
            </a:pPr>
            <a:endParaRPr lang="en-US" altLang="ja-JP" sz="2400" dirty="0" smtClean="0"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2400" b="1" dirty="0" smtClean="0">
                <a:solidFill>
                  <a:srgbClr val="3333CC"/>
                </a:solidFill>
                <a:latin typeface="NtMotoyaKyotai" pitchFamily="18" charset="-128"/>
                <a:ea typeface="NtMotoyaKyotai" pitchFamily="18" charset="-128"/>
              </a:rPr>
              <a:t>2. </a:t>
            </a:r>
            <a:r>
              <a:rPr lang="ja-JP" altLang="en-US" sz="2400" b="1" dirty="0" smtClean="0">
                <a:solidFill>
                  <a:srgbClr val="3333CC"/>
                </a:solidFill>
                <a:latin typeface="NtMotoyaKyotai" pitchFamily="18" charset="-128"/>
                <a:ea typeface="NtMotoyaKyotai" pitchFamily="18" charset="-128"/>
              </a:rPr>
              <a:t>カ</a:t>
            </a:r>
            <a:r>
              <a:rPr lang="ja-JP" altLang="en-US" sz="2400" b="1" dirty="0">
                <a:solidFill>
                  <a:srgbClr val="3333CC"/>
                </a:solidFill>
                <a:latin typeface="NtMotoyaKyotai" pitchFamily="18" charset="-128"/>
                <a:ea typeface="NtMotoyaKyotai" pitchFamily="18" charset="-128"/>
              </a:rPr>
              <a:t>タカ</a:t>
            </a:r>
            <a:r>
              <a:rPr lang="ja-JP" altLang="en-US" sz="2400" b="1" dirty="0" smtClean="0">
                <a:solidFill>
                  <a:srgbClr val="3333CC"/>
                </a:solidFill>
                <a:latin typeface="NtMotoyaKyotai" pitchFamily="18" charset="-128"/>
                <a:ea typeface="NtMotoyaKyotai" pitchFamily="18" charset="-128"/>
              </a:rPr>
              <a:t>ナ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Katakana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）</a:t>
            </a:r>
            <a:r>
              <a:rPr lang="en-US" altLang="ja-JP" sz="2400" dirty="0" smtClean="0">
                <a:latin typeface="NtMotoyaKyotai" pitchFamily="18" charset="-128"/>
                <a:ea typeface="NtMotoyaKyotai" pitchFamily="18" charset="-128"/>
              </a:rPr>
              <a:t>    </a:t>
            </a:r>
          </a:p>
          <a:p>
            <a:pPr>
              <a:buNone/>
            </a:pPr>
            <a:r>
              <a:rPr lang="en-US" altLang="ja-JP" sz="2400" dirty="0" smtClean="0">
                <a:latin typeface="+mj-lt"/>
                <a:ea typeface="NtMotoyaKyotai" pitchFamily="18" charset="-128"/>
              </a:rPr>
              <a:t>                        is used </a:t>
            </a:r>
            <a:r>
              <a:rPr lang="en-US" altLang="ja-JP" sz="2400" u="sng" dirty="0" smtClean="0">
                <a:latin typeface="+mj-lt"/>
                <a:ea typeface="NtMotoyaKyotai" pitchFamily="18" charset="-128"/>
              </a:rPr>
              <a:t>for loan words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and </a:t>
            </a:r>
            <a:r>
              <a:rPr lang="en-US" altLang="ja-JP" sz="2400" u="sng" dirty="0" smtClean="0">
                <a:latin typeface="+mj-lt"/>
                <a:ea typeface="NtMotoyaKyotai" pitchFamily="18" charset="-128"/>
              </a:rPr>
              <a:t>foreign names</a:t>
            </a:r>
          </a:p>
          <a:p>
            <a:pPr>
              <a:buNone/>
            </a:pPr>
            <a:endParaRPr lang="en-US" altLang="ja-JP" sz="2400" dirty="0" smtClean="0"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2400" b="1" dirty="0" smtClean="0">
                <a:solidFill>
                  <a:srgbClr val="00B050"/>
                </a:solidFill>
                <a:latin typeface="NtMotoyaKyotai" pitchFamily="18" charset="-128"/>
                <a:ea typeface="NtMotoyaKyotai" pitchFamily="18" charset="-128"/>
              </a:rPr>
              <a:t>3. </a:t>
            </a:r>
            <a:r>
              <a:rPr lang="ja-JP" altLang="en-US" sz="2400" b="1" dirty="0" smtClean="0">
                <a:solidFill>
                  <a:srgbClr val="00B050"/>
                </a:solidFill>
                <a:latin typeface="NtMotoyaKyotai" pitchFamily="18" charset="-128"/>
                <a:ea typeface="NtMotoyaKyotai" pitchFamily="18" charset="-128"/>
              </a:rPr>
              <a:t>漢字</a:t>
            </a:r>
            <a:r>
              <a:rPr lang="ja-JP" altLang="en-US" sz="2400" dirty="0" smtClean="0">
                <a:latin typeface="NtMotoyaKyotai" pitchFamily="18" charset="-128"/>
                <a:ea typeface="NtMotoyaKyotai" pitchFamily="18" charset="-128"/>
              </a:rPr>
              <a:t>（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Kanji=Chinese</a:t>
            </a:r>
            <a:r>
              <a:rPr lang="ja-JP" altLang="en-US" sz="2400">
                <a:latin typeface="+mj-lt"/>
                <a:ea typeface="NtMotoyaKyotai" pitchFamily="18" charset="-128"/>
              </a:rPr>
              <a:t> </a:t>
            </a:r>
            <a:r>
              <a:rPr lang="en-US" altLang="ja-JP" sz="2400" dirty="0" smtClean="0">
                <a:latin typeface="+mj-lt"/>
                <a:ea typeface="NtMotoyaKyotai" pitchFamily="18" charset="-128"/>
              </a:rPr>
              <a:t>characters</a:t>
            </a:r>
            <a:r>
              <a:rPr lang="ja-JP" altLang="en-US" sz="2400" smtClean="0">
                <a:latin typeface="+mj-lt"/>
                <a:ea typeface="NtMotoyaKyotai" pitchFamily="18" charset="-128"/>
              </a:rPr>
              <a:t>）</a:t>
            </a:r>
            <a:endParaRPr lang="en-US" altLang="ja-JP" sz="2400" dirty="0" smtClean="0">
              <a:latin typeface="+mj-lt"/>
              <a:ea typeface="NtMotoyaKyotai" pitchFamily="18" charset="-128"/>
            </a:endParaRPr>
          </a:p>
          <a:p>
            <a:pPr>
              <a:buNone/>
            </a:pPr>
            <a:r>
              <a:rPr lang="en-US" sz="2400" dirty="0" smtClean="0">
                <a:latin typeface="+mj-lt"/>
                <a:ea typeface="NtMotoyaKyotai" pitchFamily="18" charset="-128"/>
              </a:rPr>
              <a:t>                        is used for </a:t>
            </a:r>
            <a:r>
              <a:rPr lang="en-US" sz="2400" u="sng" dirty="0" smtClean="0">
                <a:latin typeface="+mj-lt"/>
                <a:ea typeface="NtMotoyaKyotai" pitchFamily="18" charset="-128"/>
              </a:rPr>
              <a:t>content words</a:t>
            </a:r>
            <a:r>
              <a:rPr lang="en-US" sz="2400" dirty="0" smtClean="0">
                <a:latin typeface="+mj-lt"/>
                <a:ea typeface="NtMotoyaKyotai" pitchFamily="18" charset="-128"/>
              </a:rPr>
              <a:t> such as nouns, stems of verbs   </a:t>
            </a:r>
          </a:p>
          <a:p>
            <a:pPr>
              <a:buNone/>
            </a:pPr>
            <a:r>
              <a:rPr lang="en-US" sz="2400" dirty="0">
                <a:latin typeface="+mj-lt"/>
                <a:ea typeface="NtMotoyaKyotai" pitchFamily="18" charset="-128"/>
              </a:rPr>
              <a:t> </a:t>
            </a:r>
            <a:r>
              <a:rPr lang="en-US" sz="2400" dirty="0" smtClean="0">
                <a:latin typeface="+mj-lt"/>
                <a:ea typeface="NtMotoyaKyotai" pitchFamily="18" charset="-128"/>
              </a:rPr>
              <a:t>                       and adjectives</a:t>
            </a:r>
          </a:p>
          <a:p>
            <a:pPr>
              <a:buNone/>
            </a:pP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and 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dirty="0" smtClean="0"/>
              <a:t>　　</a:t>
            </a:r>
            <a:r>
              <a:rPr lang="ja-JP" altLang="en-US" sz="4000" b="1" dirty="0" smtClean="0">
                <a:latin typeface="NtMotoyaKyotai" pitchFamily="18" charset="-128"/>
                <a:ea typeface="NtMotoyaKyotai" pitchFamily="18" charset="-128"/>
              </a:rPr>
              <a:t>私は</a:t>
            </a:r>
            <a:r>
              <a:rPr lang="ja-JP" altLang="en-US" sz="4000" b="1" dirty="0" smtClean="0">
                <a:solidFill>
                  <a:srgbClr val="FF0066"/>
                </a:solidFill>
                <a:latin typeface="NtMotoyaKyotai" pitchFamily="18" charset="-128"/>
                <a:ea typeface="NtMotoyaKyotai" pitchFamily="18" charset="-128"/>
              </a:rPr>
              <a:t>、</a:t>
            </a:r>
            <a:r>
              <a:rPr lang="ja-JP" altLang="en-US" sz="4000" b="1" dirty="0" smtClean="0">
                <a:latin typeface="NtMotoyaKyotai" pitchFamily="18" charset="-128"/>
                <a:ea typeface="NtMotoyaKyotai" pitchFamily="18" charset="-128"/>
              </a:rPr>
              <a:t>毎晩テレビを見ます</a:t>
            </a:r>
            <a:r>
              <a:rPr lang="ja-JP" altLang="en-US" sz="4000" b="1" dirty="0" smtClean="0">
                <a:solidFill>
                  <a:srgbClr val="FF0066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endParaRPr lang="en-US" altLang="ja-JP" sz="4000" b="1" dirty="0">
              <a:solidFill>
                <a:srgbClr val="FF0066"/>
              </a:solidFill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4800" b="1" dirty="0" smtClean="0">
                <a:latin typeface="NtMotoyaKyotai" pitchFamily="18" charset="-128"/>
                <a:ea typeface="NtMotoyaKyotai" pitchFamily="18" charset="-128"/>
              </a:rPr>
              <a:t>            </a:t>
            </a:r>
            <a:r>
              <a:rPr lang="ja-JP" altLang="en-US" sz="4800" b="1" dirty="0" smtClean="0">
                <a:latin typeface="MS PGothic" pitchFamily="34" charset="-128"/>
                <a:ea typeface="MS PGothic" pitchFamily="34" charset="-128"/>
              </a:rPr>
              <a:t>↓</a:t>
            </a:r>
            <a:r>
              <a:rPr lang="ja-JP" altLang="en-US" sz="4800" b="1" dirty="0" smtClean="0">
                <a:latin typeface="NtMotoyaKyotai" pitchFamily="18" charset="-128"/>
                <a:ea typeface="NtMotoyaKyotai" pitchFamily="18" charset="-128"/>
              </a:rPr>
              <a:t>　　　　　　　 </a:t>
            </a:r>
            <a:r>
              <a:rPr lang="ja-JP" altLang="en-US" sz="4800" b="1" dirty="0" smtClean="0">
                <a:latin typeface="MS PGothic" pitchFamily="34" charset="-128"/>
                <a:ea typeface="MS PGothic" pitchFamily="34" charset="-128"/>
              </a:rPr>
              <a:t>↓</a:t>
            </a:r>
            <a:endParaRPr lang="en-US" altLang="ja-JP" sz="2800" b="1" dirty="0" smtClean="0">
              <a:latin typeface="MS PGothic" pitchFamily="34" charset="-128"/>
              <a:ea typeface="MS PGothic" pitchFamily="34" charset="-128"/>
            </a:endParaRPr>
          </a:p>
          <a:p>
            <a:pPr>
              <a:buNone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　　　　</a:t>
            </a:r>
            <a:endParaRPr lang="en-US" altLang="ja-JP" sz="3600" dirty="0" smtClean="0"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ja-JP" altLang="en-US" sz="4400" dirty="0"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en-US" altLang="ja-JP" sz="4400" dirty="0" smtClean="0">
                <a:latin typeface="NtMotoyaKyotai" pitchFamily="18" charset="-128"/>
                <a:ea typeface="NtMotoyaKyotai" pitchFamily="18" charset="-128"/>
              </a:rPr>
              <a:t>     </a:t>
            </a:r>
            <a:r>
              <a:rPr lang="ja-JP" altLang="en-US" sz="4400" b="1" dirty="0" smtClean="0">
                <a:solidFill>
                  <a:srgbClr val="FF0066"/>
                </a:solidFill>
                <a:latin typeface="NtMotoyaKyotai" pitchFamily="18" charset="-128"/>
                <a:ea typeface="NtMotoyaKyotai" pitchFamily="18" charset="-128"/>
              </a:rPr>
              <a:t>、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 てん 　 </a:t>
            </a:r>
            <a:r>
              <a:rPr lang="en-US" altLang="ja-JP" sz="2800" dirty="0" smtClean="0">
                <a:latin typeface="+mj-lt"/>
                <a:ea typeface="NtMotoyaKyotai" pitchFamily="18" charset="-128"/>
              </a:rPr>
              <a:t>after the topic or </a:t>
            </a:r>
            <a:endParaRPr lang="en-US" altLang="ja-JP" sz="2800" dirty="0">
              <a:latin typeface="+mj-lt"/>
              <a:ea typeface="NtMotoyaKyotai" pitchFamily="18" charset="-128"/>
            </a:endParaRPr>
          </a:p>
          <a:p>
            <a:pPr>
              <a:buNone/>
            </a:pPr>
            <a:r>
              <a:rPr lang="en-US" altLang="ja-JP" sz="2800" dirty="0" smtClean="0">
                <a:latin typeface="+mj-lt"/>
                <a:ea typeface="NtMotoyaKyotai" pitchFamily="18" charset="-128"/>
              </a:rPr>
              <a:t>                                       when the interval is necessary </a:t>
            </a:r>
          </a:p>
          <a:p>
            <a:pPr>
              <a:buNone/>
            </a:pP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　　</a:t>
            </a:r>
            <a:r>
              <a:rPr lang="ja-JP" altLang="en-US" sz="4400" b="1" dirty="0" smtClean="0">
                <a:solidFill>
                  <a:srgbClr val="FF0066"/>
                </a:solidFill>
                <a:latin typeface="NtMotoyaKyotai" pitchFamily="18" charset="-128"/>
                <a:ea typeface="NtMotoyaKyotai" pitchFamily="18" charset="-128"/>
              </a:rPr>
              <a:t>。</a:t>
            </a:r>
            <a:r>
              <a:rPr lang="ja-JP" altLang="en-US" sz="3600" dirty="0" smtClean="0">
                <a:latin typeface="NtMotoyaKyotai" pitchFamily="18" charset="-128"/>
                <a:ea typeface="NtMotoyaKyotai" pitchFamily="18" charset="-128"/>
              </a:rPr>
              <a:t>まる　  </a:t>
            </a:r>
            <a:r>
              <a:rPr lang="en-US" altLang="ja-JP" sz="2800" dirty="0" smtClean="0">
                <a:latin typeface="+mj-lt"/>
                <a:ea typeface="NTモトヤ教科書2" pitchFamily="18" charset="-128"/>
              </a:rPr>
              <a:t>at the end of each sentence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NtMotoyaKyotai" pitchFamily="18" charset="-128"/>
              <a:ea typeface="NtMotoyaKyotai" pitchFamily="18" charset="-128"/>
            </a:endParaRPr>
          </a:p>
          <a:p>
            <a:pPr>
              <a:buNone/>
            </a:pPr>
            <a:r>
              <a:rPr lang="ja-JP" altLang="en-US" smtClean="0">
                <a:latin typeface="NtMotoyaKyotai" pitchFamily="18" charset="-128"/>
                <a:ea typeface="NtMotoyaKyotai" pitchFamily="18" charset="-128"/>
              </a:rPr>
              <a:t>　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78" y="1500174"/>
            <a:ext cx="935837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072462" y="1000108"/>
            <a:ext cx="285752" cy="5715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6546" y="35716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Use this one!!</a:t>
            </a:r>
            <a:endParaRPr kumimoji="1" lang="ja-JP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umich.edu/~umichjlp/Hiraganapro/List/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96375" y="-274638"/>
            <a:ext cx="209550" cy="219075"/>
          </a:xfrm>
          <a:prstGeom prst="rect">
            <a:avLst/>
          </a:prstGeom>
          <a:noFill/>
        </p:spPr>
      </p:pic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14278" y="142851"/>
          <a:ext cx="8746842" cy="6511165"/>
        </p:xfrm>
        <a:graphic>
          <a:graphicData uri="http://schemas.openxmlformats.org/drawingml/2006/table">
            <a:tbl>
              <a:tblPr/>
              <a:tblGrid>
                <a:gridCol w="69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2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4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055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　</a:t>
                      </a:r>
                      <a:r>
                        <a:rPr lang="en-US" altLang="ja-JP" sz="2400" baseline="0" dirty="0" smtClean="0"/>
                        <a:t>  </a:t>
                      </a:r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72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ん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わ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ら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や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ま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は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な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た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さ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か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あ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725">
                <a:tc>
                  <a:txBody>
                    <a:bodyPr/>
                    <a:lstStyle/>
                    <a:p>
                      <a:endParaRPr lang="en-US" sz="480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り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み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ひ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に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ち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し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き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い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758">
                <a:tc>
                  <a:txBody>
                    <a:bodyPr/>
                    <a:lstStyle/>
                    <a:p>
                      <a:endParaRPr lang="en-US" sz="480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る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ゆ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む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ふ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ぬ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つ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す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く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う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758">
                <a:tc>
                  <a:txBody>
                    <a:bodyPr/>
                    <a:lstStyle/>
                    <a:p>
                      <a:endParaRPr lang="en-US" sz="480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れ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め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へ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ね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て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せ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け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え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695">
                <a:tc>
                  <a:txBody>
                    <a:bodyPr/>
                    <a:lstStyle/>
                    <a:p>
                      <a:endParaRPr lang="en-US" sz="480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を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ろ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よ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も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ほ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の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と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そ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こ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4800" dirty="0" smtClean="0">
                          <a:latin typeface="NtMotoyaKyotai" pitchFamily="18" charset="-128"/>
                          <a:ea typeface="NtMotoyaKyotai" pitchFamily="18" charset="-128"/>
                        </a:rPr>
                        <a:t>お</a:t>
                      </a:r>
                      <a:endParaRPr lang="en-US" sz="4800" dirty="0">
                        <a:latin typeface="NtMotoyaKyotai" pitchFamily="18" charset="-128"/>
                        <a:ea typeface="NtMotoyaKyotai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73" name="Picture 49" descr="http://www.umich.edu/~umichjlp/Hiraganapro/List/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96375" y="-274638"/>
            <a:ext cx="209550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71</Words>
  <Application>Microsoft Office PowerPoint</Application>
  <PresentationFormat>On-screen Show (4:3)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NtMotoyaKyotai</vt:lpstr>
      <vt:lpstr>NTモトヤ教科書2</vt:lpstr>
      <vt:lpstr>Arial</vt:lpstr>
      <vt:lpstr>Calibri</vt:lpstr>
      <vt:lpstr>Office Theme</vt:lpstr>
      <vt:lpstr>Japanese Writing System</vt:lpstr>
      <vt:lpstr>Period and Comma</vt:lpstr>
      <vt:lpstr>Fonts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fumi</dc:creator>
  <cp:lastModifiedBy>Sawamura, Katsuhiko</cp:lastModifiedBy>
  <cp:revision>37</cp:revision>
  <dcterms:created xsi:type="dcterms:W3CDTF">2012-08-12T22:50:44Z</dcterms:created>
  <dcterms:modified xsi:type="dcterms:W3CDTF">2018-08-17T00:37:42Z</dcterms:modified>
</cp:coreProperties>
</file>