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varScale="1">
        <p:scale>
          <a:sx n="90" d="100"/>
          <a:sy n="90" d="100"/>
        </p:scale>
        <p:origin x="20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74C21-A8A3-E54E-A163-29D511124F1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153240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74C21-A8A3-E54E-A163-29D511124F1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305445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74C21-A8A3-E54E-A163-29D511124F1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308706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74C21-A8A3-E54E-A163-29D511124F1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230235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74C21-A8A3-E54E-A163-29D511124F1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59790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74C21-A8A3-E54E-A163-29D511124F10}" type="datetimeFigureOut">
              <a:rPr lang="en-US" smtClean="0"/>
              <a:t>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16008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74C21-A8A3-E54E-A163-29D511124F10}" type="datetimeFigureOut">
              <a:rPr lang="en-US" smtClean="0"/>
              <a:t>9/30/21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395040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74C21-A8A3-E54E-A163-29D511124F10}" type="datetimeFigureOut">
              <a:rPr lang="en-US" smtClean="0"/>
              <a:t>9/30/21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235649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74C21-A8A3-E54E-A163-29D511124F10}" type="datetimeFigureOut">
              <a:rPr lang="en-US" smtClean="0"/>
              <a:t>9/30/21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291279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574C21-A8A3-E54E-A163-29D511124F10}" type="datetimeFigureOut">
              <a:rPr lang="en-US" smtClean="0"/>
              <a:t>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255220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574C21-A8A3-E54E-A163-29D511124F10}" type="datetimeFigureOut">
              <a:rPr lang="en-US" smtClean="0"/>
              <a:t>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010FB-57D2-D249-9F18-897AC9C03DAB}" type="slidenum">
              <a:rPr lang="en-US" smtClean="0"/>
              <a:t>‹#›</a:t>
            </a:fld>
            <a:endParaRPr lang="en-US"/>
          </a:p>
        </p:txBody>
      </p:sp>
    </p:spTree>
    <p:extLst>
      <p:ext uri="{BB962C8B-B14F-4D97-AF65-F5344CB8AC3E}">
        <p14:creationId xmlns:p14="http://schemas.microsoft.com/office/powerpoint/2010/main" val="5249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08574C21-A8A3-E54E-A163-29D511124F10}" type="datetimeFigureOut">
              <a:rPr lang="en-US" smtClean="0"/>
              <a:t>9/30/21</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A8F010FB-57D2-D249-9F18-897AC9C03DAB}" type="slidenum">
              <a:rPr lang="en-US" smtClean="0"/>
              <a:t>‹#›</a:t>
            </a:fld>
            <a:endParaRPr lang="en-US"/>
          </a:p>
        </p:txBody>
      </p:sp>
    </p:spTree>
    <p:extLst>
      <p:ext uri="{BB962C8B-B14F-4D97-AF65-F5344CB8AC3E}">
        <p14:creationId xmlns:p14="http://schemas.microsoft.com/office/powerpoint/2010/main" val="441111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82530FB-33D4-AA43-8A04-2FA56BA1A07E}"/>
              </a:ext>
            </a:extLst>
          </p:cNvPr>
          <p:cNvSpPr/>
          <p:nvPr/>
        </p:nvSpPr>
        <p:spPr>
          <a:xfrm>
            <a:off x="1029891" y="2442852"/>
            <a:ext cx="5588793" cy="11626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91B5370-7CAE-F145-8E9F-9933D5C66C8A}"/>
              </a:ext>
            </a:extLst>
          </p:cNvPr>
          <p:cNvSpPr/>
          <p:nvPr/>
        </p:nvSpPr>
        <p:spPr>
          <a:xfrm>
            <a:off x="914401" y="1614487"/>
            <a:ext cx="5829300" cy="87153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D4D452-CC32-8F47-969D-F7261DCEDB04}"/>
              </a:ext>
            </a:extLst>
          </p:cNvPr>
          <p:cNvSpPr txBox="1"/>
          <p:nvPr/>
        </p:nvSpPr>
        <p:spPr>
          <a:xfrm>
            <a:off x="2636045" y="1239737"/>
            <a:ext cx="2386012" cy="307777"/>
          </a:xfrm>
          <a:prstGeom prst="rect">
            <a:avLst/>
          </a:prstGeom>
          <a:noFill/>
        </p:spPr>
        <p:txBody>
          <a:bodyPr wrap="square" rtlCol="0">
            <a:spAutoFit/>
          </a:bodyPr>
          <a:lstStyle/>
          <a:p>
            <a:pPr algn="ctr"/>
            <a:r>
              <a:rPr lang="en-US" sz="1400" dirty="0"/>
              <a:t>.question-container { }</a:t>
            </a:r>
          </a:p>
        </p:txBody>
      </p:sp>
      <p:cxnSp>
        <p:nvCxnSpPr>
          <p:cNvPr id="8" name="Straight Connector 7">
            <a:extLst>
              <a:ext uri="{FF2B5EF4-FFF2-40B4-BE49-F238E27FC236}">
                <a16:creationId xmlns:a16="http://schemas.microsoft.com/office/drawing/2014/main" id="{30029C22-57FA-AD4F-80D3-0E3DE0C408F8}"/>
              </a:ext>
            </a:extLst>
          </p:cNvPr>
          <p:cNvCxnSpPr>
            <a:cxnSpLocks/>
          </p:cNvCxnSpPr>
          <p:nvPr/>
        </p:nvCxnSpPr>
        <p:spPr>
          <a:xfrm>
            <a:off x="3829051" y="1518938"/>
            <a:ext cx="4166" cy="182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57A4B47-4134-E346-86B7-35E0AFF30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234111" y="1876126"/>
            <a:ext cx="357187" cy="3571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6E194B2-8114-B94E-9BE7-9B89BE6F3A3D}"/>
              </a:ext>
            </a:extLst>
          </p:cNvPr>
          <p:cNvSpPr txBox="1"/>
          <p:nvPr/>
        </p:nvSpPr>
        <p:spPr>
          <a:xfrm>
            <a:off x="2636045" y="3679619"/>
            <a:ext cx="2386012" cy="307777"/>
          </a:xfrm>
          <a:prstGeom prst="rect">
            <a:avLst/>
          </a:prstGeom>
          <a:noFill/>
        </p:spPr>
        <p:txBody>
          <a:bodyPr wrap="square" rtlCol="0">
            <a:spAutoFit/>
          </a:bodyPr>
          <a:lstStyle/>
          <a:p>
            <a:pPr algn="ctr"/>
            <a:r>
              <a:rPr lang="en-US" sz="1400" dirty="0"/>
              <a:t>.answer-container { }</a:t>
            </a:r>
          </a:p>
        </p:txBody>
      </p:sp>
      <p:cxnSp>
        <p:nvCxnSpPr>
          <p:cNvPr id="13" name="Straight Connector 12">
            <a:extLst>
              <a:ext uri="{FF2B5EF4-FFF2-40B4-BE49-F238E27FC236}">
                <a16:creationId xmlns:a16="http://schemas.microsoft.com/office/drawing/2014/main" id="{FD8CE448-2390-3644-B228-BDCE89EE1815}"/>
              </a:ext>
            </a:extLst>
          </p:cNvPr>
          <p:cNvCxnSpPr>
            <a:cxnSpLocks/>
          </p:cNvCxnSpPr>
          <p:nvPr/>
        </p:nvCxnSpPr>
        <p:spPr>
          <a:xfrm>
            <a:off x="3824288" y="3508171"/>
            <a:ext cx="0" cy="182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0D68EC1-20D7-4C43-BB3C-21E928410E86}"/>
              </a:ext>
            </a:extLst>
          </p:cNvPr>
          <p:cNvSpPr/>
          <p:nvPr/>
        </p:nvSpPr>
        <p:spPr>
          <a:xfrm>
            <a:off x="765571" y="1285563"/>
            <a:ext cx="6135292" cy="2701833"/>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CC0355-0622-8D4D-AA64-260CE8EABC16}"/>
              </a:ext>
            </a:extLst>
          </p:cNvPr>
          <p:cNvSpPr txBox="1"/>
          <p:nvPr/>
        </p:nvSpPr>
        <p:spPr>
          <a:xfrm>
            <a:off x="1108473" y="1900999"/>
            <a:ext cx="5088731" cy="369332"/>
          </a:xfrm>
          <a:prstGeom prst="rect">
            <a:avLst/>
          </a:prstGeom>
          <a:noFill/>
        </p:spPr>
        <p:txBody>
          <a:bodyPr wrap="square" rtlCol="0">
            <a:spAutoFit/>
          </a:bodyPr>
          <a:lstStyle/>
          <a:p>
            <a:r>
              <a:rPr lang="en-US" dirty="0"/>
              <a:t>What is an example of an answer?</a:t>
            </a:r>
          </a:p>
        </p:txBody>
      </p:sp>
      <p:sp>
        <p:nvSpPr>
          <p:cNvPr id="16" name="TextBox 15">
            <a:extLst>
              <a:ext uri="{FF2B5EF4-FFF2-40B4-BE49-F238E27FC236}">
                <a16:creationId xmlns:a16="http://schemas.microsoft.com/office/drawing/2014/main" id="{38233BA6-0B7D-8E49-A026-86D64A0F9AB8}"/>
              </a:ext>
            </a:extLst>
          </p:cNvPr>
          <p:cNvSpPr txBox="1"/>
          <p:nvPr/>
        </p:nvSpPr>
        <p:spPr>
          <a:xfrm>
            <a:off x="1108473" y="2695865"/>
            <a:ext cx="5449488" cy="646331"/>
          </a:xfrm>
          <a:prstGeom prst="rect">
            <a:avLst/>
          </a:prstGeom>
          <a:noFill/>
        </p:spPr>
        <p:txBody>
          <a:bodyPr wrap="square" rtlCol="0">
            <a:spAutoFit/>
          </a:bodyPr>
          <a:lstStyle/>
          <a:p>
            <a:r>
              <a:rPr lang="en-US" dirty="0"/>
              <a:t>This is an example of an answer that might be present on the FAQ page. It’s not much but it’s honest work.</a:t>
            </a:r>
          </a:p>
        </p:txBody>
      </p:sp>
      <p:sp>
        <p:nvSpPr>
          <p:cNvPr id="18" name="TextBox 17">
            <a:extLst>
              <a:ext uri="{FF2B5EF4-FFF2-40B4-BE49-F238E27FC236}">
                <a16:creationId xmlns:a16="http://schemas.microsoft.com/office/drawing/2014/main" id="{EB09F0F8-07DF-B140-B3DF-602022E8202A}"/>
              </a:ext>
            </a:extLst>
          </p:cNvPr>
          <p:cNvSpPr txBox="1"/>
          <p:nvPr/>
        </p:nvSpPr>
        <p:spPr>
          <a:xfrm>
            <a:off x="701578" y="1314729"/>
            <a:ext cx="2386012" cy="307777"/>
          </a:xfrm>
          <a:prstGeom prst="rect">
            <a:avLst/>
          </a:prstGeom>
          <a:noFill/>
        </p:spPr>
        <p:txBody>
          <a:bodyPr wrap="square" rtlCol="0">
            <a:spAutoFit/>
          </a:bodyPr>
          <a:lstStyle/>
          <a:p>
            <a:pPr algn="ctr"/>
            <a:r>
              <a:rPr lang="en-US" sz="1400" dirty="0"/>
              <a:t>.question { }</a:t>
            </a:r>
          </a:p>
        </p:txBody>
      </p:sp>
      <p:sp>
        <p:nvSpPr>
          <p:cNvPr id="19" name="TextBox 18">
            <a:extLst>
              <a:ext uri="{FF2B5EF4-FFF2-40B4-BE49-F238E27FC236}">
                <a16:creationId xmlns:a16="http://schemas.microsoft.com/office/drawing/2014/main" id="{32322D29-C82B-6A48-8892-B7149B6D4E19}"/>
              </a:ext>
            </a:extLst>
          </p:cNvPr>
          <p:cNvSpPr txBox="1"/>
          <p:nvPr/>
        </p:nvSpPr>
        <p:spPr>
          <a:xfrm>
            <a:off x="720032" y="3562041"/>
            <a:ext cx="2386012" cy="307777"/>
          </a:xfrm>
          <a:prstGeom prst="rect">
            <a:avLst/>
          </a:prstGeom>
          <a:noFill/>
        </p:spPr>
        <p:txBody>
          <a:bodyPr wrap="square" rtlCol="0">
            <a:spAutoFit/>
          </a:bodyPr>
          <a:lstStyle/>
          <a:p>
            <a:pPr algn="ctr"/>
            <a:r>
              <a:rPr lang="en-US" sz="1400" dirty="0"/>
              <a:t>.answer { }</a:t>
            </a:r>
          </a:p>
        </p:txBody>
      </p:sp>
      <p:sp>
        <p:nvSpPr>
          <p:cNvPr id="22" name="TextBox 21">
            <a:extLst>
              <a:ext uri="{FF2B5EF4-FFF2-40B4-BE49-F238E27FC236}">
                <a16:creationId xmlns:a16="http://schemas.microsoft.com/office/drawing/2014/main" id="{7FDC07FA-A82A-8840-9367-A18A9ABFB9D3}"/>
              </a:ext>
            </a:extLst>
          </p:cNvPr>
          <p:cNvSpPr txBox="1"/>
          <p:nvPr/>
        </p:nvSpPr>
        <p:spPr>
          <a:xfrm>
            <a:off x="5128018" y="857477"/>
            <a:ext cx="2386012" cy="307777"/>
          </a:xfrm>
          <a:prstGeom prst="rect">
            <a:avLst/>
          </a:prstGeom>
          <a:noFill/>
        </p:spPr>
        <p:txBody>
          <a:bodyPr wrap="square" rtlCol="0">
            <a:spAutoFit/>
          </a:bodyPr>
          <a:lstStyle/>
          <a:p>
            <a:pPr algn="ctr"/>
            <a:r>
              <a:rPr lang="en-US" sz="1400" dirty="0"/>
              <a:t>.</a:t>
            </a:r>
            <a:r>
              <a:rPr lang="en-US" sz="1400" dirty="0" err="1"/>
              <a:t>faq</a:t>
            </a:r>
            <a:r>
              <a:rPr lang="en-US" sz="1400" dirty="0"/>
              <a:t>-container { }</a:t>
            </a:r>
          </a:p>
        </p:txBody>
      </p:sp>
      <p:cxnSp>
        <p:nvCxnSpPr>
          <p:cNvPr id="29" name="Straight Connector 28">
            <a:extLst>
              <a:ext uri="{FF2B5EF4-FFF2-40B4-BE49-F238E27FC236}">
                <a16:creationId xmlns:a16="http://schemas.microsoft.com/office/drawing/2014/main" id="{55C7D792-75BB-3047-82AC-EF4CE08A5CA3}"/>
              </a:ext>
            </a:extLst>
          </p:cNvPr>
          <p:cNvCxnSpPr/>
          <p:nvPr/>
        </p:nvCxnSpPr>
        <p:spPr>
          <a:xfrm>
            <a:off x="6321024" y="1144040"/>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14604C-D1F0-1F4E-96BF-411F8925FD4C}"/>
              </a:ext>
            </a:extLst>
          </p:cNvPr>
          <p:cNvCxnSpPr>
            <a:cxnSpLocks/>
          </p:cNvCxnSpPr>
          <p:nvPr/>
        </p:nvCxnSpPr>
        <p:spPr>
          <a:xfrm>
            <a:off x="1899937" y="1547514"/>
            <a:ext cx="0" cy="425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B231B0-6D6A-DE4D-B669-D636420EFD7F}"/>
              </a:ext>
            </a:extLst>
          </p:cNvPr>
          <p:cNvCxnSpPr>
            <a:cxnSpLocks/>
          </p:cNvCxnSpPr>
          <p:nvPr/>
        </p:nvCxnSpPr>
        <p:spPr>
          <a:xfrm>
            <a:off x="1894584" y="3254085"/>
            <a:ext cx="0" cy="425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AFB8742-EC74-5C4D-8940-5C959AFE970B}"/>
              </a:ext>
            </a:extLst>
          </p:cNvPr>
          <p:cNvSpPr txBox="1"/>
          <p:nvPr/>
        </p:nvSpPr>
        <p:spPr>
          <a:xfrm>
            <a:off x="6499321" y="1903300"/>
            <a:ext cx="2386012" cy="307777"/>
          </a:xfrm>
          <a:prstGeom prst="rect">
            <a:avLst/>
          </a:prstGeom>
          <a:noFill/>
        </p:spPr>
        <p:txBody>
          <a:bodyPr wrap="square" rtlCol="0">
            <a:spAutoFit/>
          </a:bodyPr>
          <a:lstStyle/>
          <a:p>
            <a:pPr algn="ctr"/>
            <a:r>
              <a:rPr lang="en-US" sz="1400" dirty="0"/>
              <a:t>.</a:t>
            </a:r>
            <a:r>
              <a:rPr lang="en-US" sz="1400" dirty="0" err="1"/>
              <a:t>faq</a:t>
            </a:r>
            <a:r>
              <a:rPr lang="en-US" sz="1400" dirty="0"/>
              <a:t>-arrow { }</a:t>
            </a:r>
          </a:p>
        </p:txBody>
      </p:sp>
      <p:cxnSp>
        <p:nvCxnSpPr>
          <p:cNvPr id="37" name="Straight Connector 36">
            <a:extLst>
              <a:ext uri="{FF2B5EF4-FFF2-40B4-BE49-F238E27FC236}">
                <a16:creationId xmlns:a16="http://schemas.microsoft.com/office/drawing/2014/main" id="{5BA3FF74-B57B-FA41-9095-27CE5A92AF78}"/>
              </a:ext>
            </a:extLst>
          </p:cNvPr>
          <p:cNvCxnSpPr>
            <a:cxnSpLocks/>
          </p:cNvCxnSpPr>
          <p:nvPr/>
        </p:nvCxnSpPr>
        <p:spPr>
          <a:xfrm>
            <a:off x="6643688" y="2050256"/>
            <a:ext cx="5143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8B22CAA-C3CE-5248-AE7D-31E15D46395E}"/>
              </a:ext>
            </a:extLst>
          </p:cNvPr>
          <p:cNvSpPr txBox="1"/>
          <p:nvPr/>
        </p:nvSpPr>
        <p:spPr>
          <a:xfrm>
            <a:off x="658714" y="174546"/>
            <a:ext cx="4391023" cy="338554"/>
          </a:xfrm>
          <a:prstGeom prst="rect">
            <a:avLst/>
          </a:prstGeom>
          <a:noFill/>
        </p:spPr>
        <p:txBody>
          <a:bodyPr wrap="square" rtlCol="0">
            <a:spAutoFit/>
          </a:bodyPr>
          <a:lstStyle/>
          <a:p>
            <a:r>
              <a:rPr lang="en-US" sz="1600" b="1" dirty="0"/>
              <a:t>FAQ COMPONENT</a:t>
            </a:r>
          </a:p>
        </p:txBody>
      </p:sp>
      <p:sp>
        <p:nvSpPr>
          <p:cNvPr id="43" name="TextBox 42">
            <a:extLst>
              <a:ext uri="{FF2B5EF4-FFF2-40B4-BE49-F238E27FC236}">
                <a16:creationId xmlns:a16="http://schemas.microsoft.com/office/drawing/2014/main" id="{BFC8014C-8F86-284C-A45D-10B445B24C5E}"/>
              </a:ext>
            </a:extLst>
          </p:cNvPr>
          <p:cNvSpPr txBox="1"/>
          <p:nvPr/>
        </p:nvSpPr>
        <p:spPr>
          <a:xfrm>
            <a:off x="658706" y="598017"/>
            <a:ext cx="4391023" cy="338554"/>
          </a:xfrm>
          <a:prstGeom prst="rect">
            <a:avLst/>
          </a:prstGeom>
          <a:noFill/>
        </p:spPr>
        <p:txBody>
          <a:bodyPr wrap="square" rtlCol="0">
            <a:spAutoFit/>
          </a:bodyPr>
          <a:lstStyle/>
          <a:p>
            <a:r>
              <a:rPr lang="en-US" sz="1600" b="1" dirty="0">
                <a:solidFill>
                  <a:srgbClr val="00B0F0"/>
                </a:solidFill>
              </a:rPr>
              <a:t>Mobile, Tablet, Desktop</a:t>
            </a:r>
          </a:p>
        </p:txBody>
      </p:sp>
      <p:sp>
        <p:nvSpPr>
          <p:cNvPr id="44" name="Rectangle 43">
            <a:extLst>
              <a:ext uri="{FF2B5EF4-FFF2-40B4-BE49-F238E27FC236}">
                <a16:creationId xmlns:a16="http://schemas.microsoft.com/office/drawing/2014/main" id="{7412791E-B269-0E44-B18C-5A3D7FE5CF46}"/>
              </a:ext>
            </a:extLst>
          </p:cNvPr>
          <p:cNvSpPr/>
          <p:nvPr/>
        </p:nvSpPr>
        <p:spPr>
          <a:xfrm>
            <a:off x="319680" y="5906338"/>
            <a:ext cx="2749456" cy="150126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A41966-49A3-4145-9FD9-807E9480FEE4}"/>
              </a:ext>
            </a:extLst>
          </p:cNvPr>
          <p:cNvSpPr txBox="1"/>
          <p:nvPr/>
        </p:nvSpPr>
        <p:spPr>
          <a:xfrm>
            <a:off x="291397" y="5585877"/>
            <a:ext cx="2777739" cy="306770"/>
          </a:xfrm>
          <a:prstGeom prst="rect">
            <a:avLst/>
          </a:prstGeom>
          <a:noFill/>
        </p:spPr>
        <p:txBody>
          <a:bodyPr wrap="square" rtlCol="0">
            <a:spAutoFit/>
          </a:bodyPr>
          <a:lstStyle/>
          <a:p>
            <a:r>
              <a:rPr lang="en-US" sz="1400" dirty="0"/>
              <a:t>/* FAQ COMPONENT */</a:t>
            </a:r>
          </a:p>
        </p:txBody>
      </p:sp>
      <p:sp>
        <p:nvSpPr>
          <p:cNvPr id="46" name="TextBox 45">
            <a:extLst>
              <a:ext uri="{FF2B5EF4-FFF2-40B4-BE49-F238E27FC236}">
                <a16:creationId xmlns:a16="http://schemas.microsoft.com/office/drawing/2014/main" id="{0B63D72B-FB2D-0C4A-8B6A-A1A2B9D62AE3}"/>
              </a:ext>
            </a:extLst>
          </p:cNvPr>
          <p:cNvSpPr txBox="1"/>
          <p:nvPr/>
        </p:nvSpPr>
        <p:spPr>
          <a:xfrm>
            <a:off x="316689" y="5926931"/>
            <a:ext cx="2770901" cy="1384995"/>
          </a:xfrm>
          <a:prstGeom prst="rect">
            <a:avLst/>
          </a:prstGeom>
          <a:noFill/>
        </p:spPr>
        <p:txBody>
          <a:bodyPr wrap="square" rtlCol="0">
            <a:spAutoFit/>
          </a:bodyPr>
          <a:lstStyle/>
          <a:p>
            <a:r>
              <a:rPr lang="en-US" sz="1200" dirty="0"/>
              <a:t>.</a:t>
            </a:r>
            <a:r>
              <a:rPr lang="en-US" sz="1200" dirty="0" err="1"/>
              <a:t>faq</a:t>
            </a:r>
            <a:r>
              <a:rPr lang="en-US" sz="1200" dirty="0"/>
              <a:t> { }</a:t>
            </a:r>
          </a:p>
          <a:p>
            <a:r>
              <a:rPr lang="en-US" sz="1200" dirty="0"/>
              <a:t>.</a:t>
            </a:r>
            <a:r>
              <a:rPr lang="en-US" sz="1200" dirty="0" err="1"/>
              <a:t>faq</a:t>
            </a:r>
            <a:r>
              <a:rPr lang="en-US" sz="1200" dirty="0"/>
              <a:t>-container { }</a:t>
            </a:r>
          </a:p>
          <a:p>
            <a:r>
              <a:rPr lang="en-US" sz="1200" dirty="0"/>
              <a:t>.question-container { }</a:t>
            </a:r>
          </a:p>
          <a:p>
            <a:r>
              <a:rPr lang="en-US" sz="1200" dirty="0"/>
              <a:t>.question { }</a:t>
            </a:r>
          </a:p>
          <a:p>
            <a:r>
              <a:rPr lang="en-US" sz="1200" dirty="0"/>
              <a:t>.</a:t>
            </a:r>
            <a:r>
              <a:rPr lang="en-US" sz="1200" dirty="0" err="1"/>
              <a:t>faq</a:t>
            </a:r>
            <a:r>
              <a:rPr lang="en-US" sz="1200" dirty="0"/>
              <a:t>-arrow { }</a:t>
            </a:r>
          </a:p>
          <a:p>
            <a:r>
              <a:rPr lang="en-US" sz="1200" dirty="0"/>
              <a:t>.answer-container { }</a:t>
            </a:r>
          </a:p>
          <a:p>
            <a:r>
              <a:rPr lang="en-US" sz="1200" dirty="0"/>
              <a:t>.answer { }</a:t>
            </a:r>
          </a:p>
        </p:txBody>
      </p:sp>
      <p:sp>
        <p:nvSpPr>
          <p:cNvPr id="40" name="TextBox 39">
            <a:extLst>
              <a:ext uri="{FF2B5EF4-FFF2-40B4-BE49-F238E27FC236}">
                <a16:creationId xmlns:a16="http://schemas.microsoft.com/office/drawing/2014/main" id="{5FBCB90F-3F65-A347-ABBA-80F763A10E30}"/>
              </a:ext>
            </a:extLst>
          </p:cNvPr>
          <p:cNvSpPr txBox="1"/>
          <p:nvPr/>
        </p:nvSpPr>
        <p:spPr>
          <a:xfrm>
            <a:off x="3543298" y="4729947"/>
            <a:ext cx="6029325" cy="2677656"/>
          </a:xfrm>
          <a:prstGeom prst="rect">
            <a:avLst/>
          </a:prstGeom>
          <a:noFill/>
        </p:spPr>
        <p:txBody>
          <a:bodyPr wrap="square" rtlCol="0">
            <a:spAutoFit/>
          </a:bodyPr>
          <a:lstStyle/>
          <a:p>
            <a:r>
              <a:rPr lang="en-US" sz="1200" b="1" dirty="0"/>
              <a:t>Law used: </a:t>
            </a:r>
            <a:r>
              <a:rPr lang="en-US" sz="1200" dirty="0"/>
              <a:t>This component uses Miller’s Law. It was designed so that the answer is not visible until the user clicks on the question. This way, the content is organized into smaller chunks to help users process and understand it more easily. This component also uses the Law of Uniform Connectedness. The arrow and the design of the answer container make it easy to understand that the answer relates only to the question above it.</a:t>
            </a:r>
          </a:p>
          <a:p>
            <a:endParaRPr lang="en-US" sz="1200" b="1" dirty="0"/>
          </a:p>
          <a:p>
            <a:r>
              <a:rPr lang="en-US" sz="1200" b="1" dirty="0"/>
              <a:t>Why/expected UX: </a:t>
            </a:r>
            <a:r>
              <a:rPr lang="en-US" sz="1200" dirty="0"/>
              <a:t>This component was created to help the user find answers to any questions they might have. They will look through the list of questions and click on ones they are interested in to reveal the answer. This way, they only have to see the answers they are actually looking for rather than all of them at once.</a:t>
            </a:r>
            <a:endParaRPr lang="en-US" sz="1200" b="1" dirty="0"/>
          </a:p>
          <a:p>
            <a:endParaRPr lang="en-US" sz="1200" b="1" dirty="0"/>
          </a:p>
          <a:p>
            <a:r>
              <a:rPr lang="en-US" sz="1200" b="1" dirty="0"/>
              <a:t>Goal from creative brief: </a:t>
            </a:r>
            <a:r>
              <a:rPr lang="en-US" sz="1200" dirty="0"/>
              <a:t>To increase monthly customers for the client by 5% by the end of January 2022. (If they get answers to their questions, they will be much more likely to visit the store.)</a:t>
            </a:r>
          </a:p>
        </p:txBody>
      </p:sp>
    </p:spTree>
    <p:extLst>
      <p:ext uri="{BB962C8B-B14F-4D97-AF65-F5344CB8AC3E}">
        <p14:creationId xmlns:p14="http://schemas.microsoft.com/office/powerpoint/2010/main" val="415870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B5370-7CAE-F145-8E9F-9933D5C66C8A}"/>
              </a:ext>
            </a:extLst>
          </p:cNvPr>
          <p:cNvSpPr/>
          <p:nvPr/>
        </p:nvSpPr>
        <p:spPr>
          <a:xfrm>
            <a:off x="744438" y="1170595"/>
            <a:ext cx="8360414" cy="510327"/>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CC0355-0622-8D4D-AA64-260CE8EABC16}"/>
              </a:ext>
            </a:extLst>
          </p:cNvPr>
          <p:cNvSpPr txBox="1"/>
          <p:nvPr/>
        </p:nvSpPr>
        <p:spPr>
          <a:xfrm>
            <a:off x="801590" y="1224734"/>
            <a:ext cx="5088731" cy="369332"/>
          </a:xfrm>
          <a:prstGeom prst="rect">
            <a:avLst/>
          </a:prstGeom>
          <a:noFill/>
        </p:spPr>
        <p:txBody>
          <a:bodyPr wrap="square" rtlCol="0">
            <a:spAutoFit/>
          </a:bodyPr>
          <a:lstStyle/>
          <a:p>
            <a:r>
              <a:rPr lang="en-US" dirty="0"/>
              <a:t>First link  &gt;  Second link  &gt;  Third link</a:t>
            </a:r>
          </a:p>
        </p:txBody>
      </p:sp>
      <p:cxnSp>
        <p:nvCxnSpPr>
          <p:cNvPr id="29" name="Straight Connector 28">
            <a:extLst>
              <a:ext uri="{FF2B5EF4-FFF2-40B4-BE49-F238E27FC236}">
                <a16:creationId xmlns:a16="http://schemas.microsoft.com/office/drawing/2014/main" id="{55C7D792-75BB-3047-82AC-EF4CE08A5CA3}"/>
              </a:ext>
            </a:extLst>
          </p:cNvPr>
          <p:cNvCxnSpPr/>
          <p:nvPr/>
        </p:nvCxnSpPr>
        <p:spPr>
          <a:xfrm>
            <a:off x="7932082" y="1044343"/>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AFB8742-EC74-5C4D-8940-5C959AFE970B}"/>
              </a:ext>
            </a:extLst>
          </p:cNvPr>
          <p:cNvSpPr txBox="1"/>
          <p:nvPr/>
        </p:nvSpPr>
        <p:spPr>
          <a:xfrm>
            <a:off x="6718840" y="767294"/>
            <a:ext cx="2386012" cy="307777"/>
          </a:xfrm>
          <a:prstGeom prst="rect">
            <a:avLst/>
          </a:prstGeom>
          <a:noFill/>
        </p:spPr>
        <p:txBody>
          <a:bodyPr wrap="square" rtlCol="0">
            <a:spAutoFit/>
          </a:bodyPr>
          <a:lstStyle/>
          <a:p>
            <a:pPr algn="ctr"/>
            <a:r>
              <a:rPr lang="en-US" sz="1400" dirty="0"/>
              <a:t>.breadcrumbs-container { }</a:t>
            </a:r>
          </a:p>
        </p:txBody>
      </p:sp>
      <p:sp>
        <p:nvSpPr>
          <p:cNvPr id="42" name="TextBox 41">
            <a:extLst>
              <a:ext uri="{FF2B5EF4-FFF2-40B4-BE49-F238E27FC236}">
                <a16:creationId xmlns:a16="http://schemas.microsoft.com/office/drawing/2014/main" id="{88B22CAA-C3CE-5248-AE7D-31E15D46395E}"/>
              </a:ext>
            </a:extLst>
          </p:cNvPr>
          <p:cNvSpPr txBox="1"/>
          <p:nvPr/>
        </p:nvSpPr>
        <p:spPr>
          <a:xfrm>
            <a:off x="658714" y="174546"/>
            <a:ext cx="4391023" cy="338554"/>
          </a:xfrm>
          <a:prstGeom prst="rect">
            <a:avLst/>
          </a:prstGeom>
          <a:noFill/>
        </p:spPr>
        <p:txBody>
          <a:bodyPr wrap="square" rtlCol="0">
            <a:spAutoFit/>
          </a:bodyPr>
          <a:lstStyle/>
          <a:p>
            <a:r>
              <a:rPr lang="en-US" sz="1600" b="1" dirty="0"/>
              <a:t>BREADCRUMBS COMPONENT</a:t>
            </a:r>
          </a:p>
        </p:txBody>
      </p:sp>
      <p:sp>
        <p:nvSpPr>
          <p:cNvPr id="43" name="TextBox 42">
            <a:extLst>
              <a:ext uri="{FF2B5EF4-FFF2-40B4-BE49-F238E27FC236}">
                <a16:creationId xmlns:a16="http://schemas.microsoft.com/office/drawing/2014/main" id="{BFC8014C-8F86-284C-A45D-10B445B24C5E}"/>
              </a:ext>
            </a:extLst>
          </p:cNvPr>
          <p:cNvSpPr txBox="1"/>
          <p:nvPr/>
        </p:nvSpPr>
        <p:spPr>
          <a:xfrm>
            <a:off x="658706" y="498001"/>
            <a:ext cx="4391023" cy="338554"/>
          </a:xfrm>
          <a:prstGeom prst="rect">
            <a:avLst/>
          </a:prstGeom>
          <a:noFill/>
        </p:spPr>
        <p:txBody>
          <a:bodyPr wrap="square" rtlCol="0">
            <a:spAutoFit/>
          </a:bodyPr>
          <a:lstStyle/>
          <a:p>
            <a:r>
              <a:rPr lang="en-US" sz="1600" b="1" dirty="0">
                <a:solidFill>
                  <a:srgbClr val="00B0F0"/>
                </a:solidFill>
              </a:rPr>
              <a:t>Tablet, Desktop</a:t>
            </a:r>
          </a:p>
        </p:txBody>
      </p:sp>
      <p:sp>
        <p:nvSpPr>
          <p:cNvPr id="23" name="TextBox 22">
            <a:extLst>
              <a:ext uri="{FF2B5EF4-FFF2-40B4-BE49-F238E27FC236}">
                <a16:creationId xmlns:a16="http://schemas.microsoft.com/office/drawing/2014/main" id="{381ED86C-CC5E-7F4D-8BB2-89B9623A4F7F}"/>
              </a:ext>
            </a:extLst>
          </p:cNvPr>
          <p:cNvSpPr txBox="1"/>
          <p:nvPr/>
        </p:nvSpPr>
        <p:spPr>
          <a:xfrm>
            <a:off x="468205" y="818447"/>
            <a:ext cx="2386012" cy="307777"/>
          </a:xfrm>
          <a:prstGeom prst="rect">
            <a:avLst/>
          </a:prstGeom>
          <a:noFill/>
        </p:spPr>
        <p:txBody>
          <a:bodyPr wrap="square" rtlCol="0">
            <a:spAutoFit/>
          </a:bodyPr>
          <a:lstStyle/>
          <a:p>
            <a:pPr algn="ctr"/>
            <a:r>
              <a:rPr lang="en-US" sz="1400" dirty="0"/>
              <a:t>.breadcrumbs-first { }</a:t>
            </a:r>
          </a:p>
        </p:txBody>
      </p:sp>
      <p:sp>
        <p:nvSpPr>
          <p:cNvPr id="24" name="TextBox 23">
            <a:extLst>
              <a:ext uri="{FF2B5EF4-FFF2-40B4-BE49-F238E27FC236}">
                <a16:creationId xmlns:a16="http://schemas.microsoft.com/office/drawing/2014/main" id="{B8282BD5-6E01-A84D-8A81-E7070E8A746A}"/>
              </a:ext>
            </a:extLst>
          </p:cNvPr>
          <p:cNvSpPr txBox="1"/>
          <p:nvPr/>
        </p:nvSpPr>
        <p:spPr>
          <a:xfrm>
            <a:off x="2758967" y="803519"/>
            <a:ext cx="2386012" cy="307777"/>
          </a:xfrm>
          <a:prstGeom prst="rect">
            <a:avLst/>
          </a:prstGeom>
          <a:noFill/>
        </p:spPr>
        <p:txBody>
          <a:bodyPr wrap="square" rtlCol="0">
            <a:spAutoFit/>
          </a:bodyPr>
          <a:lstStyle/>
          <a:p>
            <a:pPr algn="ctr"/>
            <a:r>
              <a:rPr lang="en-US" sz="1400" dirty="0"/>
              <a:t>.breadcrumbs-third { }</a:t>
            </a:r>
          </a:p>
        </p:txBody>
      </p:sp>
      <p:sp>
        <p:nvSpPr>
          <p:cNvPr id="25" name="TextBox 24">
            <a:extLst>
              <a:ext uri="{FF2B5EF4-FFF2-40B4-BE49-F238E27FC236}">
                <a16:creationId xmlns:a16="http://schemas.microsoft.com/office/drawing/2014/main" id="{44FF2ED8-323D-E74C-9C29-D8548D3A8F33}"/>
              </a:ext>
            </a:extLst>
          </p:cNvPr>
          <p:cNvSpPr txBox="1"/>
          <p:nvPr/>
        </p:nvSpPr>
        <p:spPr>
          <a:xfrm>
            <a:off x="1344515" y="1715871"/>
            <a:ext cx="2386012" cy="307777"/>
          </a:xfrm>
          <a:prstGeom prst="rect">
            <a:avLst/>
          </a:prstGeom>
          <a:noFill/>
        </p:spPr>
        <p:txBody>
          <a:bodyPr wrap="square" rtlCol="0">
            <a:spAutoFit/>
          </a:bodyPr>
          <a:lstStyle/>
          <a:p>
            <a:pPr algn="ctr"/>
            <a:r>
              <a:rPr lang="en-US" sz="1400" dirty="0"/>
              <a:t>.breadcrumbs-second { }</a:t>
            </a:r>
          </a:p>
        </p:txBody>
      </p:sp>
      <p:cxnSp>
        <p:nvCxnSpPr>
          <p:cNvPr id="26" name="Straight Connector 25">
            <a:extLst>
              <a:ext uri="{FF2B5EF4-FFF2-40B4-BE49-F238E27FC236}">
                <a16:creationId xmlns:a16="http://schemas.microsoft.com/office/drawing/2014/main" id="{6C08A821-B5B1-6E44-8699-940A97DF658F}"/>
              </a:ext>
            </a:extLst>
          </p:cNvPr>
          <p:cNvCxnSpPr/>
          <p:nvPr/>
        </p:nvCxnSpPr>
        <p:spPr>
          <a:xfrm>
            <a:off x="2506707" y="1506065"/>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7A8EA8F-922A-C14F-856F-413317B060A9}"/>
              </a:ext>
            </a:extLst>
          </p:cNvPr>
          <p:cNvCxnSpPr/>
          <p:nvPr/>
        </p:nvCxnSpPr>
        <p:spPr>
          <a:xfrm>
            <a:off x="3768622" y="1054399"/>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8DF420-1445-414D-86F3-23E9AA80B8EC}"/>
              </a:ext>
            </a:extLst>
          </p:cNvPr>
          <p:cNvCxnSpPr/>
          <p:nvPr/>
        </p:nvCxnSpPr>
        <p:spPr>
          <a:xfrm>
            <a:off x="1130339" y="1054399"/>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DD4629-54CA-6446-8A6C-C88AC8C5F51C}"/>
              </a:ext>
            </a:extLst>
          </p:cNvPr>
          <p:cNvSpPr/>
          <p:nvPr/>
        </p:nvSpPr>
        <p:spPr>
          <a:xfrm>
            <a:off x="1314669" y="3168953"/>
            <a:ext cx="2986089" cy="945847"/>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DE477E8-1985-214D-A42D-E51D902092AD}"/>
              </a:ext>
            </a:extLst>
          </p:cNvPr>
          <p:cNvSpPr txBox="1"/>
          <p:nvPr/>
        </p:nvSpPr>
        <p:spPr>
          <a:xfrm>
            <a:off x="1371821" y="3327013"/>
            <a:ext cx="2928937" cy="646331"/>
          </a:xfrm>
          <a:prstGeom prst="rect">
            <a:avLst/>
          </a:prstGeom>
          <a:noFill/>
        </p:spPr>
        <p:txBody>
          <a:bodyPr wrap="square" rtlCol="0">
            <a:spAutoFit/>
          </a:bodyPr>
          <a:lstStyle/>
          <a:p>
            <a:pPr algn="ctr"/>
            <a:r>
              <a:rPr lang="en-US" dirty="0"/>
              <a:t>First link  &gt;  Second link</a:t>
            </a:r>
          </a:p>
          <a:p>
            <a:pPr algn="ctr"/>
            <a:r>
              <a:rPr lang="en-US" dirty="0"/>
              <a:t>&gt;  Third link</a:t>
            </a:r>
          </a:p>
        </p:txBody>
      </p:sp>
      <p:sp>
        <p:nvSpPr>
          <p:cNvPr id="34" name="TextBox 33">
            <a:extLst>
              <a:ext uri="{FF2B5EF4-FFF2-40B4-BE49-F238E27FC236}">
                <a16:creationId xmlns:a16="http://schemas.microsoft.com/office/drawing/2014/main" id="{D3B6961E-28D2-9F4B-807E-2011BB9E3ADA}"/>
              </a:ext>
            </a:extLst>
          </p:cNvPr>
          <p:cNvSpPr txBox="1"/>
          <p:nvPr/>
        </p:nvSpPr>
        <p:spPr>
          <a:xfrm>
            <a:off x="450277" y="4114800"/>
            <a:ext cx="2386012" cy="307777"/>
          </a:xfrm>
          <a:prstGeom prst="rect">
            <a:avLst/>
          </a:prstGeom>
          <a:noFill/>
        </p:spPr>
        <p:txBody>
          <a:bodyPr wrap="square" rtlCol="0">
            <a:spAutoFit/>
          </a:bodyPr>
          <a:lstStyle/>
          <a:p>
            <a:pPr algn="ctr"/>
            <a:r>
              <a:rPr lang="en-US" sz="1400" dirty="0"/>
              <a:t>.breadcrumbs-container { }</a:t>
            </a:r>
          </a:p>
        </p:txBody>
      </p:sp>
      <p:sp>
        <p:nvSpPr>
          <p:cNvPr id="38" name="TextBox 37">
            <a:extLst>
              <a:ext uri="{FF2B5EF4-FFF2-40B4-BE49-F238E27FC236}">
                <a16:creationId xmlns:a16="http://schemas.microsoft.com/office/drawing/2014/main" id="{872353F2-79F3-7845-B2D4-18D01A15BDC3}"/>
              </a:ext>
            </a:extLst>
          </p:cNvPr>
          <p:cNvSpPr txBox="1"/>
          <p:nvPr/>
        </p:nvSpPr>
        <p:spPr>
          <a:xfrm>
            <a:off x="290724" y="2827578"/>
            <a:ext cx="2386012" cy="307777"/>
          </a:xfrm>
          <a:prstGeom prst="rect">
            <a:avLst/>
          </a:prstGeom>
          <a:noFill/>
        </p:spPr>
        <p:txBody>
          <a:bodyPr wrap="square" rtlCol="0">
            <a:spAutoFit/>
          </a:bodyPr>
          <a:lstStyle/>
          <a:p>
            <a:pPr algn="ctr"/>
            <a:r>
              <a:rPr lang="en-US" sz="1400" dirty="0"/>
              <a:t>.breadcrumbs-first { }</a:t>
            </a:r>
          </a:p>
        </p:txBody>
      </p:sp>
      <p:sp>
        <p:nvSpPr>
          <p:cNvPr id="39" name="TextBox 38">
            <a:extLst>
              <a:ext uri="{FF2B5EF4-FFF2-40B4-BE49-F238E27FC236}">
                <a16:creationId xmlns:a16="http://schemas.microsoft.com/office/drawing/2014/main" id="{52B0D500-4451-BE47-BEB8-D70503657390}"/>
              </a:ext>
            </a:extLst>
          </p:cNvPr>
          <p:cNvSpPr txBox="1"/>
          <p:nvPr/>
        </p:nvSpPr>
        <p:spPr>
          <a:xfrm>
            <a:off x="2538633" y="2810629"/>
            <a:ext cx="2386012" cy="307777"/>
          </a:xfrm>
          <a:prstGeom prst="rect">
            <a:avLst/>
          </a:prstGeom>
          <a:noFill/>
        </p:spPr>
        <p:txBody>
          <a:bodyPr wrap="square" rtlCol="0">
            <a:spAutoFit/>
          </a:bodyPr>
          <a:lstStyle/>
          <a:p>
            <a:pPr algn="ctr"/>
            <a:r>
              <a:rPr lang="en-US" sz="1400" dirty="0"/>
              <a:t>.breadcrumbs-second { }</a:t>
            </a:r>
          </a:p>
        </p:txBody>
      </p:sp>
      <p:sp>
        <p:nvSpPr>
          <p:cNvPr id="40" name="TextBox 39">
            <a:extLst>
              <a:ext uri="{FF2B5EF4-FFF2-40B4-BE49-F238E27FC236}">
                <a16:creationId xmlns:a16="http://schemas.microsoft.com/office/drawing/2014/main" id="{45C3951B-1A45-3244-9179-ABE961A28DDA}"/>
              </a:ext>
            </a:extLst>
          </p:cNvPr>
          <p:cNvSpPr txBox="1"/>
          <p:nvPr/>
        </p:nvSpPr>
        <p:spPr>
          <a:xfrm>
            <a:off x="2538633" y="4114800"/>
            <a:ext cx="2386012" cy="307777"/>
          </a:xfrm>
          <a:prstGeom prst="rect">
            <a:avLst/>
          </a:prstGeom>
          <a:noFill/>
        </p:spPr>
        <p:txBody>
          <a:bodyPr wrap="square" rtlCol="0">
            <a:spAutoFit/>
          </a:bodyPr>
          <a:lstStyle/>
          <a:p>
            <a:pPr algn="ctr"/>
            <a:r>
              <a:rPr lang="en-US" sz="1400" dirty="0"/>
              <a:t>.breadcrumbs-third { }</a:t>
            </a:r>
          </a:p>
        </p:txBody>
      </p:sp>
      <p:cxnSp>
        <p:nvCxnSpPr>
          <p:cNvPr id="41" name="Straight Connector 40">
            <a:extLst>
              <a:ext uri="{FF2B5EF4-FFF2-40B4-BE49-F238E27FC236}">
                <a16:creationId xmlns:a16="http://schemas.microsoft.com/office/drawing/2014/main" id="{A5442560-7254-8146-8C7C-AE3A854DA07A}"/>
              </a:ext>
            </a:extLst>
          </p:cNvPr>
          <p:cNvCxnSpPr/>
          <p:nvPr/>
        </p:nvCxnSpPr>
        <p:spPr>
          <a:xfrm>
            <a:off x="1920993" y="3074510"/>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797CDA-FC5A-134C-95AC-C31B81C5262C}"/>
              </a:ext>
            </a:extLst>
          </p:cNvPr>
          <p:cNvCxnSpPr/>
          <p:nvPr/>
        </p:nvCxnSpPr>
        <p:spPr>
          <a:xfrm>
            <a:off x="3430709" y="3069742"/>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BC5F283-6EE1-3F41-A4E4-A1D8D4D925EB}"/>
              </a:ext>
            </a:extLst>
          </p:cNvPr>
          <p:cNvCxnSpPr/>
          <p:nvPr/>
        </p:nvCxnSpPr>
        <p:spPr>
          <a:xfrm>
            <a:off x="1916226" y="3941295"/>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5C4507-A3D1-8941-B598-77299DEFA86F}"/>
              </a:ext>
            </a:extLst>
          </p:cNvPr>
          <p:cNvCxnSpPr/>
          <p:nvPr/>
        </p:nvCxnSpPr>
        <p:spPr>
          <a:xfrm>
            <a:off x="3159251" y="3941292"/>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5B68B50-C238-B248-98BE-6005018A4BFA}"/>
              </a:ext>
            </a:extLst>
          </p:cNvPr>
          <p:cNvSpPr txBox="1"/>
          <p:nvPr/>
        </p:nvSpPr>
        <p:spPr>
          <a:xfrm>
            <a:off x="658706" y="2508039"/>
            <a:ext cx="4391023" cy="338554"/>
          </a:xfrm>
          <a:prstGeom prst="rect">
            <a:avLst/>
          </a:prstGeom>
          <a:noFill/>
        </p:spPr>
        <p:txBody>
          <a:bodyPr wrap="square" rtlCol="0">
            <a:spAutoFit/>
          </a:bodyPr>
          <a:lstStyle/>
          <a:p>
            <a:r>
              <a:rPr lang="en-US" sz="1600" b="1" dirty="0">
                <a:solidFill>
                  <a:srgbClr val="00B0F0"/>
                </a:solidFill>
              </a:rPr>
              <a:t>Mobile</a:t>
            </a:r>
          </a:p>
        </p:txBody>
      </p:sp>
      <p:sp>
        <p:nvSpPr>
          <p:cNvPr id="48" name="Rectangle 47">
            <a:extLst>
              <a:ext uri="{FF2B5EF4-FFF2-40B4-BE49-F238E27FC236}">
                <a16:creationId xmlns:a16="http://schemas.microsoft.com/office/drawing/2014/main" id="{F65CA2B5-6862-4941-A5EE-88D893C4BAF2}"/>
              </a:ext>
            </a:extLst>
          </p:cNvPr>
          <p:cNvSpPr/>
          <p:nvPr/>
        </p:nvSpPr>
        <p:spPr>
          <a:xfrm>
            <a:off x="353452" y="6376991"/>
            <a:ext cx="2749456" cy="109902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1CA57318-8962-6D4C-BF5D-DABB594550F4}"/>
              </a:ext>
            </a:extLst>
          </p:cNvPr>
          <p:cNvSpPr txBox="1"/>
          <p:nvPr/>
        </p:nvSpPr>
        <p:spPr>
          <a:xfrm>
            <a:off x="325169" y="6056529"/>
            <a:ext cx="2777739" cy="306770"/>
          </a:xfrm>
          <a:prstGeom prst="rect">
            <a:avLst/>
          </a:prstGeom>
          <a:noFill/>
        </p:spPr>
        <p:txBody>
          <a:bodyPr wrap="square" rtlCol="0">
            <a:spAutoFit/>
          </a:bodyPr>
          <a:lstStyle/>
          <a:p>
            <a:r>
              <a:rPr lang="en-US" sz="1400" dirty="0"/>
              <a:t>/* BREADCRUMBS COMPONENT */</a:t>
            </a:r>
          </a:p>
        </p:txBody>
      </p:sp>
      <p:sp>
        <p:nvSpPr>
          <p:cNvPr id="50" name="TextBox 49">
            <a:extLst>
              <a:ext uri="{FF2B5EF4-FFF2-40B4-BE49-F238E27FC236}">
                <a16:creationId xmlns:a16="http://schemas.microsoft.com/office/drawing/2014/main" id="{DC92A10B-5883-0F4E-9E92-E5E0C63542CA}"/>
              </a:ext>
            </a:extLst>
          </p:cNvPr>
          <p:cNvSpPr txBox="1"/>
          <p:nvPr/>
        </p:nvSpPr>
        <p:spPr>
          <a:xfrm>
            <a:off x="350461" y="6397583"/>
            <a:ext cx="2770901" cy="1015663"/>
          </a:xfrm>
          <a:prstGeom prst="rect">
            <a:avLst/>
          </a:prstGeom>
          <a:noFill/>
        </p:spPr>
        <p:txBody>
          <a:bodyPr wrap="square" rtlCol="0">
            <a:spAutoFit/>
          </a:bodyPr>
          <a:lstStyle/>
          <a:p>
            <a:r>
              <a:rPr lang="en-US" sz="1200" dirty="0"/>
              <a:t>.breadcrumbs { }</a:t>
            </a:r>
          </a:p>
          <a:p>
            <a:r>
              <a:rPr lang="en-US" sz="1200" dirty="0"/>
              <a:t>.breadcrumbs-container { }</a:t>
            </a:r>
          </a:p>
          <a:p>
            <a:r>
              <a:rPr lang="en-US" sz="1200" dirty="0"/>
              <a:t>.breadcrumbs-first { }</a:t>
            </a:r>
          </a:p>
          <a:p>
            <a:r>
              <a:rPr lang="en-US" sz="1200" dirty="0"/>
              <a:t>.breadcrumbs-second { }</a:t>
            </a:r>
          </a:p>
          <a:p>
            <a:r>
              <a:rPr lang="en-US" sz="1200" dirty="0"/>
              <a:t>.breadcrumbs-third { }</a:t>
            </a:r>
          </a:p>
        </p:txBody>
      </p:sp>
      <p:sp>
        <p:nvSpPr>
          <p:cNvPr id="51" name="TextBox 50">
            <a:extLst>
              <a:ext uri="{FF2B5EF4-FFF2-40B4-BE49-F238E27FC236}">
                <a16:creationId xmlns:a16="http://schemas.microsoft.com/office/drawing/2014/main" id="{04149398-D111-AB44-A49C-B3CF1DBA82B0}"/>
              </a:ext>
            </a:extLst>
          </p:cNvPr>
          <p:cNvSpPr txBox="1"/>
          <p:nvPr/>
        </p:nvSpPr>
        <p:spPr>
          <a:xfrm>
            <a:off x="3675623" y="5352355"/>
            <a:ext cx="6029325" cy="2123658"/>
          </a:xfrm>
          <a:prstGeom prst="rect">
            <a:avLst/>
          </a:prstGeom>
          <a:noFill/>
        </p:spPr>
        <p:txBody>
          <a:bodyPr wrap="square" rtlCol="0">
            <a:spAutoFit/>
          </a:bodyPr>
          <a:lstStyle/>
          <a:p>
            <a:r>
              <a:rPr lang="en-US" sz="1200" b="1" dirty="0"/>
              <a:t>Law used: </a:t>
            </a:r>
            <a:r>
              <a:rPr lang="en-US" sz="1200" dirty="0"/>
              <a:t>This component uses Hick’s Law. It is designed to avoid overwhelming users by highlighting recommended options that they may be interested in.</a:t>
            </a:r>
          </a:p>
          <a:p>
            <a:endParaRPr lang="en-US" sz="1200" b="1" dirty="0"/>
          </a:p>
          <a:p>
            <a:r>
              <a:rPr lang="en-US" sz="1200" b="1" dirty="0"/>
              <a:t>Why/expected UX: </a:t>
            </a:r>
            <a:r>
              <a:rPr lang="en-US" sz="1200" dirty="0"/>
              <a:t>This component was created to help the user understand where they are on the site in relation to the higher-level pages. This way, if they are on a page for a chair, for example, they could use the breadcrumbs to navigate to the “furniture” page to see other types of furniture.</a:t>
            </a:r>
            <a:endParaRPr lang="en-US" sz="1200" b="1" dirty="0"/>
          </a:p>
          <a:p>
            <a:endParaRPr lang="en-US" sz="1200" b="1" dirty="0"/>
          </a:p>
          <a:p>
            <a:r>
              <a:rPr lang="en-US" sz="1200" b="1" dirty="0"/>
              <a:t>Goal from creative brief: </a:t>
            </a:r>
            <a:r>
              <a:rPr lang="en-US" sz="1200" dirty="0"/>
              <a:t>To increase monthly customers for the client by 5% by the end of January 2022. (Breadcrumbs will make it easier for people to shop online, which will increase customers in the long term.)</a:t>
            </a:r>
          </a:p>
        </p:txBody>
      </p:sp>
    </p:spTree>
    <p:extLst>
      <p:ext uri="{BB962C8B-B14F-4D97-AF65-F5344CB8AC3E}">
        <p14:creationId xmlns:p14="http://schemas.microsoft.com/office/powerpoint/2010/main" val="321469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B5370-7CAE-F145-8E9F-9933D5C66C8A}"/>
              </a:ext>
            </a:extLst>
          </p:cNvPr>
          <p:cNvSpPr/>
          <p:nvPr/>
        </p:nvSpPr>
        <p:spPr>
          <a:xfrm>
            <a:off x="3629025" y="544523"/>
            <a:ext cx="3413203" cy="4315804"/>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CC0355-0622-8D4D-AA64-260CE8EABC16}"/>
              </a:ext>
            </a:extLst>
          </p:cNvPr>
          <p:cNvSpPr txBox="1"/>
          <p:nvPr/>
        </p:nvSpPr>
        <p:spPr>
          <a:xfrm>
            <a:off x="3629025" y="4041749"/>
            <a:ext cx="1781885" cy="369332"/>
          </a:xfrm>
          <a:prstGeom prst="rect">
            <a:avLst/>
          </a:prstGeom>
          <a:noFill/>
        </p:spPr>
        <p:txBody>
          <a:bodyPr wrap="square" rtlCol="0">
            <a:spAutoFit/>
          </a:bodyPr>
          <a:lstStyle/>
          <a:p>
            <a:r>
              <a:rPr lang="en-US" dirty="0"/>
              <a:t>Product Name</a:t>
            </a:r>
          </a:p>
        </p:txBody>
      </p:sp>
      <p:sp>
        <p:nvSpPr>
          <p:cNvPr id="42" name="TextBox 41">
            <a:extLst>
              <a:ext uri="{FF2B5EF4-FFF2-40B4-BE49-F238E27FC236}">
                <a16:creationId xmlns:a16="http://schemas.microsoft.com/office/drawing/2014/main" id="{88B22CAA-C3CE-5248-AE7D-31E15D46395E}"/>
              </a:ext>
            </a:extLst>
          </p:cNvPr>
          <p:cNvSpPr txBox="1"/>
          <p:nvPr/>
        </p:nvSpPr>
        <p:spPr>
          <a:xfrm>
            <a:off x="658714" y="174546"/>
            <a:ext cx="4391023" cy="338554"/>
          </a:xfrm>
          <a:prstGeom prst="rect">
            <a:avLst/>
          </a:prstGeom>
          <a:noFill/>
        </p:spPr>
        <p:txBody>
          <a:bodyPr wrap="square" rtlCol="0">
            <a:spAutoFit/>
          </a:bodyPr>
          <a:lstStyle/>
          <a:p>
            <a:r>
              <a:rPr lang="en-US" sz="1600" b="1" dirty="0"/>
              <a:t>PRODUCT CARD COMPONENT</a:t>
            </a:r>
          </a:p>
        </p:txBody>
      </p:sp>
      <p:sp>
        <p:nvSpPr>
          <p:cNvPr id="43" name="TextBox 42">
            <a:extLst>
              <a:ext uri="{FF2B5EF4-FFF2-40B4-BE49-F238E27FC236}">
                <a16:creationId xmlns:a16="http://schemas.microsoft.com/office/drawing/2014/main" id="{BFC8014C-8F86-284C-A45D-10B445B24C5E}"/>
              </a:ext>
            </a:extLst>
          </p:cNvPr>
          <p:cNvSpPr txBox="1"/>
          <p:nvPr/>
        </p:nvSpPr>
        <p:spPr>
          <a:xfrm>
            <a:off x="658706" y="498001"/>
            <a:ext cx="4391023" cy="338554"/>
          </a:xfrm>
          <a:prstGeom prst="rect">
            <a:avLst/>
          </a:prstGeom>
          <a:noFill/>
        </p:spPr>
        <p:txBody>
          <a:bodyPr wrap="square" rtlCol="0">
            <a:spAutoFit/>
          </a:bodyPr>
          <a:lstStyle/>
          <a:p>
            <a:r>
              <a:rPr lang="en-US" sz="1600" b="1" dirty="0">
                <a:solidFill>
                  <a:srgbClr val="00B0F0"/>
                </a:solidFill>
              </a:rPr>
              <a:t>Mobile, Tablet, Desktop</a:t>
            </a:r>
          </a:p>
        </p:txBody>
      </p:sp>
      <p:sp>
        <p:nvSpPr>
          <p:cNvPr id="23" name="TextBox 22">
            <a:extLst>
              <a:ext uri="{FF2B5EF4-FFF2-40B4-BE49-F238E27FC236}">
                <a16:creationId xmlns:a16="http://schemas.microsoft.com/office/drawing/2014/main" id="{381ED86C-CC5E-7F4D-8BB2-89B9623A4F7F}"/>
              </a:ext>
            </a:extLst>
          </p:cNvPr>
          <p:cNvSpPr txBox="1"/>
          <p:nvPr/>
        </p:nvSpPr>
        <p:spPr>
          <a:xfrm>
            <a:off x="4142620" y="160258"/>
            <a:ext cx="2386012" cy="307777"/>
          </a:xfrm>
          <a:prstGeom prst="rect">
            <a:avLst/>
          </a:prstGeom>
          <a:noFill/>
        </p:spPr>
        <p:txBody>
          <a:bodyPr wrap="square" rtlCol="0">
            <a:spAutoFit/>
          </a:bodyPr>
          <a:lstStyle/>
          <a:p>
            <a:pPr algn="ctr"/>
            <a:r>
              <a:rPr lang="en-US" sz="1400" dirty="0"/>
              <a:t>.product-container { }</a:t>
            </a:r>
          </a:p>
        </p:txBody>
      </p:sp>
      <p:sp>
        <p:nvSpPr>
          <p:cNvPr id="14" name="Rectangle 13">
            <a:extLst>
              <a:ext uri="{FF2B5EF4-FFF2-40B4-BE49-F238E27FC236}">
                <a16:creationId xmlns:a16="http://schemas.microsoft.com/office/drawing/2014/main" id="{793C73A9-3ACF-3448-BB90-F002FBAC770F}"/>
              </a:ext>
            </a:extLst>
          </p:cNvPr>
          <p:cNvSpPr/>
          <p:nvPr/>
        </p:nvSpPr>
        <p:spPr>
          <a:xfrm>
            <a:off x="3629025" y="544521"/>
            <a:ext cx="3413203" cy="341071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2B8DF420-1445-414D-86F3-23E9AA80B8EC}"/>
              </a:ext>
            </a:extLst>
          </p:cNvPr>
          <p:cNvCxnSpPr/>
          <p:nvPr/>
        </p:nvCxnSpPr>
        <p:spPr>
          <a:xfrm>
            <a:off x="5325178" y="402997"/>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8E31CD1-9EDF-8142-97F0-FDE7FAC80B71}"/>
              </a:ext>
            </a:extLst>
          </p:cNvPr>
          <p:cNvCxnSpPr/>
          <p:nvPr/>
        </p:nvCxnSpPr>
        <p:spPr>
          <a:xfrm>
            <a:off x="3811479" y="655500"/>
            <a:ext cx="3087896" cy="3161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B86941-AB4F-1443-B3AE-4A6DC05B0702}"/>
              </a:ext>
            </a:extLst>
          </p:cNvPr>
          <p:cNvCxnSpPr>
            <a:cxnSpLocks/>
          </p:cNvCxnSpPr>
          <p:nvPr/>
        </p:nvCxnSpPr>
        <p:spPr>
          <a:xfrm flipH="1">
            <a:off x="3750982" y="655500"/>
            <a:ext cx="3148393" cy="3161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935C9BD-15BA-A149-9843-D6A0B9BE1B74}"/>
              </a:ext>
            </a:extLst>
          </p:cNvPr>
          <p:cNvSpPr txBox="1"/>
          <p:nvPr/>
        </p:nvSpPr>
        <p:spPr>
          <a:xfrm>
            <a:off x="6528632" y="1033366"/>
            <a:ext cx="2386012" cy="307777"/>
          </a:xfrm>
          <a:prstGeom prst="rect">
            <a:avLst/>
          </a:prstGeom>
          <a:noFill/>
        </p:spPr>
        <p:txBody>
          <a:bodyPr wrap="square" rtlCol="0">
            <a:spAutoFit/>
          </a:bodyPr>
          <a:lstStyle/>
          <a:p>
            <a:pPr algn="ctr"/>
            <a:r>
              <a:rPr lang="en-US" sz="1400" dirty="0"/>
              <a:t>.product-</a:t>
            </a:r>
            <a:r>
              <a:rPr lang="en-US" sz="1400" dirty="0" err="1"/>
              <a:t>img</a:t>
            </a:r>
            <a:r>
              <a:rPr lang="en-US" sz="1400" dirty="0"/>
              <a:t> { }</a:t>
            </a:r>
          </a:p>
        </p:txBody>
      </p:sp>
      <p:cxnSp>
        <p:nvCxnSpPr>
          <p:cNvPr id="21" name="Straight Connector 20">
            <a:extLst>
              <a:ext uri="{FF2B5EF4-FFF2-40B4-BE49-F238E27FC236}">
                <a16:creationId xmlns:a16="http://schemas.microsoft.com/office/drawing/2014/main" id="{F0C7B79A-6F29-F94C-BB86-8C649E3B555D}"/>
              </a:ext>
            </a:extLst>
          </p:cNvPr>
          <p:cNvCxnSpPr>
            <a:cxnSpLocks/>
          </p:cNvCxnSpPr>
          <p:nvPr/>
        </p:nvCxnSpPr>
        <p:spPr>
          <a:xfrm flipH="1">
            <a:off x="6749629" y="1221052"/>
            <a:ext cx="3852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2ADD741-02ED-504D-AC48-C83506BBD6FE}"/>
              </a:ext>
            </a:extLst>
          </p:cNvPr>
          <p:cNvSpPr txBox="1"/>
          <p:nvPr/>
        </p:nvSpPr>
        <p:spPr>
          <a:xfrm>
            <a:off x="3629025" y="4382505"/>
            <a:ext cx="1781885" cy="369332"/>
          </a:xfrm>
          <a:prstGeom prst="rect">
            <a:avLst/>
          </a:prstGeom>
          <a:noFill/>
        </p:spPr>
        <p:txBody>
          <a:bodyPr wrap="square" rtlCol="0">
            <a:spAutoFit/>
          </a:bodyPr>
          <a:lstStyle/>
          <a:p>
            <a:r>
              <a:rPr lang="en-US" b="1" dirty="0"/>
              <a:t>$200</a:t>
            </a:r>
          </a:p>
        </p:txBody>
      </p:sp>
      <p:sp>
        <p:nvSpPr>
          <p:cNvPr id="31" name="TextBox 30">
            <a:extLst>
              <a:ext uri="{FF2B5EF4-FFF2-40B4-BE49-F238E27FC236}">
                <a16:creationId xmlns:a16="http://schemas.microsoft.com/office/drawing/2014/main" id="{8D7780E3-5A2D-4947-AB03-EC0030D4E2CC}"/>
              </a:ext>
            </a:extLst>
          </p:cNvPr>
          <p:cNvSpPr txBox="1"/>
          <p:nvPr/>
        </p:nvSpPr>
        <p:spPr>
          <a:xfrm>
            <a:off x="1566855" y="4081340"/>
            <a:ext cx="2386012" cy="307777"/>
          </a:xfrm>
          <a:prstGeom prst="rect">
            <a:avLst/>
          </a:prstGeom>
          <a:noFill/>
        </p:spPr>
        <p:txBody>
          <a:bodyPr wrap="square" rtlCol="0">
            <a:spAutoFit/>
          </a:bodyPr>
          <a:lstStyle/>
          <a:p>
            <a:pPr algn="ctr"/>
            <a:r>
              <a:rPr lang="en-US" sz="1400" dirty="0"/>
              <a:t>.product-name { }</a:t>
            </a:r>
          </a:p>
        </p:txBody>
      </p:sp>
      <p:sp>
        <p:nvSpPr>
          <p:cNvPr id="32" name="TextBox 31">
            <a:extLst>
              <a:ext uri="{FF2B5EF4-FFF2-40B4-BE49-F238E27FC236}">
                <a16:creationId xmlns:a16="http://schemas.microsoft.com/office/drawing/2014/main" id="{1ECC675F-25E3-504E-9F4E-07967D33971D}"/>
              </a:ext>
            </a:extLst>
          </p:cNvPr>
          <p:cNvSpPr txBox="1"/>
          <p:nvPr/>
        </p:nvSpPr>
        <p:spPr>
          <a:xfrm>
            <a:off x="1566855" y="4405606"/>
            <a:ext cx="2386012" cy="307777"/>
          </a:xfrm>
          <a:prstGeom prst="rect">
            <a:avLst/>
          </a:prstGeom>
          <a:noFill/>
        </p:spPr>
        <p:txBody>
          <a:bodyPr wrap="square" rtlCol="0">
            <a:spAutoFit/>
          </a:bodyPr>
          <a:lstStyle/>
          <a:p>
            <a:pPr algn="ctr"/>
            <a:r>
              <a:rPr lang="en-US" sz="1400" dirty="0"/>
              <a:t>.product-price { }</a:t>
            </a:r>
          </a:p>
        </p:txBody>
      </p:sp>
      <p:cxnSp>
        <p:nvCxnSpPr>
          <p:cNvPr id="33" name="Straight Connector 32">
            <a:extLst>
              <a:ext uri="{FF2B5EF4-FFF2-40B4-BE49-F238E27FC236}">
                <a16:creationId xmlns:a16="http://schemas.microsoft.com/office/drawing/2014/main" id="{E2D191F3-48F4-B94A-B05A-791A7DF1A73A}"/>
              </a:ext>
            </a:extLst>
          </p:cNvPr>
          <p:cNvCxnSpPr>
            <a:cxnSpLocks/>
          </p:cNvCxnSpPr>
          <p:nvPr/>
        </p:nvCxnSpPr>
        <p:spPr>
          <a:xfrm flipH="1">
            <a:off x="3444612" y="4226415"/>
            <a:ext cx="225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8B9E6F-57EA-B244-B0DF-1145EC3FD817}"/>
              </a:ext>
            </a:extLst>
          </p:cNvPr>
          <p:cNvCxnSpPr>
            <a:cxnSpLocks/>
          </p:cNvCxnSpPr>
          <p:nvPr/>
        </p:nvCxnSpPr>
        <p:spPr>
          <a:xfrm flipH="1">
            <a:off x="3425561" y="4550270"/>
            <a:ext cx="225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B09ED73-F629-4449-8CFF-0EC5F0D9F926}"/>
              </a:ext>
            </a:extLst>
          </p:cNvPr>
          <p:cNvSpPr/>
          <p:nvPr/>
        </p:nvSpPr>
        <p:spPr>
          <a:xfrm>
            <a:off x="353452" y="6376991"/>
            <a:ext cx="2749456" cy="109902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E259681-D1C0-8444-86E9-B9C1313D0375}"/>
              </a:ext>
            </a:extLst>
          </p:cNvPr>
          <p:cNvSpPr txBox="1"/>
          <p:nvPr/>
        </p:nvSpPr>
        <p:spPr>
          <a:xfrm>
            <a:off x="325169" y="6056529"/>
            <a:ext cx="2777739" cy="307777"/>
          </a:xfrm>
          <a:prstGeom prst="rect">
            <a:avLst/>
          </a:prstGeom>
          <a:noFill/>
        </p:spPr>
        <p:txBody>
          <a:bodyPr wrap="square" rtlCol="0">
            <a:spAutoFit/>
          </a:bodyPr>
          <a:lstStyle/>
          <a:p>
            <a:r>
              <a:rPr lang="en-US" sz="1400" dirty="0"/>
              <a:t>/* PRODUCT CARD COMPONENT */</a:t>
            </a:r>
          </a:p>
        </p:txBody>
      </p:sp>
      <p:sp>
        <p:nvSpPr>
          <p:cNvPr id="38" name="TextBox 37">
            <a:extLst>
              <a:ext uri="{FF2B5EF4-FFF2-40B4-BE49-F238E27FC236}">
                <a16:creationId xmlns:a16="http://schemas.microsoft.com/office/drawing/2014/main" id="{FBD21E4D-BF77-0641-AAC3-282E956E1BCC}"/>
              </a:ext>
            </a:extLst>
          </p:cNvPr>
          <p:cNvSpPr txBox="1"/>
          <p:nvPr/>
        </p:nvSpPr>
        <p:spPr>
          <a:xfrm>
            <a:off x="350461" y="6397583"/>
            <a:ext cx="2770901" cy="1015663"/>
          </a:xfrm>
          <a:prstGeom prst="rect">
            <a:avLst/>
          </a:prstGeom>
          <a:noFill/>
        </p:spPr>
        <p:txBody>
          <a:bodyPr wrap="square" rtlCol="0">
            <a:spAutoFit/>
          </a:bodyPr>
          <a:lstStyle/>
          <a:p>
            <a:r>
              <a:rPr lang="en-US" sz="1200" dirty="0"/>
              <a:t>.product { }</a:t>
            </a:r>
          </a:p>
          <a:p>
            <a:r>
              <a:rPr lang="en-US" sz="1200" dirty="0"/>
              <a:t>.product-container { }</a:t>
            </a:r>
          </a:p>
          <a:p>
            <a:r>
              <a:rPr lang="en-US" sz="1200" dirty="0"/>
              <a:t>.product-</a:t>
            </a:r>
            <a:r>
              <a:rPr lang="en-US" sz="1200" dirty="0" err="1"/>
              <a:t>img</a:t>
            </a:r>
            <a:r>
              <a:rPr lang="en-US" sz="1200" dirty="0"/>
              <a:t> { }</a:t>
            </a:r>
          </a:p>
          <a:p>
            <a:r>
              <a:rPr lang="en-US" sz="1200" dirty="0"/>
              <a:t>.product-name { }</a:t>
            </a:r>
          </a:p>
          <a:p>
            <a:r>
              <a:rPr lang="en-US" sz="1200" dirty="0"/>
              <a:t>.product-price { }</a:t>
            </a:r>
          </a:p>
        </p:txBody>
      </p:sp>
      <p:sp>
        <p:nvSpPr>
          <p:cNvPr id="39" name="TextBox 38">
            <a:extLst>
              <a:ext uri="{FF2B5EF4-FFF2-40B4-BE49-F238E27FC236}">
                <a16:creationId xmlns:a16="http://schemas.microsoft.com/office/drawing/2014/main" id="{5D22A8B5-8EF6-1D44-9E2C-2C53FDC803CC}"/>
              </a:ext>
            </a:extLst>
          </p:cNvPr>
          <p:cNvSpPr txBox="1"/>
          <p:nvPr/>
        </p:nvSpPr>
        <p:spPr>
          <a:xfrm>
            <a:off x="3651507" y="5352355"/>
            <a:ext cx="6029325" cy="2123658"/>
          </a:xfrm>
          <a:prstGeom prst="rect">
            <a:avLst/>
          </a:prstGeom>
          <a:noFill/>
        </p:spPr>
        <p:txBody>
          <a:bodyPr wrap="square" rtlCol="0">
            <a:spAutoFit/>
          </a:bodyPr>
          <a:lstStyle/>
          <a:p>
            <a:r>
              <a:rPr lang="en-US" sz="1200" b="1" dirty="0"/>
              <a:t>Law used: </a:t>
            </a:r>
            <a:r>
              <a:rPr lang="en-US" sz="1200" dirty="0"/>
              <a:t>This component uses Jakob’s law. This product card was designed to be very similar to what other online shopping sites use so that the user is not confused in any way.</a:t>
            </a:r>
          </a:p>
          <a:p>
            <a:endParaRPr lang="en-US" sz="1200" b="1" dirty="0"/>
          </a:p>
          <a:p>
            <a:r>
              <a:rPr lang="en-US" sz="1200" b="1" dirty="0"/>
              <a:t>Why/expected UX: </a:t>
            </a:r>
            <a:r>
              <a:rPr lang="en-US" sz="1200" dirty="0"/>
              <a:t>This component was created to display to the user a product that is for sale on the site. They will be able to scroll through the product cards and quickly see the name, price, and a picture for each one. Then, they can click on the one they like.</a:t>
            </a:r>
          </a:p>
          <a:p>
            <a:endParaRPr lang="en-US" sz="1200" b="1" dirty="0"/>
          </a:p>
          <a:p>
            <a:r>
              <a:rPr lang="en-US" sz="1200" b="1" dirty="0"/>
              <a:t>Goal from creative brief: </a:t>
            </a:r>
            <a:r>
              <a:rPr lang="en-US" sz="1200" dirty="0"/>
              <a:t>To increase monthly customers for the client by 5% by the end of January 2022, to increase the average time spent on the website by 15% within 14 weeks. (This component will help increase online purchases, and it will also get people to spend more time on the site, since they will be able to view all the products online.)</a:t>
            </a:r>
          </a:p>
        </p:txBody>
      </p:sp>
    </p:spTree>
    <p:extLst>
      <p:ext uri="{BB962C8B-B14F-4D97-AF65-F5344CB8AC3E}">
        <p14:creationId xmlns:p14="http://schemas.microsoft.com/office/powerpoint/2010/main" val="109303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B5370-7CAE-F145-8E9F-9933D5C66C8A}"/>
              </a:ext>
            </a:extLst>
          </p:cNvPr>
          <p:cNvSpPr/>
          <p:nvPr/>
        </p:nvSpPr>
        <p:spPr>
          <a:xfrm>
            <a:off x="780909" y="1160010"/>
            <a:ext cx="7120079" cy="272619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CC0355-0622-8D4D-AA64-260CE8EABC16}"/>
              </a:ext>
            </a:extLst>
          </p:cNvPr>
          <p:cNvSpPr txBox="1"/>
          <p:nvPr/>
        </p:nvSpPr>
        <p:spPr>
          <a:xfrm>
            <a:off x="3630512" y="1667480"/>
            <a:ext cx="1781885" cy="369332"/>
          </a:xfrm>
          <a:prstGeom prst="rect">
            <a:avLst/>
          </a:prstGeom>
          <a:noFill/>
        </p:spPr>
        <p:txBody>
          <a:bodyPr wrap="square" rtlCol="0">
            <a:spAutoFit/>
          </a:bodyPr>
          <a:lstStyle/>
          <a:p>
            <a:r>
              <a:rPr lang="en-US" b="1" dirty="0"/>
              <a:t>Feature Title</a:t>
            </a:r>
          </a:p>
        </p:txBody>
      </p:sp>
      <p:sp>
        <p:nvSpPr>
          <p:cNvPr id="42" name="TextBox 41">
            <a:extLst>
              <a:ext uri="{FF2B5EF4-FFF2-40B4-BE49-F238E27FC236}">
                <a16:creationId xmlns:a16="http://schemas.microsoft.com/office/drawing/2014/main" id="{88B22CAA-C3CE-5248-AE7D-31E15D46395E}"/>
              </a:ext>
            </a:extLst>
          </p:cNvPr>
          <p:cNvSpPr txBox="1"/>
          <p:nvPr/>
        </p:nvSpPr>
        <p:spPr>
          <a:xfrm>
            <a:off x="658714" y="174546"/>
            <a:ext cx="4391023" cy="338554"/>
          </a:xfrm>
          <a:prstGeom prst="rect">
            <a:avLst/>
          </a:prstGeom>
          <a:noFill/>
        </p:spPr>
        <p:txBody>
          <a:bodyPr wrap="square" rtlCol="0">
            <a:spAutoFit/>
          </a:bodyPr>
          <a:lstStyle/>
          <a:p>
            <a:r>
              <a:rPr lang="en-US" sz="1600" b="1" dirty="0"/>
              <a:t>FEATURE COMPONENT</a:t>
            </a:r>
          </a:p>
        </p:txBody>
      </p:sp>
      <p:sp>
        <p:nvSpPr>
          <p:cNvPr id="43" name="TextBox 42">
            <a:extLst>
              <a:ext uri="{FF2B5EF4-FFF2-40B4-BE49-F238E27FC236}">
                <a16:creationId xmlns:a16="http://schemas.microsoft.com/office/drawing/2014/main" id="{BFC8014C-8F86-284C-A45D-10B445B24C5E}"/>
              </a:ext>
            </a:extLst>
          </p:cNvPr>
          <p:cNvSpPr txBox="1"/>
          <p:nvPr/>
        </p:nvSpPr>
        <p:spPr>
          <a:xfrm>
            <a:off x="658706" y="498001"/>
            <a:ext cx="4391023" cy="338554"/>
          </a:xfrm>
          <a:prstGeom prst="rect">
            <a:avLst/>
          </a:prstGeom>
          <a:noFill/>
        </p:spPr>
        <p:txBody>
          <a:bodyPr wrap="square" rtlCol="0">
            <a:spAutoFit/>
          </a:bodyPr>
          <a:lstStyle/>
          <a:p>
            <a:r>
              <a:rPr lang="en-US" sz="1600" b="1" dirty="0">
                <a:solidFill>
                  <a:srgbClr val="00B0F0"/>
                </a:solidFill>
              </a:rPr>
              <a:t>Tablet, Desktop (Mobile on next slide)</a:t>
            </a:r>
          </a:p>
        </p:txBody>
      </p:sp>
      <p:sp>
        <p:nvSpPr>
          <p:cNvPr id="14" name="Rectangle 13">
            <a:extLst>
              <a:ext uri="{FF2B5EF4-FFF2-40B4-BE49-F238E27FC236}">
                <a16:creationId xmlns:a16="http://schemas.microsoft.com/office/drawing/2014/main" id="{793C73A9-3ACF-3448-BB90-F002FBAC770F}"/>
              </a:ext>
            </a:extLst>
          </p:cNvPr>
          <p:cNvSpPr/>
          <p:nvPr/>
        </p:nvSpPr>
        <p:spPr>
          <a:xfrm>
            <a:off x="1147615" y="1502171"/>
            <a:ext cx="2338535" cy="19696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ECC675F-25E3-504E-9F4E-07967D33971D}"/>
              </a:ext>
            </a:extLst>
          </p:cNvPr>
          <p:cNvSpPr txBox="1"/>
          <p:nvPr/>
        </p:nvSpPr>
        <p:spPr>
          <a:xfrm>
            <a:off x="468205" y="840323"/>
            <a:ext cx="2386012" cy="307777"/>
          </a:xfrm>
          <a:prstGeom prst="rect">
            <a:avLst/>
          </a:prstGeom>
          <a:noFill/>
        </p:spPr>
        <p:txBody>
          <a:bodyPr wrap="square" rtlCol="0">
            <a:spAutoFit/>
          </a:bodyPr>
          <a:lstStyle/>
          <a:p>
            <a:pPr algn="ctr"/>
            <a:r>
              <a:rPr lang="en-US" sz="1400" dirty="0"/>
              <a:t>.feature-container { }</a:t>
            </a:r>
          </a:p>
        </p:txBody>
      </p:sp>
      <p:sp>
        <p:nvSpPr>
          <p:cNvPr id="18" name="TextBox 17">
            <a:extLst>
              <a:ext uri="{FF2B5EF4-FFF2-40B4-BE49-F238E27FC236}">
                <a16:creationId xmlns:a16="http://schemas.microsoft.com/office/drawing/2014/main" id="{C2FE30B3-5991-D441-A005-9EF0CB42C2F1}"/>
              </a:ext>
            </a:extLst>
          </p:cNvPr>
          <p:cNvSpPr txBox="1"/>
          <p:nvPr/>
        </p:nvSpPr>
        <p:spPr>
          <a:xfrm>
            <a:off x="3628704" y="1995637"/>
            <a:ext cx="4100829" cy="830997"/>
          </a:xfrm>
          <a:prstGeom prst="rect">
            <a:avLst/>
          </a:prstGeom>
          <a:noFill/>
        </p:spPr>
        <p:txBody>
          <a:bodyPr wrap="square" rtlCol="0">
            <a:spAutoFit/>
          </a:bodyPr>
          <a:lstStyle/>
          <a:p>
            <a:r>
              <a:rPr lang="en-US" sz="1200" dirty="0"/>
              <a:t>This is where information for the feature component will go. It will probably just be a few sentences with the most relevant information, and then there will be a button leading to another page with more info.</a:t>
            </a:r>
          </a:p>
        </p:txBody>
      </p:sp>
      <p:cxnSp>
        <p:nvCxnSpPr>
          <p:cNvPr id="7" name="Straight Connector 6">
            <a:extLst>
              <a:ext uri="{FF2B5EF4-FFF2-40B4-BE49-F238E27FC236}">
                <a16:creationId xmlns:a16="http://schemas.microsoft.com/office/drawing/2014/main" id="{3E649D3C-4127-7E42-AD9E-A82F625E6FD0}"/>
              </a:ext>
            </a:extLst>
          </p:cNvPr>
          <p:cNvCxnSpPr/>
          <p:nvPr/>
        </p:nvCxnSpPr>
        <p:spPr>
          <a:xfrm>
            <a:off x="1300163" y="1650928"/>
            <a:ext cx="2057400" cy="1678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3D2F6EA-285F-404A-A151-95BECDEB966B}"/>
              </a:ext>
            </a:extLst>
          </p:cNvPr>
          <p:cNvCxnSpPr>
            <a:cxnSpLocks/>
          </p:cNvCxnSpPr>
          <p:nvPr/>
        </p:nvCxnSpPr>
        <p:spPr>
          <a:xfrm flipV="1">
            <a:off x="1300163" y="1650928"/>
            <a:ext cx="2057400" cy="1678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236B2B7-5A19-B64A-8C0E-846065812FF0}"/>
              </a:ext>
            </a:extLst>
          </p:cNvPr>
          <p:cNvSpPr/>
          <p:nvPr/>
        </p:nvSpPr>
        <p:spPr>
          <a:xfrm>
            <a:off x="3717059" y="2855325"/>
            <a:ext cx="1695338" cy="28357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C6AE91B-78DB-B448-AE1B-D12B2231110B}"/>
              </a:ext>
            </a:extLst>
          </p:cNvPr>
          <p:cNvSpPr txBox="1"/>
          <p:nvPr/>
        </p:nvSpPr>
        <p:spPr>
          <a:xfrm>
            <a:off x="780909" y="3939480"/>
            <a:ext cx="2386012" cy="307777"/>
          </a:xfrm>
          <a:prstGeom prst="rect">
            <a:avLst/>
          </a:prstGeom>
          <a:noFill/>
        </p:spPr>
        <p:txBody>
          <a:bodyPr wrap="square" rtlCol="0">
            <a:spAutoFit/>
          </a:bodyPr>
          <a:lstStyle/>
          <a:p>
            <a:pPr algn="ctr"/>
            <a:r>
              <a:rPr lang="en-US" sz="1400" dirty="0"/>
              <a:t>.feature-</a:t>
            </a:r>
            <a:r>
              <a:rPr lang="en-US" sz="1400" dirty="0" err="1"/>
              <a:t>img</a:t>
            </a:r>
            <a:r>
              <a:rPr lang="en-US" sz="1400" dirty="0"/>
              <a:t> { }</a:t>
            </a:r>
          </a:p>
        </p:txBody>
      </p:sp>
      <p:sp>
        <p:nvSpPr>
          <p:cNvPr id="35" name="TextBox 34">
            <a:extLst>
              <a:ext uri="{FF2B5EF4-FFF2-40B4-BE49-F238E27FC236}">
                <a16:creationId xmlns:a16="http://schemas.microsoft.com/office/drawing/2014/main" id="{5CD8DCF8-82A7-BC40-BFCE-1BCC2ADA922D}"/>
              </a:ext>
            </a:extLst>
          </p:cNvPr>
          <p:cNvSpPr txBox="1"/>
          <p:nvPr/>
        </p:nvSpPr>
        <p:spPr>
          <a:xfrm>
            <a:off x="3166921" y="812382"/>
            <a:ext cx="2386012" cy="307777"/>
          </a:xfrm>
          <a:prstGeom prst="rect">
            <a:avLst/>
          </a:prstGeom>
          <a:noFill/>
        </p:spPr>
        <p:txBody>
          <a:bodyPr wrap="square" rtlCol="0">
            <a:spAutoFit/>
          </a:bodyPr>
          <a:lstStyle/>
          <a:p>
            <a:pPr algn="ctr"/>
            <a:r>
              <a:rPr lang="en-US" sz="1400" dirty="0"/>
              <a:t>.feature-title { }</a:t>
            </a:r>
          </a:p>
        </p:txBody>
      </p:sp>
      <p:sp>
        <p:nvSpPr>
          <p:cNvPr id="36" name="TextBox 35">
            <a:extLst>
              <a:ext uri="{FF2B5EF4-FFF2-40B4-BE49-F238E27FC236}">
                <a16:creationId xmlns:a16="http://schemas.microsoft.com/office/drawing/2014/main" id="{7229DF80-DE7A-BC4E-8680-D37A84BBA696}"/>
              </a:ext>
            </a:extLst>
          </p:cNvPr>
          <p:cNvSpPr txBox="1"/>
          <p:nvPr/>
        </p:nvSpPr>
        <p:spPr>
          <a:xfrm>
            <a:off x="4359927" y="815655"/>
            <a:ext cx="2386012" cy="307777"/>
          </a:xfrm>
          <a:prstGeom prst="rect">
            <a:avLst/>
          </a:prstGeom>
          <a:noFill/>
        </p:spPr>
        <p:txBody>
          <a:bodyPr wrap="square" rtlCol="0">
            <a:spAutoFit/>
          </a:bodyPr>
          <a:lstStyle/>
          <a:p>
            <a:pPr algn="ctr"/>
            <a:r>
              <a:rPr lang="en-US" sz="1400" dirty="0"/>
              <a:t>.feature-info { }</a:t>
            </a:r>
          </a:p>
        </p:txBody>
      </p:sp>
      <p:sp>
        <p:nvSpPr>
          <p:cNvPr id="37" name="TextBox 36">
            <a:extLst>
              <a:ext uri="{FF2B5EF4-FFF2-40B4-BE49-F238E27FC236}">
                <a16:creationId xmlns:a16="http://schemas.microsoft.com/office/drawing/2014/main" id="{6ABF4B1F-FA19-5443-95B2-EB44F20F44AA}"/>
              </a:ext>
            </a:extLst>
          </p:cNvPr>
          <p:cNvSpPr txBox="1"/>
          <p:nvPr/>
        </p:nvSpPr>
        <p:spPr>
          <a:xfrm>
            <a:off x="2435698" y="3922778"/>
            <a:ext cx="2386012" cy="307777"/>
          </a:xfrm>
          <a:prstGeom prst="rect">
            <a:avLst/>
          </a:prstGeom>
          <a:noFill/>
        </p:spPr>
        <p:txBody>
          <a:bodyPr wrap="square" rtlCol="0">
            <a:spAutoFit/>
          </a:bodyPr>
          <a:lstStyle/>
          <a:p>
            <a:pPr algn="ctr"/>
            <a:r>
              <a:rPr lang="en-US" sz="1400" dirty="0"/>
              <a:t>.feature-button { }</a:t>
            </a:r>
          </a:p>
        </p:txBody>
      </p:sp>
      <p:sp>
        <p:nvSpPr>
          <p:cNvPr id="38" name="TextBox 37">
            <a:extLst>
              <a:ext uri="{FF2B5EF4-FFF2-40B4-BE49-F238E27FC236}">
                <a16:creationId xmlns:a16="http://schemas.microsoft.com/office/drawing/2014/main" id="{B105BDA0-4064-E642-A116-2378C2C33658}"/>
              </a:ext>
            </a:extLst>
          </p:cNvPr>
          <p:cNvSpPr txBox="1"/>
          <p:nvPr/>
        </p:nvSpPr>
        <p:spPr>
          <a:xfrm>
            <a:off x="4219391" y="3922777"/>
            <a:ext cx="2386012" cy="307777"/>
          </a:xfrm>
          <a:prstGeom prst="rect">
            <a:avLst/>
          </a:prstGeom>
          <a:noFill/>
        </p:spPr>
        <p:txBody>
          <a:bodyPr wrap="square" rtlCol="0">
            <a:spAutoFit/>
          </a:bodyPr>
          <a:lstStyle/>
          <a:p>
            <a:pPr algn="ctr"/>
            <a:r>
              <a:rPr lang="en-US" sz="1400" dirty="0"/>
              <a:t>.feature-button-text { }</a:t>
            </a:r>
          </a:p>
        </p:txBody>
      </p:sp>
      <p:cxnSp>
        <p:nvCxnSpPr>
          <p:cNvPr id="39" name="Straight Connector 38">
            <a:extLst>
              <a:ext uri="{FF2B5EF4-FFF2-40B4-BE49-F238E27FC236}">
                <a16:creationId xmlns:a16="http://schemas.microsoft.com/office/drawing/2014/main" id="{2231DACD-4170-5445-A44B-A36842FA0C0C}"/>
              </a:ext>
            </a:extLst>
          </p:cNvPr>
          <p:cNvCxnSpPr/>
          <p:nvPr/>
        </p:nvCxnSpPr>
        <p:spPr>
          <a:xfrm>
            <a:off x="1626203" y="1039154"/>
            <a:ext cx="0" cy="25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D9A06A-A7C2-B345-B5AC-43C89A0D6FFD}"/>
              </a:ext>
            </a:extLst>
          </p:cNvPr>
          <p:cNvCxnSpPr>
            <a:cxnSpLocks/>
          </p:cNvCxnSpPr>
          <p:nvPr/>
        </p:nvCxnSpPr>
        <p:spPr>
          <a:xfrm flipH="1">
            <a:off x="4219391" y="1079294"/>
            <a:ext cx="7137" cy="58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167DCA-05ED-B446-9ECB-8F1C3805AC95}"/>
              </a:ext>
            </a:extLst>
          </p:cNvPr>
          <p:cNvCxnSpPr>
            <a:cxnSpLocks/>
          </p:cNvCxnSpPr>
          <p:nvPr/>
        </p:nvCxnSpPr>
        <p:spPr>
          <a:xfrm>
            <a:off x="5183791" y="1083687"/>
            <a:ext cx="0" cy="91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9159D9-F30A-444A-B7D6-E80A17D3DC3A}"/>
              </a:ext>
            </a:extLst>
          </p:cNvPr>
          <p:cNvCxnSpPr>
            <a:cxnSpLocks/>
          </p:cNvCxnSpPr>
          <p:nvPr/>
        </p:nvCxnSpPr>
        <p:spPr>
          <a:xfrm>
            <a:off x="1840516" y="3586163"/>
            <a:ext cx="0" cy="426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A99AAE5-2E8B-9647-AC24-BF8BF337A898}"/>
              </a:ext>
            </a:extLst>
          </p:cNvPr>
          <p:cNvCxnSpPr>
            <a:cxnSpLocks/>
          </p:cNvCxnSpPr>
          <p:nvPr/>
        </p:nvCxnSpPr>
        <p:spPr>
          <a:xfrm>
            <a:off x="3821716" y="3166390"/>
            <a:ext cx="0" cy="825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457121F-88C8-3340-8CDA-0E63A01FAF32}"/>
              </a:ext>
            </a:extLst>
          </p:cNvPr>
          <p:cNvCxnSpPr>
            <a:cxnSpLocks/>
          </p:cNvCxnSpPr>
          <p:nvPr/>
        </p:nvCxnSpPr>
        <p:spPr>
          <a:xfrm>
            <a:off x="4821710" y="3081750"/>
            <a:ext cx="0" cy="853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86E78AE-CA94-A241-819B-2D21C12CD9B0}"/>
              </a:ext>
            </a:extLst>
          </p:cNvPr>
          <p:cNvSpPr txBox="1"/>
          <p:nvPr/>
        </p:nvSpPr>
        <p:spPr>
          <a:xfrm>
            <a:off x="3682540" y="2827836"/>
            <a:ext cx="1781885" cy="338554"/>
          </a:xfrm>
          <a:prstGeom prst="rect">
            <a:avLst/>
          </a:prstGeom>
          <a:noFill/>
        </p:spPr>
        <p:txBody>
          <a:bodyPr wrap="square" rtlCol="0">
            <a:spAutoFit/>
          </a:bodyPr>
          <a:lstStyle/>
          <a:p>
            <a:pPr algn="ctr"/>
            <a:r>
              <a:rPr lang="en-US" sz="1600" b="1" dirty="0"/>
              <a:t>Click here</a:t>
            </a:r>
          </a:p>
        </p:txBody>
      </p:sp>
      <p:sp>
        <p:nvSpPr>
          <p:cNvPr id="55" name="Rectangle 54">
            <a:extLst>
              <a:ext uri="{FF2B5EF4-FFF2-40B4-BE49-F238E27FC236}">
                <a16:creationId xmlns:a16="http://schemas.microsoft.com/office/drawing/2014/main" id="{F6DFDB1C-7952-5449-8220-4C66E21CCDEE}"/>
              </a:ext>
            </a:extLst>
          </p:cNvPr>
          <p:cNvSpPr/>
          <p:nvPr/>
        </p:nvSpPr>
        <p:spPr>
          <a:xfrm>
            <a:off x="399011" y="6005515"/>
            <a:ext cx="2749456" cy="1405587"/>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E5489A7-B443-3B4B-93E5-605BB93F89B4}"/>
              </a:ext>
            </a:extLst>
          </p:cNvPr>
          <p:cNvSpPr txBox="1"/>
          <p:nvPr/>
        </p:nvSpPr>
        <p:spPr>
          <a:xfrm>
            <a:off x="370728" y="5685054"/>
            <a:ext cx="2777739" cy="307777"/>
          </a:xfrm>
          <a:prstGeom prst="rect">
            <a:avLst/>
          </a:prstGeom>
          <a:noFill/>
        </p:spPr>
        <p:txBody>
          <a:bodyPr wrap="square" rtlCol="0">
            <a:spAutoFit/>
          </a:bodyPr>
          <a:lstStyle/>
          <a:p>
            <a:r>
              <a:rPr lang="en-US" sz="1400" dirty="0"/>
              <a:t>/* PRODUCT CARD COMPONENT */</a:t>
            </a:r>
          </a:p>
        </p:txBody>
      </p:sp>
      <p:sp>
        <p:nvSpPr>
          <p:cNvPr id="57" name="TextBox 56">
            <a:extLst>
              <a:ext uri="{FF2B5EF4-FFF2-40B4-BE49-F238E27FC236}">
                <a16:creationId xmlns:a16="http://schemas.microsoft.com/office/drawing/2014/main" id="{1EAE7A12-DE12-9D41-9417-9456F1004DB1}"/>
              </a:ext>
            </a:extLst>
          </p:cNvPr>
          <p:cNvSpPr txBox="1"/>
          <p:nvPr/>
        </p:nvSpPr>
        <p:spPr>
          <a:xfrm>
            <a:off x="396020" y="6026108"/>
            <a:ext cx="2770901" cy="1384995"/>
          </a:xfrm>
          <a:prstGeom prst="rect">
            <a:avLst/>
          </a:prstGeom>
          <a:noFill/>
        </p:spPr>
        <p:txBody>
          <a:bodyPr wrap="square" rtlCol="0">
            <a:spAutoFit/>
          </a:bodyPr>
          <a:lstStyle/>
          <a:p>
            <a:r>
              <a:rPr lang="en-US" sz="1200" dirty="0"/>
              <a:t>.feature { }</a:t>
            </a:r>
          </a:p>
          <a:p>
            <a:r>
              <a:rPr lang="en-US" sz="1200" dirty="0"/>
              <a:t>.feature-container { }</a:t>
            </a:r>
          </a:p>
          <a:p>
            <a:r>
              <a:rPr lang="en-US" sz="1200" dirty="0"/>
              <a:t>.feature-title { }</a:t>
            </a:r>
          </a:p>
          <a:p>
            <a:r>
              <a:rPr lang="en-US" sz="1200" dirty="0"/>
              <a:t>.feature-info { }</a:t>
            </a:r>
          </a:p>
          <a:p>
            <a:r>
              <a:rPr lang="en-US" sz="1200" dirty="0"/>
              <a:t>.feature-</a:t>
            </a:r>
            <a:r>
              <a:rPr lang="en-US" sz="1200" dirty="0" err="1"/>
              <a:t>img</a:t>
            </a:r>
            <a:r>
              <a:rPr lang="en-US" sz="1200" dirty="0"/>
              <a:t> { }</a:t>
            </a:r>
          </a:p>
          <a:p>
            <a:r>
              <a:rPr lang="en-US" sz="1200" dirty="0"/>
              <a:t>.feature-button { }</a:t>
            </a:r>
          </a:p>
          <a:p>
            <a:r>
              <a:rPr lang="en-US" sz="1200" dirty="0"/>
              <a:t>.feature-button-text { }</a:t>
            </a:r>
          </a:p>
        </p:txBody>
      </p:sp>
      <p:sp>
        <p:nvSpPr>
          <p:cNvPr id="58" name="TextBox 57">
            <a:extLst>
              <a:ext uri="{FF2B5EF4-FFF2-40B4-BE49-F238E27FC236}">
                <a16:creationId xmlns:a16="http://schemas.microsoft.com/office/drawing/2014/main" id="{50F55FC6-DD30-8143-BA2C-1A977243D6D2}"/>
              </a:ext>
            </a:extLst>
          </p:cNvPr>
          <p:cNvSpPr txBox="1"/>
          <p:nvPr/>
        </p:nvSpPr>
        <p:spPr>
          <a:xfrm>
            <a:off x="3630064" y="4733446"/>
            <a:ext cx="6029325" cy="2677656"/>
          </a:xfrm>
          <a:prstGeom prst="rect">
            <a:avLst/>
          </a:prstGeom>
          <a:noFill/>
        </p:spPr>
        <p:txBody>
          <a:bodyPr wrap="square" rtlCol="0">
            <a:spAutoFit/>
          </a:bodyPr>
          <a:lstStyle/>
          <a:p>
            <a:r>
              <a:rPr lang="en-US" sz="1200" b="1" dirty="0"/>
              <a:t>Law used: </a:t>
            </a:r>
            <a:r>
              <a:rPr lang="en-US" sz="1200" dirty="0"/>
              <a:t>This component uses the Serial Position Effect. It will likely be the first content on the page, so users will be more likely to pay attention to it and remember it. Also, the feature title and the button are the most important elements of the component, so they are first and last. It also uses Fitts’s Law—on mobile, the button takes up nearly the full width of the screen so that it is easy to click on.</a:t>
            </a:r>
          </a:p>
          <a:p>
            <a:endParaRPr lang="en-US" sz="1200" b="1" dirty="0"/>
          </a:p>
          <a:p>
            <a:r>
              <a:rPr lang="en-US" sz="1200" b="1" dirty="0"/>
              <a:t>Why/expected UX: </a:t>
            </a:r>
            <a:r>
              <a:rPr lang="en-US" sz="1200" dirty="0"/>
              <a:t>This component was created to display the most salient information at the top of a page. For example, on the home page, we might use this component to promote our new fall products. The image will catch the user’s eye, then they will read the information and click on the link to go to the relevant page.</a:t>
            </a:r>
          </a:p>
          <a:p>
            <a:endParaRPr lang="en-US" sz="1200" b="1" dirty="0"/>
          </a:p>
          <a:p>
            <a:r>
              <a:rPr lang="en-US" sz="1200" b="1" dirty="0"/>
              <a:t>Goal from creative brief: </a:t>
            </a:r>
            <a:r>
              <a:rPr lang="en-US" sz="1200" dirty="0"/>
              <a:t>To increase the average time spent on the website by 15% within 14 weeks. (This component will redirect the user to other parts of the site, which will encourage them to spend longer on the site.)</a:t>
            </a:r>
          </a:p>
        </p:txBody>
      </p:sp>
    </p:spTree>
    <p:extLst>
      <p:ext uri="{BB962C8B-B14F-4D97-AF65-F5344CB8AC3E}">
        <p14:creationId xmlns:p14="http://schemas.microsoft.com/office/powerpoint/2010/main" val="255641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B5370-7CAE-F145-8E9F-9933D5C66C8A}"/>
              </a:ext>
            </a:extLst>
          </p:cNvPr>
          <p:cNvSpPr/>
          <p:nvPr/>
        </p:nvSpPr>
        <p:spPr>
          <a:xfrm>
            <a:off x="780910" y="1160009"/>
            <a:ext cx="3091004" cy="4712153"/>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CC0355-0622-8D4D-AA64-260CE8EABC16}"/>
              </a:ext>
            </a:extLst>
          </p:cNvPr>
          <p:cNvSpPr txBox="1"/>
          <p:nvPr/>
        </p:nvSpPr>
        <p:spPr>
          <a:xfrm>
            <a:off x="1062853" y="3610652"/>
            <a:ext cx="1781885" cy="369332"/>
          </a:xfrm>
          <a:prstGeom prst="rect">
            <a:avLst/>
          </a:prstGeom>
          <a:noFill/>
        </p:spPr>
        <p:txBody>
          <a:bodyPr wrap="square" rtlCol="0">
            <a:spAutoFit/>
          </a:bodyPr>
          <a:lstStyle/>
          <a:p>
            <a:r>
              <a:rPr lang="en-US" b="1" dirty="0"/>
              <a:t>Feature Title</a:t>
            </a:r>
          </a:p>
        </p:txBody>
      </p:sp>
      <p:sp>
        <p:nvSpPr>
          <p:cNvPr id="42" name="TextBox 41">
            <a:extLst>
              <a:ext uri="{FF2B5EF4-FFF2-40B4-BE49-F238E27FC236}">
                <a16:creationId xmlns:a16="http://schemas.microsoft.com/office/drawing/2014/main" id="{88B22CAA-C3CE-5248-AE7D-31E15D46395E}"/>
              </a:ext>
            </a:extLst>
          </p:cNvPr>
          <p:cNvSpPr txBox="1"/>
          <p:nvPr/>
        </p:nvSpPr>
        <p:spPr>
          <a:xfrm>
            <a:off x="658714" y="174546"/>
            <a:ext cx="4391023" cy="338554"/>
          </a:xfrm>
          <a:prstGeom prst="rect">
            <a:avLst/>
          </a:prstGeom>
          <a:noFill/>
        </p:spPr>
        <p:txBody>
          <a:bodyPr wrap="square" rtlCol="0">
            <a:spAutoFit/>
          </a:bodyPr>
          <a:lstStyle/>
          <a:p>
            <a:r>
              <a:rPr lang="en-US" sz="1600" b="1" dirty="0"/>
              <a:t>FEATURE COMPONENT</a:t>
            </a:r>
          </a:p>
        </p:txBody>
      </p:sp>
      <p:sp>
        <p:nvSpPr>
          <p:cNvPr id="43" name="TextBox 42">
            <a:extLst>
              <a:ext uri="{FF2B5EF4-FFF2-40B4-BE49-F238E27FC236}">
                <a16:creationId xmlns:a16="http://schemas.microsoft.com/office/drawing/2014/main" id="{BFC8014C-8F86-284C-A45D-10B445B24C5E}"/>
              </a:ext>
            </a:extLst>
          </p:cNvPr>
          <p:cNvSpPr txBox="1"/>
          <p:nvPr/>
        </p:nvSpPr>
        <p:spPr>
          <a:xfrm>
            <a:off x="658706" y="498001"/>
            <a:ext cx="4391023" cy="338554"/>
          </a:xfrm>
          <a:prstGeom prst="rect">
            <a:avLst/>
          </a:prstGeom>
          <a:noFill/>
        </p:spPr>
        <p:txBody>
          <a:bodyPr wrap="square" rtlCol="0">
            <a:spAutoFit/>
          </a:bodyPr>
          <a:lstStyle/>
          <a:p>
            <a:r>
              <a:rPr lang="en-US" sz="1600" b="1" dirty="0">
                <a:solidFill>
                  <a:srgbClr val="00B0F0"/>
                </a:solidFill>
              </a:rPr>
              <a:t>Mobile</a:t>
            </a:r>
          </a:p>
        </p:txBody>
      </p:sp>
      <p:sp>
        <p:nvSpPr>
          <p:cNvPr id="14" name="Rectangle 13">
            <a:extLst>
              <a:ext uri="{FF2B5EF4-FFF2-40B4-BE49-F238E27FC236}">
                <a16:creationId xmlns:a16="http://schemas.microsoft.com/office/drawing/2014/main" id="{793C73A9-3ACF-3448-BB90-F002FBAC770F}"/>
              </a:ext>
            </a:extLst>
          </p:cNvPr>
          <p:cNvSpPr/>
          <p:nvPr/>
        </p:nvSpPr>
        <p:spPr>
          <a:xfrm>
            <a:off x="1147615" y="1502171"/>
            <a:ext cx="2338535" cy="19696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ECC675F-25E3-504E-9F4E-07967D33971D}"/>
              </a:ext>
            </a:extLst>
          </p:cNvPr>
          <p:cNvSpPr txBox="1"/>
          <p:nvPr/>
        </p:nvSpPr>
        <p:spPr>
          <a:xfrm>
            <a:off x="3670334" y="1357757"/>
            <a:ext cx="2386012" cy="307777"/>
          </a:xfrm>
          <a:prstGeom prst="rect">
            <a:avLst/>
          </a:prstGeom>
          <a:noFill/>
        </p:spPr>
        <p:txBody>
          <a:bodyPr wrap="square" rtlCol="0">
            <a:spAutoFit/>
          </a:bodyPr>
          <a:lstStyle/>
          <a:p>
            <a:pPr algn="ctr"/>
            <a:r>
              <a:rPr lang="en-US" sz="1400" dirty="0"/>
              <a:t>.feature-container { }</a:t>
            </a:r>
          </a:p>
        </p:txBody>
      </p:sp>
      <p:sp>
        <p:nvSpPr>
          <p:cNvPr id="18" name="TextBox 17">
            <a:extLst>
              <a:ext uri="{FF2B5EF4-FFF2-40B4-BE49-F238E27FC236}">
                <a16:creationId xmlns:a16="http://schemas.microsoft.com/office/drawing/2014/main" id="{C2FE30B3-5991-D441-A005-9EF0CB42C2F1}"/>
              </a:ext>
            </a:extLst>
          </p:cNvPr>
          <p:cNvSpPr txBox="1"/>
          <p:nvPr/>
        </p:nvSpPr>
        <p:spPr>
          <a:xfrm>
            <a:off x="1062853" y="3979984"/>
            <a:ext cx="2619687" cy="1200329"/>
          </a:xfrm>
          <a:prstGeom prst="rect">
            <a:avLst/>
          </a:prstGeom>
          <a:noFill/>
        </p:spPr>
        <p:txBody>
          <a:bodyPr wrap="square" rtlCol="0">
            <a:spAutoFit/>
          </a:bodyPr>
          <a:lstStyle/>
          <a:p>
            <a:r>
              <a:rPr lang="en-US" sz="1200" dirty="0"/>
              <a:t>This is where information for the feature component will go. It will probably just be a few sentences with the most relevant information, and then there will be a button leading to another page with more info.</a:t>
            </a:r>
          </a:p>
        </p:txBody>
      </p:sp>
      <p:cxnSp>
        <p:nvCxnSpPr>
          <p:cNvPr id="7" name="Straight Connector 6">
            <a:extLst>
              <a:ext uri="{FF2B5EF4-FFF2-40B4-BE49-F238E27FC236}">
                <a16:creationId xmlns:a16="http://schemas.microsoft.com/office/drawing/2014/main" id="{3E649D3C-4127-7E42-AD9E-A82F625E6FD0}"/>
              </a:ext>
            </a:extLst>
          </p:cNvPr>
          <p:cNvCxnSpPr/>
          <p:nvPr/>
        </p:nvCxnSpPr>
        <p:spPr>
          <a:xfrm>
            <a:off x="1300163" y="1650928"/>
            <a:ext cx="2057400" cy="1678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3D2F6EA-285F-404A-A151-95BECDEB966B}"/>
              </a:ext>
            </a:extLst>
          </p:cNvPr>
          <p:cNvCxnSpPr>
            <a:cxnSpLocks/>
          </p:cNvCxnSpPr>
          <p:nvPr/>
        </p:nvCxnSpPr>
        <p:spPr>
          <a:xfrm flipV="1">
            <a:off x="1300163" y="1650928"/>
            <a:ext cx="2057400" cy="1678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236B2B7-5A19-B64A-8C0E-846065812FF0}"/>
              </a:ext>
            </a:extLst>
          </p:cNvPr>
          <p:cNvSpPr/>
          <p:nvPr/>
        </p:nvSpPr>
        <p:spPr>
          <a:xfrm>
            <a:off x="1158878" y="5263893"/>
            <a:ext cx="2327271" cy="3110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C6AE91B-78DB-B448-AE1B-D12B2231110B}"/>
              </a:ext>
            </a:extLst>
          </p:cNvPr>
          <p:cNvSpPr txBox="1"/>
          <p:nvPr/>
        </p:nvSpPr>
        <p:spPr>
          <a:xfrm>
            <a:off x="3448865" y="2073483"/>
            <a:ext cx="2386012" cy="307777"/>
          </a:xfrm>
          <a:prstGeom prst="rect">
            <a:avLst/>
          </a:prstGeom>
          <a:noFill/>
        </p:spPr>
        <p:txBody>
          <a:bodyPr wrap="square" rtlCol="0">
            <a:spAutoFit/>
          </a:bodyPr>
          <a:lstStyle/>
          <a:p>
            <a:pPr algn="ctr"/>
            <a:r>
              <a:rPr lang="en-US" sz="1400" dirty="0"/>
              <a:t>.feature-</a:t>
            </a:r>
            <a:r>
              <a:rPr lang="en-US" sz="1400" dirty="0" err="1"/>
              <a:t>img</a:t>
            </a:r>
            <a:r>
              <a:rPr lang="en-US" sz="1400" dirty="0"/>
              <a:t> { }</a:t>
            </a:r>
          </a:p>
        </p:txBody>
      </p:sp>
      <p:sp>
        <p:nvSpPr>
          <p:cNvPr id="35" name="TextBox 34">
            <a:extLst>
              <a:ext uri="{FF2B5EF4-FFF2-40B4-BE49-F238E27FC236}">
                <a16:creationId xmlns:a16="http://schemas.microsoft.com/office/drawing/2014/main" id="{5CD8DCF8-82A7-BC40-BFCE-1BCC2ADA922D}"/>
              </a:ext>
            </a:extLst>
          </p:cNvPr>
          <p:cNvSpPr txBox="1"/>
          <p:nvPr/>
        </p:nvSpPr>
        <p:spPr>
          <a:xfrm>
            <a:off x="3486149" y="3633866"/>
            <a:ext cx="2386012" cy="307777"/>
          </a:xfrm>
          <a:prstGeom prst="rect">
            <a:avLst/>
          </a:prstGeom>
          <a:noFill/>
        </p:spPr>
        <p:txBody>
          <a:bodyPr wrap="square" rtlCol="0">
            <a:spAutoFit/>
          </a:bodyPr>
          <a:lstStyle/>
          <a:p>
            <a:pPr algn="ctr"/>
            <a:r>
              <a:rPr lang="en-US" sz="1400" dirty="0"/>
              <a:t>.feature-title { }</a:t>
            </a:r>
          </a:p>
        </p:txBody>
      </p:sp>
      <p:sp>
        <p:nvSpPr>
          <p:cNvPr id="36" name="TextBox 35">
            <a:extLst>
              <a:ext uri="{FF2B5EF4-FFF2-40B4-BE49-F238E27FC236}">
                <a16:creationId xmlns:a16="http://schemas.microsoft.com/office/drawing/2014/main" id="{7229DF80-DE7A-BC4E-8680-D37A84BBA696}"/>
              </a:ext>
            </a:extLst>
          </p:cNvPr>
          <p:cNvSpPr txBox="1"/>
          <p:nvPr/>
        </p:nvSpPr>
        <p:spPr>
          <a:xfrm>
            <a:off x="3468754" y="4665234"/>
            <a:ext cx="2386012" cy="307777"/>
          </a:xfrm>
          <a:prstGeom prst="rect">
            <a:avLst/>
          </a:prstGeom>
          <a:noFill/>
        </p:spPr>
        <p:txBody>
          <a:bodyPr wrap="square" rtlCol="0">
            <a:spAutoFit/>
          </a:bodyPr>
          <a:lstStyle/>
          <a:p>
            <a:pPr algn="ctr"/>
            <a:r>
              <a:rPr lang="en-US" sz="1400" dirty="0"/>
              <a:t>.feature-info { }</a:t>
            </a:r>
          </a:p>
        </p:txBody>
      </p:sp>
      <p:sp>
        <p:nvSpPr>
          <p:cNvPr id="37" name="TextBox 36">
            <a:extLst>
              <a:ext uri="{FF2B5EF4-FFF2-40B4-BE49-F238E27FC236}">
                <a16:creationId xmlns:a16="http://schemas.microsoft.com/office/drawing/2014/main" id="{6ABF4B1F-FA19-5443-95B2-EB44F20F44AA}"/>
              </a:ext>
            </a:extLst>
          </p:cNvPr>
          <p:cNvSpPr txBox="1"/>
          <p:nvPr/>
        </p:nvSpPr>
        <p:spPr>
          <a:xfrm>
            <a:off x="1062853" y="5972334"/>
            <a:ext cx="2386012" cy="307777"/>
          </a:xfrm>
          <a:prstGeom prst="rect">
            <a:avLst/>
          </a:prstGeom>
          <a:noFill/>
        </p:spPr>
        <p:txBody>
          <a:bodyPr wrap="square" rtlCol="0">
            <a:spAutoFit/>
          </a:bodyPr>
          <a:lstStyle/>
          <a:p>
            <a:pPr algn="ctr"/>
            <a:r>
              <a:rPr lang="en-US" sz="1400" dirty="0"/>
              <a:t>.feature-button { }</a:t>
            </a:r>
          </a:p>
        </p:txBody>
      </p:sp>
      <p:sp>
        <p:nvSpPr>
          <p:cNvPr id="38" name="TextBox 37">
            <a:extLst>
              <a:ext uri="{FF2B5EF4-FFF2-40B4-BE49-F238E27FC236}">
                <a16:creationId xmlns:a16="http://schemas.microsoft.com/office/drawing/2014/main" id="{B105BDA0-4064-E642-A116-2378C2C33658}"/>
              </a:ext>
            </a:extLst>
          </p:cNvPr>
          <p:cNvSpPr txBox="1"/>
          <p:nvPr/>
        </p:nvSpPr>
        <p:spPr>
          <a:xfrm>
            <a:off x="3753917" y="5279984"/>
            <a:ext cx="2386012" cy="307777"/>
          </a:xfrm>
          <a:prstGeom prst="rect">
            <a:avLst/>
          </a:prstGeom>
          <a:noFill/>
        </p:spPr>
        <p:txBody>
          <a:bodyPr wrap="square" rtlCol="0">
            <a:spAutoFit/>
          </a:bodyPr>
          <a:lstStyle/>
          <a:p>
            <a:pPr algn="ctr"/>
            <a:r>
              <a:rPr lang="en-US" sz="1400" dirty="0"/>
              <a:t>.feature-button-text { }</a:t>
            </a:r>
          </a:p>
        </p:txBody>
      </p:sp>
      <p:sp>
        <p:nvSpPr>
          <p:cNvPr id="47" name="TextBox 46">
            <a:extLst>
              <a:ext uri="{FF2B5EF4-FFF2-40B4-BE49-F238E27FC236}">
                <a16:creationId xmlns:a16="http://schemas.microsoft.com/office/drawing/2014/main" id="{B86E78AE-CA94-A241-819B-2D21C12CD9B0}"/>
              </a:ext>
            </a:extLst>
          </p:cNvPr>
          <p:cNvSpPr txBox="1"/>
          <p:nvPr/>
        </p:nvSpPr>
        <p:spPr>
          <a:xfrm>
            <a:off x="1660247" y="5250692"/>
            <a:ext cx="1313270" cy="338554"/>
          </a:xfrm>
          <a:prstGeom prst="rect">
            <a:avLst/>
          </a:prstGeom>
          <a:noFill/>
        </p:spPr>
        <p:txBody>
          <a:bodyPr wrap="square" rtlCol="0">
            <a:spAutoFit/>
          </a:bodyPr>
          <a:lstStyle/>
          <a:p>
            <a:pPr algn="ctr"/>
            <a:r>
              <a:rPr lang="en-US" sz="1600" b="1" dirty="0"/>
              <a:t>Click here</a:t>
            </a:r>
          </a:p>
        </p:txBody>
      </p:sp>
      <p:cxnSp>
        <p:nvCxnSpPr>
          <p:cNvPr id="24" name="Straight Connector 23">
            <a:extLst>
              <a:ext uri="{FF2B5EF4-FFF2-40B4-BE49-F238E27FC236}">
                <a16:creationId xmlns:a16="http://schemas.microsoft.com/office/drawing/2014/main" id="{1402801E-4A0F-2F4F-BC4B-5E3248589C6D}"/>
              </a:ext>
            </a:extLst>
          </p:cNvPr>
          <p:cNvCxnSpPr>
            <a:cxnSpLocks/>
          </p:cNvCxnSpPr>
          <p:nvPr/>
        </p:nvCxnSpPr>
        <p:spPr>
          <a:xfrm flipH="1">
            <a:off x="2844738" y="5433872"/>
            <a:ext cx="12447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7DF83F-5C36-E54E-8E7B-D11B57E941E8}"/>
              </a:ext>
            </a:extLst>
          </p:cNvPr>
          <p:cNvCxnSpPr>
            <a:cxnSpLocks/>
          </p:cNvCxnSpPr>
          <p:nvPr/>
        </p:nvCxnSpPr>
        <p:spPr>
          <a:xfrm flipH="1">
            <a:off x="2372696" y="3787754"/>
            <a:ext cx="16692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413C3C-A01A-7041-B149-9411B173C9E7}"/>
              </a:ext>
            </a:extLst>
          </p:cNvPr>
          <p:cNvCxnSpPr>
            <a:cxnSpLocks/>
          </p:cNvCxnSpPr>
          <p:nvPr/>
        </p:nvCxnSpPr>
        <p:spPr>
          <a:xfrm flipH="1">
            <a:off x="3598894" y="4830213"/>
            <a:ext cx="3979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CB11362-FBF2-2343-BDF6-16169CFF328F}"/>
              </a:ext>
            </a:extLst>
          </p:cNvPr>
          <p:cNvCxnSpPr>
            <a:cxnSpLocks/>
          </p:cNvCxnSpPr>
          <p:nvPr/>
        </p:nvCxnSpPr>
        <p:spPr>
          <a:xfrm flipH="1">
            <a:off x="3207299" y="2227371"/>
            <a:ext cx="8251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EA81C9-28C0-4C47-8402-6CB4800D4A28}"/>
              </a:ext>
            </a:extLst>
          </p:cNvPr>
          <p:cNvCxnSpPr>
            <a:cxnSpLocks/>
          </p:cNvCxnSpPr>
          <p:nvPr/>
        </p:nvCxnSpPr>
        <p:spPr>
          <a:xfrm flipH="1">
            <a:off x="3797849" y="1511645"/>
            <a:ext cx="2440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6472308-C3B9-4E4A-BB45-C7A1622F0CD5}"/>
              </a:ext>
            </a:extLst>
          </p:cNvPr>
          <p:cNvCxnSpPr>
            <a:cxnSpLocks/>
          </p:cNvCxnSpPr>
          <p:nvPr/>
        </p:nvCxnSpPr>
        <p:spPr>
          <a:xfrm flipV="1">
            <a:off x="2221060" y="5587761"/>
            <a:ext cx="0" cy="447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B2BB0B7-DB9F-434C-9F8E-A15D523AC206}"/>
              </a:ext>
            </a:extLst>
          </p:cNvPr>
          <p:cNvSpPr/>
          <p:nvPr/>
        </p:nvSpPr>
        <p:spPr>
          <a:xfrm>
            <a:off x="6924824" y="1360392"/>
            <a:ext cx="2749456" cy="1405587"/>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D88EEAA-079E-814D-BF60-42C2631B760D}"/>
              </a:ext>
            </a:extLst>
          </p:cNvPr>
          <p:cNvSpPr txBox="1"/>
          <p:nvPr/>
        </p:nvSpPr>
        <p:spPr>
          <a:xfrm>
            <a:off x="6896541" y="1039931"/>
            <a:ext cx="2777739" cy="307777"/>
          </a:xfrm>
          <a:prstGeom prst="rect">
            <a:avLst/>
          </a:prstGeom>
          <a:noFill/>
        </p:spPr>
        <p:txBody>
          <a:bodyPr wrap="square" rtlCol="0">
            <a:spAutoFit/>
          </a:bodyPr>
          <a:lstStyle/>
          <a:p>
            <a:r>
              <a:rPr lang="en-US" sz="1400" dirty="0"/>
              <a:t>/* PRODUCT CARD COMPONENT */</a:t>
            </a:r>
          </a:p>
        </p:txBody>
      </p:sp>
      <p:sp>
        <p:nvSpPr>
          <p:cNvPr id="52" name="TextBox 51">
            <a:extLst>
              <a:ext uri="{FF2B5EF4-FFF2-40B4-BE49-F238E27FC236}">
                <a16:creationId xmlns:a16="http://schemas.microsoft.com/office/drawing/2014/main" id="{F8CC53C9-BB4E-404A-8F9A-3A864EBAE745}"/>
              </a:ext>
            </a:extLst>
          </p:cNvPr>
          <p:cNvSpPr txBox="1"/>
          <p:nvPr/>
        </p:nvSpPr>
        <p:spPr>
          <a:xfrm>
            <a:off x="6921833" y="1380985"/>
            <a:ext cx="2770901" cy="1384995"/>
          </a:xfrm>
          <a:prstGeom prst="rect">
            <a:avLst/>
          </a:prstGeom>
          <a:noFill/>
        </p:spPr>
        <p:txBody>
          <a:bodyPr wrap="square" rtlCol="0">
            <a:spAutoFit/>
          </a:bodyPr>
          <a:lstStyle/>
          <a:p>
            <a:r>
              <a:rPr lang="en-US" sz="1200" dirty="0"/>
              <a:t>.feature { }</a:t>
            </a:r>
          </a:p>
          <a:p>
            <a:r>
              <a:rPr lang="en-US" sz="1200" dirty="0"/>
              <a:t>.feature-container { }</a:t>
            </a:r>
          </a:p>
          <a:p>
            <a:r>
              <a:rPr lang="en-US" sz="1200" dirty="0"/>
              <a:t>.feature-title { }</a:t>
            </a:r>
          </a:p>
          <a:p>
            <a:r>
              <a:rPr lang="en-US" sz="1200" dirty="0"/>
              <a:t>.feature-info { }</a:t>
            </a:r>
          </a:p>
          <a:p>
            <a:r>
              <a:rPr lang="en-US" sz="1200" dirty="0"/>
              <a:t>.feature-</a:t>
            </a:r>
            <a:r>
              <a:rPr lang="en-US" sz="1200" dirty="0" err="1"/>
              <a:t>img</a:t>
            </a:r>
            <a:r>
              <a:rPr lang="en-US" sz="1200" dirty="0"/>
              <a:t> { }</a:t>
            </a:r>
          </a:p>
          <a:p>
            <a:r>
              <a:rPr lang="en-US" sz="1200" dirty="0"/>
              <a:t>.feature-button { }</a:t>
            </a:r>
          </a:p>
          <a:p>
            <a:r>
              <a:rPr lang="en-US" sz="1200" dirty="0"/>
              <a:t>.feature-button-text { }</a:t>
            </a:r>
          </a:p>
        </p:txBody>
      </p:sp>
      <p:sp>
        <p:nvSpPr>
          <p:cNvPr id="53" name="TextBox 52">
            <a:extLst>
              <a:ext uri="{FF2B5EF4-FFF2-40B4-BE49-F238E27FC236}">
                <a16:creationId xmlns:a16="http://schemas.microsoft.com/office/drawing/2014/main" id="{0AE664A9-91A3-5C47-8B7C-806676B5E45A}"/>
              </a:ext>
            </a:extLst>
          </p:cNvPr>
          <p:cNvSpPr txBox="1"/>
          <p:nvPr/>
        </p:nvSpPr>
        <p:spPr>
          <a:xfrm>
            <a:off x="6376225" y="3110159"/>
            <a:ext cx="3381574" cy="4339650"/>
          </a:xfrm>
          <a:prstGeom prst="rect">
            <a:avLst/>
          </a:prstGeom>
          <a:noFill/>
        </p:spPr>
        <p:txBody>
          <a:bodyPr wrap="square" rtlCol="0">
            <a:spAutoFit/>
          </a:bodyPr>
          <a:lstStyle/>
          <a:p>
            <a:r>
              <a:rPr lang="en-US" sz="1200" b="1" dirty="0"/>
              <a:t>Law used: </a:t>
            </a:r>
            <a:r>
              <a:rPr lang="en-US" sz="1200" dirty="0"/>
              <a:t>This component uses the Serial Position Effect. It will likely be the first content on the page, so users will be more likely to pay attention to it and remember it. Also, the feature title and the button are the most important elements of the component, so they are first and last. It also uses Fitts’s Law—on mobile, the button takes up nearly the full width of the screen so that it is easy to click on.</a:t>
            </a:r>
          </a:p>
          <a:p>
            <a:endParaRPr lang="en-US" sz="1200" b="1" dirty="0"/>
          </a:p>
          <a:p>
            <a:r>
              <a:rPr lang="en-US" sz="1200" b="1" dirty="0"/>
              <a:t>Why/expected UX: </a:t>
            </a:r>
            <a:r>
              <a:rPr lang="en-US" sz="1200" dirty="0"/>
              <a:t>This component was created to display the most salient information at the top of a page. For example, on the home page, we might use this component to promote our new fall products. The image will catch the user’s eye, then they will read the information and click on the link to go to the relevant page.</a:t>
            </a:r>
          </a:p>
          <a:p>
            <a:endParaRPr lang="en-US" sz="1200" b="1" dirty="0"/>
          </a:p>
          <a:p>
            <a:r>
              <a:rPr lang="en-US" sz="1200" b="1" dirty="0"/>
              <a:t>Goal from creative brief: </a:t>
            </a:r>
            <a:r>
              <a:rPr lang="en-US" sz="1200" dirty="0"/>
              <a:t>To increase the average time spent on the website by 15% within 14 weeks. (This component will redirect the user to other parts of the site, which will encourage them to spend longer on the </a:t>
            </a:r>
            <a:r>
              <a:rPr lang="en-US" sz="1200"/>
              <a:t>site.)</a:t>
            </a:r>
            <a:endParaRPr lang="en-US" sz="1200" dirty="0"/>
          </a:p>
        </p:txBody>
      </p:sp>
    </p:spTree>
    <p:extLst>
      <p:ext uri="{BB962C8B-B14F-4D97-AF65-F5344CB8AC3E}">
        <p14:creationId xmlns:p14="http://schemas.microsoft.com/office/powerpoint/2010/main" val="2849220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1292</TotalTime>
  <Words>1342</Words>
  <Application>Microsoft Macintosh PowerPoint</Application>
  <PresentationFormat>Custom</PresentationFormat>
  <Paragraphs>115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McDonald, Courtney</dc:creator>
  <cp:lastModifiedBy>McDonald, Courtney</cp:lastModifiedBy>
  <cp:revision>13</cp:revision>
  <dcterms:created xsi:type="dcterms:W3CDTF">2021-09-29T19:38:04Z</dcterms:created>
  <dcterms:modified xsi:type="dcterms:W3CDTF">2021-10-01T03:23:51Z</dcterms:modified>
</cp:coreProperties>
</file>