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xend ExtraBold"/>
      <p:bold r:id="rId18"/>
    </p:embeddedFont>
    <p:embeddedFont>
      <p:font typeface="Lexend Light"/>
      <p:regular r:id="rId19"/>
      <p:bold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Nunito Medium"/>
      <p:regular r:id="rId25"/>
      <p:bold r:id="rId26"/>
      <p:italic r:id="rId27"/>
      <p:boldItalic r:id="rId28"/>
    </p:embeddedFont>
    <p:embeddedFont>
      <p:font typeface="Lexend Medium"/>
      <p:regular r:id="rId29"/>
      <p:bold r:id="rId30"/>
    </p:embeddedFont>
    <p:embeddedFont>
      <p:font typeface="Lexend"/>
      <p:regular r:id="rId31"/>
      <p:bold r:id="rId32"/>
    </p:embeddedFont>
    <p:embeddedFont>
      <p:font typeface="Prompt ExtraBold"/>
      <p:bold r:id="rId33"/>
      <p:boldItalic r:id="rId34"/>
    </p:embeddedFont>
    <p:embeddedFont>
      <p:font typeface="Nunito SemiBold"/>
      <p:regular r:id="rId35"/>
      <p:bold r:id="rId36"/>
      <p:italic r:id="rId37"/>
      <p:boldItalic r:id="rId38"/>
    </p:embeddedFont>
    <p:embeddedFont>
      <p:font typeface="Prompt Medium"/>
      <p:regular r:id="rId39"/>
      <p:bold r:id="rId40"/>
      <p:italic r:id="rId41"/>
      <p:boldItalic r:id="rId42"/>
    </p:embeddedFont>
    <p:embeddedFont>
      <p:font typeface="Lexend SemiBold"/>
      <p:regular r:id="rId43"/>
      <p:bold r:id="rId44"/>
    </p:embeddedFont>
    <p:embeddedFont>
      <p:font typeface="Prompt Light"/>
      <p:regular r:id="rId45"/>
      <p:bold r:id="rId46"/>
      <p:italic r:id="rId47"/>
      <p:boldItalic r:id="rId48"/>
    </p:embeddedFont>
    <p:embeddedFont>
      <p:font typeface="Nunito ExtraBold"/>
      <p:bold r:id="rId49"/>
      <p:boldItalic r:id="rId50"/>
    </p:embeddedFont>
    <p:embeddedFont>
      <p:font typeface="Promp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mptMedium-bold.fntdata"/><Relationship Id="rId42" Type="http://schemas.openxmlformats.org/officeDocument/2006/relationships/font" Target="fonts/PromptMedium-boldItalic.fntdata"/><Relationship Id="rId41" Type="http://schemas.openxmlformats.org/officeDocument/2006/relationships/font" Target="fonts/PromptMedium-italic.fntdata"/><Relationship Id="rId44" Type="http://schemas.openxmlformats.org/officeDocument/2006/relationships/font" Target="fonts/LexendSemiBold-bold.fntdata"/><Relationship Id="rId43" Type="http://schemas.openxmlformats.org/officeDocument/2006/relationships/font" Target="fonts/LexendSemiBold-regular.fntdata"/><Relationship Id="rId46" Type="http://schemas.openxmlformats.org/officeDocument/2006/relationships/font" Target="fonts/PromptLight-bold.fntdata"/><Relationship Id="rId45" Type="http://schemas.openxmlformats.org/officeDocument/2006/relationships/font" Target="fonts/Promp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mptLight-boldItalic.fntdata"/><Relationship Id="rId47" Type="http://schemas.openxmlformats.org/officeDocument/2006/relationships/font" Target="fonts/PromptLight-italic.fntdata"/><Relationship Id="rId49" Type="http://schemas.openxmlformats.org/officeDocument/2006/relationships/font" Target="fonts/Nunito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regular.fntdata"/><Relationship Id="rId30" Type="http://schemas.openxmlformats.org/officeDocument/2006/relationships/font" Target="fonts/LexendMedium-bold.fntdata"/><Relationship Id="rId33" Type="http://schemas.openxmlformats.org/officeDocument/2006/relationships/font" Target="fonts/PromptExtraBold-bold.fntdata"/><Relationship Id="rId32" Type="http://schemas.openxmlformats.org/officeDocument/2006/relationships/font" Target="fonts/Lexend-bold.fntdata"/><Relationship Id="rId35" Type="http://schemas.openxmlformats.org/officeDocument/2006/relationships/font" Target="fonts/NunitoSemiBold-regular.fntdata"/><Relationship Id="rId34" Type="http://schemas.openxmlformats.org/officeDocument/2006/relationships/font" Target="fonts/PromptExtraBold-boldItalic.fntdata"/><Relationship Id="rId37" Type="http://schemas.openxmlformats.org/officeDocument/2006/relationships/font" Target="fonts/NunitoSemiBold-italic.fntdata"/><Relationship Id="rId36" Type="http://schemas.openxmlformats.org/officeDocument/2006/relationships/font" Target="fonts/NunitoSemiBold-bold.fntdata"/><Relationship Id="rId39" Type="http://schemas.openxmlformats.org/officeDocument/2006/relationships/font" Target="fonts/PromptMedium-regular.fntdata"/><Relationship Id="rId38" Type="http://schemas.openxmlformats.org/officeDocument/2006/relationships/font" Target="fonts/NunitoSemiBold-boldItalic.fntdata"/><Relationship Id="rId20" Type="http://schemas.openxmlformats.org/officeDocument/2006/relationships/font" Target="fonts/LexendLight-bold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29" Type="http://schemas.openxmlformats.org/officeDocument/2006/relationships/font" Target="fonts/LexendMedium-regular.fntdata"/><Relationship Id="rId51" Type="http://schemas.openxmlformats.org/officeDocument/2006/relationships/font" Target="fonts/Prompt-regular.fntdata"/><Relationship Id="rId50" Type="http://schemas.openxmlformats.org/officeDocument/2006/relationships/font" Target="fonts/NunitoExtraBold-boldItalic.fntdata"/><Relationship Id="rId53" Type="http://schemas.openxmlformats.org/officeDocument/2006/relationships/font" Target="fonts/Prompt-italic.fntdata"/><Relationship Id="rId52" Type="http://schemas.openxmlformats.org/officeDocument/2006/relationships/font" Target="fonts/Promp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Promp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xendLight-regular.fntdata"/><Relationship Id="rId18" Type="http://schemas.openxmlformats.org/officeDocument/2006/relationships/font" Target="fonts/Lexen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73692c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73692c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77d0548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77d0548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77d0548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77d0548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e8139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9e8139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e8139e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9e8139e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9e8139e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9e8139e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9e8139e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9e8139e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e8139e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e8139e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9e8139e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9e8139e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e8139e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9e8139e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e8139e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e8139e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</a:t>
            </a:r>
            <a:endParaRPr>
              <a:solidFill>
                <a:srgbClr val="D9EAD3"/>
              </a:solidFill>
              <a:latin typeface="Prompt ExtraBold"/>
              <a:ea typeface="Prompt ExtraBold"/>
              <a:cs typeface="Prompt ExtraBold"/>
              <a:sym typeface="Promp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Minh Chung, Jason Nguyen, Chathuri Palanivelu, Chloe Pascual, Jerry Wang</a:t>
            </a:r>
            <a:endParaRPr b="1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20000" l="6147" r="3583" t="9428"/>
          <a:stretch/>
        </p:blipFill>
        <p:spPr>
          <a:xfrm>
            <a:off x="1644400" y="1133856"/>
            <a:ext cx="6025898" cy="3763868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820000" dist="19050">
              <a:srgbClr val="053A6A">
                <a:alpha val="35000"/>
              </a:srgbClr>
            </a:outerShdw>
          </a:effectLst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Sample Landing Page</a:t>
            </a:r>
            <a:endParaRPr sz="25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843175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37%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209750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21</a:t>
            </a: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402000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16</a:t>
            </a: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780825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26</a:t>
            </a: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843175" y="4432550"/>
            <a:ext cx="3369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95C1D4"/>
                </a:solidFill>
                <a:latin typeface="Lexend Medium"/>
                <a:ea typeface="Lexend Medium"/>
                <a:cs typeface="Lexend Medium"/>
                <a:sym typeface="Lexend Medium"/>
              </a:rPr>
              <a:t>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Rent  </a:t>
            </a:r>
            <a:r>
              <a:rPr lang="en" sz="650">
                <a:solidFill>
                  <a:srgbClr val="BDB95E"/>
                </a:solidFill>
                <a:latin typeface="Lexend Medium"/>
                <a:ea typeface="Lexend Medium"/>
                <a:cs typeface="Lexend Medium"/>
                <a:sym typeface="Lexend Medium"/>
              </a:rPr>
              <a:t>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Groceries</a:t>
            </a:r>
            <a:r>
              <a:rPr lang="en" sz="650">
                <a:solidFill>
                  <a:srgbClr val="D6A2BB"/>
                </a:solidFill>
                <a:latin typeface="Lexend Medium"/>
                <a:ea typeface="Lexend Medium"/>
                <a:cs typeface="Lexend Medium"/>
                <a:sym typeface="Lexend Medium"/>
              </a:rPr>
              <a:t>  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Gas  </a:t>
            </a:r>
            <a:r>
              <a:rPr lang="en" sz="650">
                <a:solidFill>
                  <a:srgbClr val="474747"/>
                </a:solidFill>
                <a:latin typeface="Lexend Medium"/>
                <a:ea typeface="Lexend Medium"/>
                <a:cs typeface="Lexend Medium"/>
                <a:sym typeface="Lexend Medium"/>
              </a:rPr>
              <a:t>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Available  </a:t>
            </a:r>
            <a:r>
              <a:rPr lang="en" sz="650">
                <a:solidFill>
                  <a:srgbClr val="F6B26B"/>
                </a:solidFill>
                <a:latin typeface="Lexend Medium"/>
                <a:ea typeface="Lexend Medium"/>
                <a:cs typeface="Lexend Medium"/>
                <a:sym typeface="Lexend Medium"/>
              </a:rPr>
              <a:t>◯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Entertainment</a:t>
            </a:r>
            <a:endParaRPr sz="65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791275" y="4032825"/>
            <a:ext cx="15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NECESSITIES</a:t>
            </a:r>
            <a:endParaRPr b="1" sz="1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7154813" y="1582400"/>
            <a:ext cx="194100" cy="194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559613" y="1517900"/>
            <a:ext cx="67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27B55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Budgeter</a:t>
            </a:r>
            <a:endParaRPr sz="800">
              <a:solidFill>
                <a:srgbClr val="327B55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750063" y="1517900"/>
            <a:ext cx="10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Transactions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213388" y="1517900"/>
            <a:ext cx="10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Budgets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954795" y="1517900"/>
            <a:ext cx="58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Goals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480569" y="1517900"/>
            <a:ext cx="58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Trends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313150" y="1479350"/>
            <a:ext cx="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7B55"/>
                </a:solidFill>
              </a:rPr>
              <a:t>⋮</a:t>
            </a:r>
            <a:endParaRPr>
              <a:solidFill>
                <a:srgbClr val="327B55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817225" y="2157975"/>
            <a:ext cx="10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27B55"/>
                </a:solidFill>
                <a:latin typeface="Lexend"/>
                <a:ea typeface="Lexend"/>
                <a:cs typeface="Lexend"/>
                <a:sym typeface="Lexend"/>
              </a:rPr>
              <a:t>May 27, 2023</a:t>
            </a:r>
            <a:endParaRPr b="1" sz="900">
              <a:solidFill>
                <a:srgbClr val="327B5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53A6A"/>
              </a:solidFill>
              <a:latin typeface="Prompt Medium"/>
              <a:ea typeface="Prompt Medium"/>
              <a:cs typeface="Prompt Medium"/>
              <a:sym typeface="Prompt Medium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942575" y="2228700"/>
            <a:ext cx="1370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A7B60C"/>
                </a:solidFill>
                <a:latin typeface="Lexend Medium"/>
                <a:ea typeface="Lexend Medium"/>
                <a:cs typeface="Lexend Medium"/>
                <a:sym typeface="Lexend Medium"/>
              </a:rPr>
              <a:t>UPCOMING TRANSACTION</a:t>
            </a:r>
            <a:r>
              <a:rPr lang="en" sz="650">
                <a:solidFill>
                  <a:srgbClr val="A7B60C"/>
                </a:solidFill>
              </a:rPr>
              <a:t>:</a:t>
            </a:r>
            <a:endParaRPr sz="450">
              <a:solidFill>
                <a:srgbClr val="A7B6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Netflix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$12 June 1, 2023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52744" y="2542032"/>
            <a:ext cx="1370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B7B7B7"/>
                </a:solidFill>
                <a:latin typeface="Lexend Medium"/>
                <a:ea typeface="Lexend Medium"/>
                <a:cs typeface="Lexend Medium"/>
                <a:sym typeface="Lexend Medium"/>
              </a:rPr>
              <a:t>RECENT</a:t>
            </a:r>
            <a:r>
              <a:rPr lang="en" sz="650">
                <a:solidFill>
                  <a:srgbClr val="B7B7B7"/>
                </a:solidFill>
                <a:latin typeface="Lexend Medium"/>
                <a:ea typeface="Lexend Medium"/>
                <a:cs typeface="Lexend Medium"/>
                <a:sym typeface="Lexend Medium"/>
              </a:rPr>
              <a:t> TRANSACTION</a:t>
            </a:r>
            <a:r>
              <a:rPr lang="en" sz="650">
                <a:solidFill>
                  <a:srgbClr val="B7B7B7"/>
                </a:solidFill>
              </a:rPr>
              <a:t>:  </a:t>
            </a:r>
            <a:endParaRPr sz="65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Chick-fil-A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$14 May 27, 2023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875525" y="2488525"/>
            <a:ext cx="126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0172D6"/>
                </a:solidFill>
                <a:latin typeface="Prompt Medium"/>
                <a:ea typeface="Prompt Medium"/>
                <a:cs typeface="Prompt Medium"/>
                <a:sym typeface="Prompt Medium"/>
              </a:rPr>
              <a:t>So far, so good!</a:t>
            </a:r>
            <a:endParaRPr sz="650">
              <a:solidFill>
                <a:srgbClr val="0172D6"/>
              </a:solidFill>
              <a:latin typeface="Prompt Medium"/>
              <a:ea typeface="Prompt Medium"/>
              <a:cs typeface="Prompt Medium"/>
              <a:sym typeface="Promp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You have spent 5% less on </a:t>
            </a:r>
            <a:r>
              <a:rPr b="1" lang="en" sz="600">
                <a:solidFill>
                  <a:srgbClr val="BDB95E"/>
                </a:solidFill>
                <a:latin typeface="Lexend"/>
                <a:ea typeface="Lexend"/>
                <a:cs typeface="Lexend"/>
                <a:sym typeface="Lexend"/>
              </a:rPr>
              <a:t>Groceries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 today than around the same time a month ago.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875525" y="2980944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April</a:t>
            </a:r>
            <a:r>
              <a:rPr b="1" lang="en" sz="600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 27, 2023</a:t>
            </a:r>
            <a:endParaRPr sz="1100">
              <a:solidFill>
                <a:srgbClr val="CCCCCC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875525" y="3235513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EB1E4"/>
                </a:solidFill>
                <a:latin typeface="Lexend"/>
                <a:ea typeface="Lexend"/>
                <a:cs typeface="Lexend"/>
                <a:sym typeface="Lexend"/>
              </a:rPr>
              <a:t>May 27,</a:t>
            </a:r>
            <a:r>
              <a:rPr b="1" lang="en" sz="600">
                <a:solidFill>
                  <a:srgbClr val="6EB1E4"/>
                </a:solidFill>
                <a:latin typeface="Lexend"/>
                <a:ea typeface="Lexend"/>
                <a:cs typeface="Lexend"/>
                <a:sym typeface="Lexend"/>
              </a:rPr>
              <a:t> 2023</a:t>
            </a:r>
            <a:endParaRPr sz="1100">
              <a:solidFill>
                <a:srgbClr val="6EB1E4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916168" y="2011680"/>
            <a:ext cx="165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27B5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NOTIFICATIONS</a:t>
            </a:r>
            <a:endParaRPr sz="1000">
              <a:solidFill>
                <a:srgbClr val="327B5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523744" y="3447288"/>
            <a:ext cx="79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61A1D1"/>
                </a:solidFill>
                <a:latin typeface="Nunito"/>
                <a:ea typeface="Nunito"/>
                <a:cs typeface="Nunito"/>
                <a:sym typeface="Nunito"/>
              </a:rPr>
              <a:t>View </a:t>
            </a:r>
            <a:r>
              <a:rPr b="1" lang="en" sz="400">
                <a:solidFill>
                  <a:srgbClr val="61A1D1"/>
                </a:solidFill>
                <a:latin typeface="Nunito"/>
                <a:ea typeface="Nunito"/>
                <a:cs typeface="Nunito"/>
                <a:sym typeface="Nunito"/>
              </a:rPr>
              <a:t>Trend History ＞</a:t>
            </a:r>
            <a:endParaRPr b="1" sz="400">
              <a:solidFill>
                <a:srgbClr val="61A1D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862350" y="3925125"/>
            <a:ext cx="1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A57C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$1,480</a:t>
            </a:r>
            <a:r>
              <a:rPr lang="en">
                <a:solidFill>
                  <a:srgbClr val="474747"/>
                </a:solidFill>
                <a:latin typeface="Lexend Light"/>
                <a:ea typeface="Lexend Light"/>
                <a:cs typeface="Lexend Light"/>
                <a:sym typeface="Lexend Light"/>
              </a:rPr>
              <a:t>/$2,000</a:t>
            </a:r>
            <a:endParaRPr sz="300">
              <a:solidFill>
                <a:srgbClr val="474747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287768" y="2249424"/>
            <a:ext cx="4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</a:rPr>
              <a:t>x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7287768" y="2569464"/>
            <a:ext cx="4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</a:rPr>
              <a:t>x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012425" y="4443425"/>
            <a:ext cx="146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172D6"/>
                </a:solidFill>
                <a:latin typeface="Lexend"/>
                <a:ea typeface="Lexend"/>
                <a:cs typeface="Lexend"/>
                <a:sym typeface="Lexend"/>
              </a:rPr>
              <a:t>74% of Necessities Budget Used</a:t>
            </a:r>
            <a:endParaRPr b="1" sz="600">
              <a:solidFill>
                <a:srgbClr val="0172D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411951" y="1525550"/>
            <a:ext cx="12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Upload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819656" y="2302825"/>
            <a:ext cx="109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53A6A"/>
                </a:solidFill>
                <a:latin typeface="Prompt Medium"/>
                <a:ea typeface="Prompt Medium"/>
                <a:cs typeface="Prompt Medium"/>
                <a:sym typeface="Prompt Medium"/>
              </a:rPr>
              <a:t>You’re on track.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21173" l="6035" r="4551" t="10767"/>
          <a:stretch/>
        </p:blipFill>
        <p:spPr>
          <a:xfrm>
            <a:off x="1636325" y="1194225"/>
            <a:ext cx="5976474" cy="3639276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5400000" dist="95250">
              <a:srgbClr val="053A6A">
                <a:alpha val="20000"/>
              </a:srgbClr>
            </a:outerShdw>
          </a:effectLst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Sample Inspect Category</a:t>
            </a:r>
            <a:endParaRPr sz="25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1843175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37%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209750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21%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402000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16%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780825" y="4304400"/>
            <a:ext cx="87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26%</a:t>
            </a:r>
            <a:endParaRPr sz="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843175" y="4432550"/>
            <a:ext cx="3369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95C1D4"/>
                </a:solidFill>
                <a:latin typeface="Lexend Medium"/>
                <a:ea typeface="Lexend Medium"/>
                <a:cs typeface="Lexend Medium"/>
                <a:sym typeface="Lexend Medium"/>
              </a:rPr>
              <a:t>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Rent  </a:t>
            </a:r>
            <a:r>
              <a:rPr lang="en" sz="650">
                <a:solidFill>
                  <a:srgbClr val="BDB95E"/>
                </a:solidFill>
                <a:latin typeface="Lexend Medium"/>
                <a:ea typeface="Lexend Medium"/>
                <a:cs typeface="Lexend Medium"/>
                <a:sym typeface="Lexend Medium"/>
              </a:rPr>
              <a:t>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Groceries</a:t>
            </a:r>
            <a:r>
              <a:rPr lang="en" sz="650">
                <a:solidFill>
                  <a:srgbClr val="D6A2BB"/>
                </a:solidFill>
                <a:latin typeface="Lexend Medium"/>
                <a:ea typeface="Lexend Medium"/>
                <a:cs typeface="Lexend Medium"/>
                <a:sym typeface="Lexend Medium"/>
              </a:rPr>
              <a:t>  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Gas  </a:t>
            </a:r>
            <a:r>
              <a:rPr lang="en" sz="650">
                <a:solidFill>
                  <a:srgbClr val="474747"/>
                </a:solidFill>
                <a:latin typeface="Lexend Medium"/>
                <a:ea typeface="Lexend Medium"/>
                <a:cs typeface="Lexend Medium"/>
                <a:sym typeface="Lexend Medium"/>
              </a:rPr>
              <a:t>⬤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Available  </a:t>
            </a:r>
            <a:r>
              <a:rPr lang="en" sz="650">
                <a:solidFill>
                  <a:srgbClr val="F6B26B"/>
                </a:solidFill>
                <a:latin typeface="Lexend Medium"/>
                <a:ea typeface="Lexend Medium"/>
                <a:cs typeface="Lexend Medium"/>
                <a:sym typeface="Lexend Medium"/>
              </a:rPr>
              <a:t>◯</a:t>
            </a:r>
            <a:r>
              <a:rPr lang="en" sz="6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Entertainment</a:t>
            </a:r>
            <a:endParaRPr sz="65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791275" y="4032825"/>
            <a:ext cx="15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NECESSITIES</a:t>
            </a:r>
            <a:endParaRPr b="1" sz="1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7154813" y="1582400"/>
            <a:ext cx="194100" cy="194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6559613" y="1517900"/>
            <a:ext cx="67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27B55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Budgeter</a:t>
            </a:r>
            <a:endParaRPr sz="800">
              <a:solidFill>
                <a:srgbClr val="327B55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131063" y="1517900"/>
            <a:ext cx="10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Transactions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594388" y="1517900"/>
            <a:ext cx="10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Budgets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335795" y="1517900"/>
            <a:ext cx="58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Goals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861569" y="1517900"/>
            <a:ext cx="58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Trends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313150" y="1479350"/>
            <a:ext cx="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7B55"/>
                </a:solidFill>
              </a:rPr>
              <a:t>⋮</a:t>
            </a:r>
            <a:endParaRPr>
              <a:solidFill>
                <a:srgbClr val="327B55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952744" y="2228700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Kroger</a:t>
            </a: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$124 May 25, 2023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">
                <a:solidFill>
                  <a:srgbClr val="6FA8DC"/>
                </a:solidFill>
                <a:latin typeface="Lexend"/>
                <a:ea typeface="Lexend"/>
                <a:cs typeface="Lexend"/>
                <a:sym typeface="Lexend"/>
              </a:rPr>
              <a:t>x</a:t>
            </a:r>
            <a:r>
              <a:rPr b="1" lang="en" sz="550">
                <a:solidFill>
                  <a:srgbClr val="6FA8DC"/>
                </a:solidFill>
                <a:latin typeface="Lexend"/>
                <a:ea typeface="Lexend"/>
                <a:cs typeface="Lexend"/>
                <a:sym typeface="Lexend"/>
              </a:rPr>
              <a:t> Average</a:t>
            </a:r>
            <a:endParaRPr sz="550">
              <a:solidFill>
                <a:srgbClr val="6FA8DC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952744" y="2542032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Target</a:t>
            </a: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$13 May 18, 2023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rgbClr val="57BC88"/>
                </a:solidFill>
                <a:latin typeface="Lexend"/>
                <a:ea typeface="Lexend"/>
                <a:cs typeface="Lexend"/>
                <a:sym typeface="Lexend"/>
              </a:rPr>
              <a:t>x </a:t>
            </a:r>
            <a:r>
              <a:rPr b="1" lang="en" sz="550">
                <a:solidFill>
                  <a:srgbClr val="57BC88"/>
                </a:solidFill>
                <a:latin typeface="Lexend"/>
                <a:ea typeface="Lexend"/>
                <a:cs typeface="Lexend"/>
                <a:sym typeface="Lexend"/>
              </a:rPr>
              <a:t>Below Average </a:t>
            </a:r>
            <a:r>
              <a:rPr b="1" lang="en" sz="450">
                <a:solidFill>
                  <a:srgbClr val="F1C232"/>
                </a:solidFill>
                <a:latin typeface="Lexend"/>
                <a:ea typeface="Lexend"/>
                <a:cs typeface="Lexend"/>
                <a:sym typeface="Lexend"/>
              </a:rPr>
              <a:t>x </a:t>
            </a:r>
            <a:r>
              <a:rPr b="1" lang="en" sz="550">
                <a:solidFill>
                  <a:srgbClr val="F1C232"/>
                </a:solidFill>
                <a:latin typeface="Lexend"/>
                <a:ea typeface="Lexend"/>
                <a:cs typeface="Lexend"/>
                <a:sym typeface="Lexend"/>
              </a:rPr>
              <a:t>Unexpected</a:t>
            </a:r>
            <a:endParaRPr b="1" sz="550">
              <a:solidFill>
                <a:srgbClr val="F1C23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916168" y="1859280"/>
            <a:ext cx="165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27B5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RECENT TRANSACTIONS</a:t>
            </a:r>
            <a:endParaRPr sz="1000">
              <a:solidFill>
                <a:srgbClr val="327B5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523744" y="3447288"/>
            <a:ext cx="79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61A1D1"/>
                </a:solidFill>
                <a:latin typeface="Nunito"/>
                <a:ea typeface="Nunito"/>
                <a:cs typeface="Nunito"/>
                <a:sym typeface="Nunito"/>
              </a:rPr>
              <a:t>View Trend History ＞</a:t>
            </a:r>
            <a:endParaRPr b="1" sz="400">
              <a:solidFill>
                <a:srgbClr val="61A1D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012425" y="4443425"/>
            <a:ext cx="146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172D6"/>
                </a:solidFill>
                <a:latin typeface="Lexend"/>
                <a:ea typeface="Lexend"/>
                <a:cs typeface="Lexend"/>
                <a:sym typeface="Lexend"/>
              </a:rPr>
              <a:t>74% of Necessities Budget Used</a:t>
            </a:r>
            <a:endParaRPr b="1" sz="600">
              <a:solidFill>
                <a:srgbClr val="0172D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792951" y="1525550"/>
            <a:ext cx="12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E2F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Upload</a:t>
            </a:r>
            <a:endParaRPr sz="800">
              <a:solidFill>
                <a:srgbClr val="CFE2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383100" y="2422925"/>
            <a:ext cx="1520400" cy="246300"/>
          </a:xfrm>
          <a:prstGeom prst="roundRect">
            <a:avLst>
              <a:gd fmla="val 2267" name="adj"/>
            </a:avLst>
          </a:prstGeom>
          <a:solidFill>
            <a:schemeClr val="lt1"/>
          </a:solidFill>
          <a:ln cap="flat" cmpd="sng" w="9525">
            <a:solidFill>
              <a:srgbClr val="55A5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Groceries</a:t>
            </a:r>
            <a:endParaRPr sz="1600"/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 flipH="1" rot="-5400000">
            <a:off x="4030050" y="2782475"/>
            <a:ext cx="663300" cy="436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BDB9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4068050" y="2386584"/>
            <a:ext cx="1030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DB95E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$421</a:t>
            </a:r>
            <a:r>
              <a:rPr lang="en" sz="800">
                <a:solidFill>
                  <a:srgbClr val="474747"/>
                </a:solidFill>
                <a:latin typeface="Lexend Light"/>
                <a:ea typeface="Lexend Light"/>
                <a:cs typeface="Lexend Light"/>
                <a:sym typeface="Lexend Light"/>
              </a:rPr>
              <a:t>/$2,000</a:t>
            </a:r>
            <a:endParaRPr sz="100">
              <a:solidFill>
                <a:srgbClr val="474747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5938750" y="3555700"/>
            <a:ext cx="1468500" cy="6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5952744" y="2871216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Target</a:t>
            </a: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$169 May 17, 2023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rgbClr val="DD7E6B"/>
                </a:solidFill>
                <a:latin typeface="Lexend"/>
                <a:ea typeface="Lexend"/>
                <a:cs typeface="Lexend"/>
                <a:sym typeface="Lexend"/>
              </a:rPr>
              <a:t>x </a:t>
            </a:r>
            <a:r>
              <a:rPr b="1" lang="en" sz="550">
                <a:solidFill>
                  <a:srgbClr val="DD7E6B"/>
                </a:solidFill>
                <a:latin typeface="Lexend"/>
                <a:ea typeface="Lexend"/>
                <a:cs typeface="Lexend"/>
                <a:sym typeface="Lexend"/>
              </a:rPr>
              <a:t>Above</a:t>
            </a:r>
            <a:r>
              <a:rPr b="1" lang="en" sz="550">
                <a:solidFill>
                  <a:srgbClr val="DD7E6B"/>
                </a:solidFill>
                <a:latin typeface="Lexend"/>
                <a:ea typeface="Lexend"/>
                <a:cs typeface="Lexend"/>
                <a:sym typeface="Lexend"/>
              </a:rPr>
              <a:t> Average</a:t>
            </a:r>
            <a:endParaRPr b="1" sz="550">
              <a:solidFill>
                <a:srgbClr val="F1C23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952744" y="3182112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Kroger</a:t>
            </a: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$88 May 18, 2023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rgbClr val="57BC88"/>
                </a:solidFill>
                <a:latin typeface="Lexend"/>
                <a:ea typeface="Lexend"/>
                <a:cs typeface="Lexend"/>
                <a:sym typeface="Lexend"/>
              </a:rPr>
              <a:t>x </a:t>
            </a:r>
            <a:r>
              <a:rPr b="1" lang="en" sz="550">
                <a:solidFill>
                  <a:srgbClr val="57BC88"/>
                </a:solidFill>
                <a:latin typeface="Lexend"/>
                <a:ea typeface="Lexend"/>
                <a:cs typeface="Lexend"/>
                <a:sym typeface="Lexend"/>
              </a:rPr>
              <a:t>Below Average </a:t>
            </a:r>
            <a:endParaRPr b="1" sz="550">
              <a:solidFill>
                <a:srgbClr val="F1C23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307450" y="3530425"/>
            <a:ext cx="109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✎ </a:t>
            </a: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Edit Category</a:t>
            </a:r>
            <a:endParaRPr sz="400">
              <a:solidFill>
                <a:srgbClr val="9FC5E8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✎ </a:t>
            </a: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Edit Transactio</a:t>
            </a: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n</a:t>
            </a:r>
            <a:endParaRPr sz="400">
              <a:solidFill>
                <a:srgbClr val="9FC5E8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+ A</a:t>
            </a: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dd Transaction</a:t>
            </a:r>
            <a:endParaRPr sz="400">
              <a:solidFill>
                <a:srgbClr val="9FC5E8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× Remove </a:t>
            </a:r>
            <a:r>
              <a:rPr lang="en" sz="400">
                <a:solidFill>
                  <a:srgbClr val="9FC5E8"/>
                </a:solidFill>
                <a:latin typeface="Prompt Light"/>
                <a:ea typeface="Prompt Light"/>
                <a:cs typeface="Prompt Light"/>
                <a:sym typeface="Prompt Light"/>
              </a:rPr>
              <a:t>Transaction</a:t>
            </a:r>
            <a:endParaRPr sz="400">
              <a:solidFill>
                <a:srgbClr val="9FC5E8"/>
              </a:solidFill>
              <a:latin typeface="Prompt Light"/>
              <a:ea typeface="Prompt Light"/>
              <a:cs typeface="Prompt Light"/>
              <a:sym typeface="Prompt Light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1904350" y="2295000"/>
            <a:ext cx="1212300" cy="11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875550" y="2267100"/>
            <a:ext cx="1269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0172D6"/>
                </a:solidFill>
                <a:latin typeface="Prompt Medium"/>
                <a:ea typeface="Prompt Medium"/>
                <a:cs typeface="Prompt Medium"/>
                <a:sym typeface="Prompt Medium"/>
              </a:rPr>
              <a:t>Your monthly </a:t>
            </a:r>
            <a:r>
              <a:rPr b="1" lang="en" sz="600">
                <a:solidFill>
                  <a:srgbClr val="BDB95E"/>
                </a:solidFill>
                <a:latin typeface="Lexend"/>
                <a:ea typeface="Lexend"/>
                <a:cs typeface="Lexend"/>
                <a:sym typeface="Lexend"/>
              </a:rPr>
              <a:t>Groceries </a:t>
            </a:r>
            <a:r>
              <a:rPr lang="en" sz="650">
                <a:solidFill>
                  <a:srgbClr val="0172D6"/>
                </a:solidFill>
                <a:latin typeface="Prompt Medium"/>
                <a:ea typeface="Prompt Medium"/>
                <a:cs typeface="Prompt Medium"/>
                <a:sym typeface="Prompt Medium"/>
              </a:rPr>
              <a:t>goal:</a:t>
            </a:r>
            <a:r>
              <a:rPr lang="en" sz="650">
                <a:solidFill>
                  <a:srgbClr val="053A6A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b="1" lang="en" sz="600">
                <a:solidFill>
                  <a:srgbClr val="053A6A"/>
                </a:solidFill>
                <a:latin typeface="Lexend"/>
                <a:ea typeface="Lexend"/>
                <a:cs typeface="Lexend"/>
                <a:sym typeface="Lexend"/>
              </a:rPr>
              <a:t>$475	     </a:t>
            </a:r>
            <a:r>
              <a:rPr b="1" lang="en" sz="600">
                <a:solidFill>
                  <a:srgbClr val="6FA8DC"/>
                </a:solidFill>
                <a:latin typeface="Lexend"/>
                <a:ea typeface="Lexend"/>
                <a:cs typeface="Lexend"/>
                <a:sym typeface="Lexend"/>
              </a:rPr>
              <a:t>88% spent</a:t>
            </a:r>
            <a:endParaRPr b="1" sz="600">
              <a:solidFill>
                <a:srgbClr val="6FA8D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6FA8D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Your spending on </a:t>
            </a:r>
            <a:r>
              <a:rPr b="1" lang="en" sz="600">
                <a:solidFill>
                  <a:srgbClr val="BDB95E"/>
                </a:solidFill>
                <a:latin typeface="Lexend"/>
                <a:ea typeface="Lexend"/>
                <a:cs typeface="Lexend"/>
                <a:sym typeface="Lexend"/>
              </a:rPr>
              <a:t>Groceries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 has been steadily decreasing since February, 2023.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As of today, you have spent 5% less on </a:t>
            </a:r>
            <a:r>
              <a:rPr b="1" lang="en" sz="600">
                <a:solidFill>
                  <a:srgbClr val="BDB95E"/>
                </a:solidFill>
                <a:latin typeface="Lexend"/>
                <a:ea typeface="Lexend"/>
                <a:cs typeface="Lexend"/>
                <a:sym typeface="Lexend"/>
              </a:rPr>
              <a:t>Groceries </a:t>
            </a:r>
            <a:r>
              <a:rPr lang="en" sz="600">
                <a:solidFill>
                  <a:srgbClr val="053A6A"/>
                </a:solidFill>
                <a:latin typeface="Lexend Light"/>
                <a:ea typeface="Lexend Light"/>
                <a:cs typeface="Lexend Light"/>
                <a:sym typeface="Lexend Light"/>
              </a:rPr>
              <a:t>than around the same time a month ago.</a:t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53A6A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169038" y="1517900"/>
            <a:ext cx="10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EAD3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Home</a:t>
            </a:r>
            <a:endParaRPr sz="800">
              <a:solidFill>
                <a:srgbClr val="D9EAD3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847088" y="1833350"/>
            <a:ext cx="126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53A6A"/>
                </a:solidFill>
                <a:latin typeface="Prompt"/>
                <a:ea typeface="Prompt"/>
                <a:cs typeface="Prompt"/>
                <a:sym typeface="Prompt"/>
              </a:rPr>
              <a:t>GROCERIES</a:t>
            </a:r>
            <a:endParaRPr b="1" sz="1000">
              <a:solidFill>
                <a:srgbClr val="053A6A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3004116" y="1874520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57BC88"/>
                </a:solidFill>
                <a:latin typeface="Prompt"/>
                <a:ea typeface="Prompt"/>
                <a:cs typeface="Prompt"/>
                <a:sym typeface="Prompt"/>
              </a:rPr>
              <a:t>＞</a:t>
            </a:r>
            <a:endParaRPr sz="1100">
              <a:solidFill>
                <a:srgbClr val="57BC88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709928" y="1874520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7BC88"/>
                </a:solidFill>
                <a:latin typeface="Prompt"/>
                <a:ea typeface="Prompt"/>
                <a:cs typeface="Prompt"/>
                <a:sym typeface="Prompt"/>
              </a:rPr>
              <a:t>く</a:t>
            </a:r>
            <a:endParaRPr sz="1100">
              <a:solidFill>
                <a:srgbClr val="57BC8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ctrTitle"/>
          </p:nvPr>
        </p:nvSpPr>
        <p:spPr>
          <a:xfrm>
            <a:off x="2619750" y="2891850"/>
            <a:ext cx="3904500" cy="7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</a:t>
            </a:r>
            <a:endParaRPr sz="2900">
              <a:solidFill>
                <a:srgbClr val="D9EAD3"/>
              </a:solidFill>
              <a:latin typeface="Prompt ExtraBold"/>
              <a:ea typeface="Prompt ExtraBold"/>
              <a:cs typeface="Prompt ExtraBold"/>
              <a:sym typeface="Prompt ExtraBold"/>
            </a:endParaRPr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2371350" y="2175450"/>
            <a:ext cx="440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053A6A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4300">
              <a:solidFill>
                <a:srgbClr val="053A6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Objectives</a:t>
            </a:r>
            <a:endParaRPr sz="2500">
              <a:solidFill>
                <a:srgbClr val="CFE2F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7550"/>
            <a:ext cx="8520600" cy="24084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53A6A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53A6A"/>
              </a:buClr>
              <a:buSzPts val="1800"/>
              <a:buFont typeface="Nunito Medium"/>
              <a:buChar char="●"/>
            </a:pPr>
            <a:r>
              <a:rPr lang="en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Efficient maintenance of finances</a:t>
            </a:r>
            <a:endParaRPr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53A6A"/>
              </a:buClr>
              <a:buSzPts val="1800"/>
              <a:buFont typeface="Nunito Medium"/>
              <a:buChar char="●"/>
            </a:pPr>
            <a:r>
              <a:rPr lang="en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Organized allocation of budget</a:t>
            </a:r>
            <a:endParaRPr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53A6A"/>
              </a:buClr>
              <a:buSzPts val="1800"/>
              <a:buFont typeface="Nunito Medium"/>
              <a:buChar char="●"/>
            </a:pPr>
            <a:r>
              <a:rPr lang="en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Easy to use on the go</a:t>
            </a:r>
            <a:endParaRPr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53A6A"/>
              </a:buClr>
              <a:buSzPts val="1800"/>
              <a:buFont typeface="Nunito Medium"/>
              <a:buChar char="●"/>
            </a:pPr>
            <a:r>
              <a:rPr lang="en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Accessible to people of different backgrounds</a:t>
            </a:r>
            <a:endParaRPr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Cost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Estimation and Pricing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4650" y="1843500"/>
            <a:ext cx="3237900" cy="20550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53A6A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Hardware = $2,553.20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Software = $339.17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Travel = $0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53A6A"/>
              </a:buClr>
              <a:buSzPts val="1800"/>
              <a:buFont typeface="Nunito Medium"/>
              <a:buChar char="+"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Personnel = $41,720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	————————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3A6A"/>
                </a:solidFill>
                <a:latin typeface="Nunito"/>
                <a:ea typeface="Nunito"/>
                <a:cs typeface="Nunito"/>
                <a:sym typeface="Nunito"/>
              </a:rPr>
              <a:t>Total Cost = $44,612.17</a:t>
            </a:r>
            <a:endParaRPr b="1" sz="2000">
              <a:solidFill>
                <a:srgbClr val="053A6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3941200" y="2022300"/>
            <a:ext cx="4891200" cy="10989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53A6A">
                <a:alpha val="2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Free Plan = $0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Premium Plan= $5 monthly or $54 annually</a:t>
            </a:r>
            <a:endParaRPr sz="18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53A6A"/>
                </a:solidFill>
                <a:latin typeface="Nunito Medium"/>
                <a:ea typeface="Nunito Medium"/>
                <a:cs typeface="Nunito Medium"/>
                <a:sym typeface="Nunito Medium"/>
              </a:rPr>
              <a:t>Advertising = $0.5 - $12</a:t>
            </a:r>
            <a:endParaRPr sz="2000">
              <a:solidFill>
                <a:srgbClr val="053A6A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</a:t>
            </a: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322550" y="1207350"/>
            <a:ext cx="108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Costs</a:t>
            </a:r>
            <a:endParaRPr b="1" sz="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5584900" y="1270800"/>
            <a:ext cx="16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Pricing</a:t>
            </a:r>
            <a:endParaRPr b="1" sz="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Timeline</a:t>
            </a:r>
            <a:endParaRPr sz="25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6783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Requirements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3783300" cy="39291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4800000" dist="19050">
              <a:srgbClr val="053A6A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53A6A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Functional</a:t>
            </a:r>
            <a:endParaRPr sz="1800">
              <a:solidFill>
                <a:srgbClr val="053A6A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User registration: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allow users to create an account and sign in securely.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Expense tracking: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allow users to track their expenses by category (e.g. groceries, rent, entertainment).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Budget planning: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allow users to set monthly or weekly budgets for each category.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Notifications: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send notifications to users when they approach or exceed their budget limits.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Goal setting: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allow users to set financial goals (e.g. saving for a vacation, paying off debt) and track progress towards these goals.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Reporting: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generate reports and visualizations of spending habits and trends.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017725"/>
            <a:ext cx="3999900" cy="35511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53A6A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53A6A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Non-functional</a:t>
            </a:r>
            <a:endParaRPr sz="1800">
              <a:solidFill>
                <a:srgbClr val="053A6A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Security: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be designed with strong security features to protect user data.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Usability: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 The app should be user-friendly and easy to navigate, with a clear interface and intuitive controls.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Performance: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 The app should be fast and responsive, with minimal lag or delay.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Availability: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be available for use on multiple devices and platforms (e.g. iOS, Android, web).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Reliability:</a:t>
            </a:r>
            <a:r>
              <a:rPr lang="en">
                <a:solidFill>
                  <a:srgbClr val="135A9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be reliable and stable, with minimal crashes or bugs. </a:t>
            </a:r>
            <a:endParaRPr>
              <a:solidFill>
                <a:srgbClr val="57BC8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57BC8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135A9B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Scalability: </a:t>
            </a:r>
            <a:r>
              <a:rPr lang="en">
                <a:solidFill>
                  <a:srgbClr val="57BC88"/>
                </a:solidFill>
                <a:latin typeface="Nunito"/>
                <a:ea typeface="Nunito"/>
                <a:cs typeface="Nunito"/>
                <a:sym typeface="Nunito"/>
              </a:rPr>
              <a:t>The app should be designed to handle a large number of users and a growing database of financial data.</a:t>
            </a:r>
            <a:endParaRPr>
              <a:solidFill>
                <a:srgbClr val="57BC8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9DAF8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Use Case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Diagrams - </a:t>
            </a:r>
            <a:r>
              <a:rPr lang="en" sz="2500">
                <a:solidFill>
                  <a:srgbClr val="053A6A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USER &amp; BANK</a:t>
            </a:r>
            <a:r>
              <a:rPr i="1" lang="en" sz="2500">
                <a:solidFill>
                  <a:srgbClr val="053A6A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endParaRPr sz="2500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CFE2F3"/>
              </a:solidFill>
              <a:latin typeface="Prompt ExtraBold"/>
              <a:ea typeface="Prompt ExtraBold"/>
              <a:cs typeface="Prompt ExtraBold"/>
              <a:sym typeface="Promp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627" l="5612" r="11967" t="3357"/>
          <a:stretch/>
        </p:blipFill>
        <p:spPr>
          <a:xfrm>
            <a:off x="1175375" y="1163713"/>
            <a:ext cx="2911400" cy="28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7703" r="14795" t="8542"/>
          <a:stretch/>
        </p:blipFill>
        <p:spPr>
          <a:xfrm>
            <a:off x="5049150" y="1163725"/>
            <a:ext cx="3000000" cy="2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Sequence Diagram -</a:t>
            </a:r>
            <a:r>
              <a:rPr lang="en" sz="2500">
                <a:solidFill>
                  <a:srgbClr val="EAD1DC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r>
              <a:rPr lang="en" sz="2500">
                <a:solidFill>
                  <a:srgbClr val="053A6A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SCAN BILLS AND RECEIPTS</a:t>
            </a:r>
            <a:r>
              <a:rPr i="1" lang="en" sz="2500">
                <a:solidFill>
                  <a:srgbClr val="053A6A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endParaRPr sz="2500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612" y="907150"/>
            <a:ext cx="5296775" cy="42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Class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Diagram</a:t>
            </a:r>
            <a:endParaRPr sz="25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8673" l="0" r="0" t="1535"/>
          <a:stretch/>
        </p:blipFill>
        <p:spPr>
          <a:xfrm>
            <a:off x="2025250" y="1017725"/>
            <a:ext cx="5093500" cy="33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Architectural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Design</a:t>
            </a:r>
            <a:r>
              <a:rPr lang="en" sz="2500">
                <a:solidFill>
                  <a:srgbClr val="CFE2F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-</a:t>
            </a:r>
            <a:r>
              <a:rPr lang="en" sz="2500">
                <a:solidFill>
                  <a:srgbClr val="EAD1DC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r>
              <a:rPr lang="en" sz="2500">
                <a:solidFill>
                  <a:srgbClr val="053A6A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MODEL VIEW CONTROLLER</a:t>
            </a:r>
            <a:r>
              <a:rPr i="1" lang="en" sz="2500">
                <a:solidFill>
                  <a:srgbClr val="053A6A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 </a:t>
            </a:r>
            <a:endParaRPr i="1" sz="2500">
              <a:solidFill>
                <a:srgbClr val="053A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50" y="1039863"/>
            <a:ext cx="6015301" cy="350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6953700" y="4568875"/>
            <a:ext cx="219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EAD3"/>
                </a:solidFill>
                <a:latin typeface="Prompt ExtraBold"/>
                <a:ea typeface="Prompt ExtraBold"/>
                <a:cs typeface="Prompt ExtraBold"/>
                <a:sym typeface="Prompt ExtraBold"/>
              </a:rPr>
              <a:t>DailyBudget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