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077450" cy="7562850"/>
  <p:notesSz cx="7772400" cy="10058400"/>
  <p:defaultTextStyle>
    <a:defPPr>
      <a:defRPr lang="en-US"/>
    </a:defPPr>
    <a:lvl1pPr algn="l" defTabSz="457058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665" indent="-215834" algn="l" defTabSz="457058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7499" indent="-215834" algn="l" defTabSz="457058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3332" indent="-215834" algn="l" defTabSz="457058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9164" indent="-215834" algn="l" defTabSz="457058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5289" algn="l" defTabSz="457058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2347" algn="l" defTabSz="457058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199405" algn="l" defTabSz="457058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6462" algn="l" defTabSz="457058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99" autoAdjust="0"/>
    <p:restoredTop sz="96405"/>
  </p:normalViewPr>
  <p:slideViewPr>
    <p:cSldViewPr>
      <p:cViewPr>
        <p:scale>
          <a:sx n="356" d="100"/>
          <a:sy n="356" d="100"/>
        </p:scale>
        <p:origin x="728" y="-1704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4437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2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719" indent="-285662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2643" indent="-228529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599702" indent="-228529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6760" indent="-228529" algn="l" defTabSz="4570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5289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47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5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2" algn="l" defTabSz="4570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2"/>
            <a:ext cx="8566150" cy="1620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2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5" indent="0" algn="ctr">
              <a:buNone/>
              <a:defRPr/>
            </a:lvl3pPr>
            <a:lvl4pPr marL="1371173" indent="0" algn="ctr">
              <a:buNone/>
              <a:defRPr/>
            </a:lvl4pPr>
            <a:lvl5pPr marL="1828231" indent="0" algn="ctr">
              <a:buNone/>
              <a:defRPr/>
            </a:lvl5pPr>
            <a:lvl6pPr marL="2285289" indent="0" algn="ctr">
              <a:buNone/>
              <a:defRPr/>
            </a:lvl6pPr>
            <a:lvl7pPr marL="2742347" indent="0" algn="ctr">
              <a:buNone/>
              <a:defRPr/>
            </a:lvl7pPr>
            <a:lvl8pPr marL="3199405" indent="0" algn="ctr">
              <a:buNone/>
              <a:defRPr/>
            </a:lvl8pPr>
            <a:lvl9pPr marL="365646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41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5" indent="0">
              <a:buNone/>
              <a:defRPr sz="1700"/>
            </a:lvl3pPr>
            <a:lvl4pPr marL="1371173" indent="0">
              <a:buNone/>
              <a:defRPr sz="1400"/>
            </a:lvl4pPr>
            <a:lvl5pPr marL="1828231" indent="0">
              <a:buNone/>
              <a:defRPr sz="1400"/>
            </a:lvl5pPr>
            <a:lvl6pPr marL="2285289" indent="0">
              <a:buNone/>
              <a:defRPr sz="1400"/>
            </a:lvl6pPr>
            <a:lvl7pPr marL="2742347" indent="0">
              <a:buNone/>
              <a:defRPr sz="1400"/>
            </a:lvl7pPr>
            <a:lvl8pPr marL="3199405" indent="0">
              <a:buNone/>
              <a:defRPr sz="1400"/>
            </a:lvl8pPr>
            <a:lvl9pPr marL="365646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6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6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1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41" y="1692276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5" indent="0">
              <a:buNone/>
              <a:defRPr sz="1800" b="1"/>
            </a:lvl3pPr>
            <a:lvl4pPr marL="1371173" indent="0">
              <a:buNone/>
              <a:defRPr sz="1700" b="1"/>
            </a:lvl4pPr>
            <a:lvl5pPr marL="1828231" indent="0">
              <a:buNone/>
              <a:defRPr sz="1700" b="1"/>
            </a:lvl5pPr>
            <a:lvl6pPr marL="2285289" indent="0">
              <a:buNone/>
              <a:defRPr sz="1700" b="1"/>
            </a:lvl6pPr>
            <a:lvl7pPr marL="2742347" indent="0">
              <a:buNone/>
              <a:defRPr sz="1700" b="1"/>
            </a:lvl7pPr>
            <a:lvl8pPr marL="3199405" indent="0">
              <a:buNone/>
              <a:defRPr sz="1700" b="1"/>
            </a:lvl8pPr>
            <a:lvl9pPr marL="365646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41" y="2398716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91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5" indent="0">
              <a:buNone/>
              <a:defRPr sz="1800" b="1"/>
            </a:lvl3pPr>
            <a:lvl4pPr marL="1371173" indent="0">
              <a:buNone/>
              <a:defRPr sz="1700" b="1"/>
            </a:lvl4pPr>
            <a:lvl5pPr marL="1828231" indent="0">
              <a:buNone/>
              <a:defRPr sz="1700" b="1"/>
            </a:lvl5pPr>
            <a:lvl6pPr marL="2285289" indent="0">
              <a:buNone/>
              <a:defRPr sz="1700" b="1"/>
            </a:lvl6pPr>
            <a:lvl7pPr marL="2742347" indent="0">
              <a:buNone/>
              <a:defRPr sz="1700" b="1"/>
            </a:lvl7pPr>
            <a:lvl8pPr marL="3199405" indent="0">
              <a:buNone/>
              <a:defRPr sz="1700" b="1"/>
            </a:lvl8pPr>
            <a:lvl9pPr marL="365646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91" y="2398716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1" y="301628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8" y="301627"/>
            <a:ext cx="5634038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41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200"/>
            </a:lvl2pPr>
            <a:lvl3pPr marL="914115" indent="0">
              <a:buNone/>
              <a:defRPr sz="1000"/>
            </a:lvl3pPr>
            <a:lvl4pPr marL="1371173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7" indent="0">
              <a:buNone/>
              <a:defRPr sz="900"/>
            </a:lvl7pPr>
            <a:lvl8pPr marL="3199405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2" y="5294316"/>
            <a:ext cx="6046789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2" y="676275"/>
            <a:ext cx="6046789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058" indent="0">
              <a:buNone/>
              <a:defRPr sz="2800"/>
            </a:lvl2pPr>
            <a:lvl3pPr marL="914115" indent="0">
              <a:buNone/>
              <a:defRPr sz="2400"/>
            </a:lvl3pPr>
            <a:lvl4pPr marL="1371173" indent="0">
              <a:buNone/>
              <a:defRPr sz="2000"/>
            </a:lvl4pPr>
            <a:lvl5pPr marL="1828231" indent="0">
              <a:buNone/>
              <a:defRPr sz="2000"/>
            </a:lvl5pPr>
            <a:lvl6pPr marL="2285289" indent="0">
              <a:buNone/>
              <a:defRPr sz="2000"/>
            </a:lvl6pPr>
            <a:lvl7pPr marL="2742347" indent="0">
              <a:buNone/>
              <a:defRPr sz="2000"/>
            </a:lvl7pPr>
            <a:lvl8pPr marL="3199405" indent="0">
              <a:buNone/>
              <a:defRPr sz="2000"/>
            </a:lvl8pPr>
            <a:lvl9pPr marL="3656462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2" y="5918200"/>
            <a:ext cx="6046789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058" indent="0">
              <a:buNone/>
              <a:defRPr sz="1200"/>
            </a:lvl2pPr>
            <a:lvl3pPr marL="914115" indent="0">
              <a:buNone/>
              <a:defRPr sz="1000"/>
            </a:lvl3pPr>
            <a:lvl4pPr marL="1371173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7" indent="0">
              <a:buNone/>
              <a:defRPr sz="900"/>
            </a:lvl7pPr>
            <a:lvl8pPr marL="3199405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42" y="301625"/>
            <a:ext cx="9067799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42" y="1770066"/>
            <a:ext cx="9067799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42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675" algn="l"/>
                <a:tab pos="1447347" algn="l"/>
                <a:tab pos="217102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675" algn="l"/>
                <a:tab pos="1447347" algn="l"/>
                <a:tab pos="2171025" algn="l"/>
                <a:tab pos="28947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6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675" algn="l"/>
                <a:tab pos="1447347" algn="l"/>
                <a:tab pos="217102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665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7499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3332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9164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6221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3281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50337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7397" indent="-215834" algn="ctr" defTabSz="457058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665" indent="-323749" algn="l" defTabSz="457058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332" indent="-287248" algn="l" defTabSz="457058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4996" indent="-215834" algn="l" defTabSz="457058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6663" indent="-215834" algn="l" defTabSz="457058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8329" indent="-215834" algn="l" defTabSz="457058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5386" indent="-215834" algn="l" defTabSz="457058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2444" indent="-215834" algn="l" defTabSz="457058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9502" indent="-215834" algn="l" defTabSz="457058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6559" indent="-215834" algn="l" defTabSz="457058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5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3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1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89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47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05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62" algn="l" defTabSz="4570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F2DFE82-8A51-B94D-BC33-59DF25ED3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64192"/>
              </p:ext>
            </p:extLst>
          </p:nvPr>
        </p:nvGraphicFramePr>
        <p:xfrm>
          <a:off x="619125" y="1541991"/>
          <a:ext cx="8534400" cy="38590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380930804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43409687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8368547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00345177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10484800"/>
                    </a:ext>
                  </a:extLst>
                </a:gridCol>
              </a:tblGrid>
              <a:tr h="464938">
                <a:tc>
                  <a:txBody>
                    <a:bodyPr/>
                    <a:lstStyle/>
                    <a:p>
                      <a:r>
                        <a:rPr lang="en-US" sz="1200" dirty="0"/>
                        <a:t>Modality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Stimulus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Receptors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Thal -&gt; Cortex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Absolute threshold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608332"/>
                  </a:ext>
                </a:extLst>
              </a:tr>
              <a:tr h="650914">
                <a:tc>
                  <a:txBody>
                    <a:bodyPr/>
                    <a:lstStyle/>
                    <a:p>
                      <a:r>
                        <a:rPr lang="en-US" sz="1200" dirty="0"/>
                        <a:t>Vision (sight)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 (photons)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Rods &amp; Cones in Retina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LGN -&gt; 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Candle flame from 30 miles (on clear night)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92088"/>
                  </a:ext>
                </a:extLst>
              </a:tr>
              <a:tr h="377116">
                <a:tc>
                  <a:txBody>
                    <a:bodyPr/>
                    <a:lstStyle/>
                    <a:p>
                      <a:r>
                        <a:rPr lang="en-US" sz="1200" dirty="0"/>
                        <a:t>Audition (hearing)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Sound (variation in air pressure)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Hair cells in Cochlea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MGN -&gt; 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Tick of watch at 20 feet       (in a quiet room)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340420"/>
                  </a:ext>
                </a:extLst>
              </a:tr>
              <a:tr h="377116">
                <a:tc>
                  <a:txBody>
                    <a:bodyPr/>
                    <a:lstStyle/>
                    <a:p>
                      <a:r>
                        <a:rPr lang="en-US" sz="1200" dirty="0"/>
                        <a:t>Olfaction (smell)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Airborne molecules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Hair cells in Olfactory epithelium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(none) -&gt; Olfactory cortex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drop of perfume diluted in air of 6 room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1910"/>
                  </a:ext>
                </a:extLst>
              </a:tr>
              <a:tr h="377116">
                <a:tc>
                  <a:txBody>
                    <a:bodyPr/>
                    <a:lstStyle/>
                    <a:p>
                      <a:r>
                        <a:rPr lang="en-US" sz="1200" dirty="0"/>
                        <a:t>Gustation (taste)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Food molecules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Taste Buds in Papillae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VPN -&gt; Insula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teaspoon of sugar in 2 gallons of water (try it!)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656072"/>
                  </a:ext>
                </a:extLst>
              </a:tr>
              <a:tr h="377116">
                <a:tc>
                  <a:txBody>
                    <a:bodyPr/>
                    <a:lstStyle/>
                    <a:p>
                      <a:r>
                        <a:rPr lang="en-US" sz="1200" dirty="0"/>
                        <a:t>Somesthesis (touch)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Touch, pressure, temperature,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Free nerve endings in Skin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PMN, VPN -&gt; 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Wing of a fly falling on cheek from 1cm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246400"/>
                  </a:ext>
                </a:extLst>
              </a:tr>
              <a:tr h="377116">
                <a:tc>
                  <a:txBody>
                    <a:bodyPr/>
                    <a:lstStyle/>
                    <a:p>
                      <a:r>
                        <a:rPr lang="en-US" sz="1200" dirty="0"/>
                        <a:t>Proprioception (self movement)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Muscle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Muscle Spindle fibers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VPS -&gt; 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98122"/>
                  </a:ext>
                </a:extLst>
              </a:tr>
              <a:tr h="377116">
                <a:tc>
                  <a:txBody>
                    <a:bodyPr/>
                    <a:lstStyle/>
                    <a:p>
                      <a:r>
                        <a:rPr lang="en-US" sz="1200" dirty="0"/>
                        <a:t>Vestibular (balance)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 rotation, acceleration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Semicircular Canals &amp; Otoliths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VPN -&gt; 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05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171708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1456EE12-4654-B947-A50E-275249075AF5}" vid="{46971E40-8058-2D46-9F1D-CF3257B2E91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</Template>
  <TotalTime>357</TotalTime>
  <Words>176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ror_std_emerbrain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Randall O'Reilly</dc:creator>
  <cp:lastModifiedBy>Randall O'Reilly</cp:lastModifiedBy>
  <cp:revision>3</cp:revision>
  <dcterms:created xsi:type="dcterms:W3CDTF">2020-09-24T00:10:51Z</dcterms:created>
  <dcterms:modified xsi:type="dcterms:W3CDTF">2020-09-24T07:11:58Z</dcterms:modified>
</cp:coreProperties>
</file>