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76" r:id="rId4"/>
    <p:sldId id="260" r:id="rId5"/>
    <p:sldId id="261" r:id="rId6"/>
    <p:sldId id="262" r:id="rId7"/>
    <p:sldId id="294" r:id="rId8"/>
    <p:sldId id="275" r:id="rId9"/>
    <p:sldId id="270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263" r:id="rId19"/>
    <p:sldId id="265" r:id="rId20"/>
    <p:sldId id="267" r:id="rId21"/>
    <p:sldId id="273" r:id="rId22"/>
    <p:sldId id="271" r:id="rId23"/>
    <p:sldId id="292" r:id="rId24"/>
    <p:sldId id="269" r:id="rId25"/>
  </p:sldIdLst>
  <p:sldSz cx="10077450" cy="7562850"/>
  <p:notesSz cx="7772400" cy="10058400"/>
  <p:defaultTextStyle>
    <a:defPPr>
      <a:defRPr lang="en-US"/>
    </a:defPPr>
    <a:lvl1pPr algn="l" defTabSz="456963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1pPr>
    <a:lvl2pPr marL="431576" indent="-215790" algn="l" defTabSz="456963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2pPr>
    <a:lvl3pPr marL="647364" indent="-215790" algn="l" defTabSz="456963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3pPr>
    <a:lvl4pPr marL="863153" indent="-215790" algn="l" defTabSz="456963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4pPr>
    <a:lvl5pPr marL="1078940" indent="-215790" algn="l" defTabSz="456963" rtl="0" fontAlgn="base" hangingPunct="0">
      <a:lnSpc>
        <a:spcPct val="94000"/>
      </a:lnSpc>
      <a:spcBef>
        <a:spcPct val="0"/>
      </a:spcBef>
      <a:spcAft>
        <a:spcPct val="0"/>
      </a:spcAft>
      <a:buClr>
        <a:srgbClr val="000000"/>
      </a:buClr>
      <a:buSzPct val="45000"/>
      <a:buFont typeface="Wingdings" pitchFamily="-111" charset="2"/>
      <a:defRPr kern="1200">
        <a:solidFill>
          <a:schemeClr val="tx1"/>
        </a:solidFill>
        <a:latin typeface="Arial" pitchFamily="-111" charset="0"/>
        <a:ea typeface="+mn-ea"/>
        <a:cs typeface="+mn-cs"/>
      </a:defRPr>
    </a:lvl5pPr>
    <a:lvl6pPr marL="2284815" algn="l" defTabSz="456963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6pPr>
    <a:lvl7pPr marL="2741778" algn="l" defTabSz="456963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7pPr>
    <a:lvl8pPr marL="3198741" algn="l" defTabSz="456963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8pPr>
    <a:lvl9pPr marL="3655704" algn="l" defTabSz="456963" rtl="0" eaLnBrk="1" latinLnBrk="0" hangingPunct="1">
      <a:defRPr kern="1200">
        <a:solidFill>
          <a:schemeClr val="tx1"/>
        </a:solidFill>
        <a:latin typeface="Arial" pitchFamily="-111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97" autoAdjust="0"/>
    <p:restoredTop sz="90929"/>
  </p:normalViewPr>
  <p:slideViewPr>
    <p:cSldViewPr>
      <p:cViewPr varScale="1">
        <p:scale>
          <a:sx n="136" d="100"/>
          <a:sy n="136" d="100"/>
        </p:scale>
        <p:origin x="-112" y="-232"/>
      </p:cViewPr>
      <p:guideLst>
        <p:guide orient="horz" pos="2382"/>
        <p:guide pos="31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3188" y="763588"/>
            <a:ext cx="5024437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fld id="{47050F4D-C8E8-3F4B-A05D-07E398CC0A5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723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69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+mn-ea"/>
        <a:cs typeface="+mn-cs"/>
      </a:defRPr>
    </a:lvl1pPr>
    <a:lvl2pPr marL="742565" indent="-285603" algn="l" defTabSz="4569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ＭＳ Ｐゴシック" pitchFamily="-111" charset="-128"/>
        <a:cs typeface="+mn-cs"/>
      </a:defRPr>
    </a:lvl2pPr>
    <a:lvl3pPr marL="1142406" indent="-228483" algn="l" defTabSz="4569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ＭＳ Ｐゴシック" pitchFamily="-111" charset="-128"/>
        <a:cs typeface="+mn-cs"/>
      </a:defRPr>
    </a:lvl3pPr>
    <a:lvl4pPr marL="1599371" indent="-228483" algn="l" defTabSz="4569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ＭＳ Ｐゴシック" pitchFamily="-111" charset="-128"/>
        <a:cs typeface="+mn-cs"/>
      </a:defRPr>
    </a:lvl4pPr>
    <a:lvl5pPr marL="2056334" indent="-228483" algn="l" defTabSz="4569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-111" charset="0"/>
      <a:defRPr sz="1200" kern="1200">
        <a:solidFill>
          <a:srgbClr val="000000"/>
        </a:solidFill>
        <a:latin typeface="Times New Roman" pitchFamily="-111" charset="0"/>
        <a:ea typeface="ＭＳ Ｐゴシック" pitchFamily="-111" charset="-128"/>
        <a:cs typeface="+mn-cs"/>
      </a:defRPr>
    </a:lvl5pPr>
    <a:lvl6pPr marL="2284815" algn="l" defTabSz="4569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778" algn="l" defTabSz="4569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741" algn="l" defTabSz="4569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704" algn="l" defTabSz="45696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3188" y="763588"/>
            <a:ext cx="5024437" cy="37703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47050F4D-C8E8-3F4B-A05D-07E398CC0A5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888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71D5C90-F037-7442-80BC-FCE760C29985}" type="slidenum">
              <a:rPr lang="en-US"/>
              <a:pPr/>
              <a:t>23</a:t>
            </a:fld>
            <a:endParaRPr lang="en-US"/>
          </a:p>
        </p:txBody>
      </p:sp>
      <p:sp>
        <p:nvSpPr>
          <p:cNvPr id="82945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3188" y="765175"/>
            <a:ext cx="5024437" cy="3770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6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6914" y="4777555"/>
            <a:ext cx="6218573" cy="4441526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650" y="2349502"/>
            <a:ext cx="8566150" cy="16208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1300" y="4286252"/>
            <a:ext cx="7054850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6963" indent="0" algn="ctr">
              <a:buNone/>
              <a:defRPr/>
            </a:lvl2pPr>
            <a:lvl3pPr marL="913926" indent="0" algn="ctr">
              <a:buNone/>
              <a:defRPr/>
            </a:lvl3pPr>
            <a:lvl4pPr marL="1370889" indent="0" algn="ctr">
              <a:buNone/>
              <a:defRPr/>
            </a:lvl4pPr>
            <a:lvl5pPr marL="1827851" indent="0" algn="ctr">
              <a:buNone/>
              <a:defRPr/>
            </a:lvl5pPr>
            <a:lvl6pPr marL="2284815" indent="0" algn="ctr">
              <a:buNone/>
              <a:defRPr/>
            </a:lvl6pPr>
            <a:lvl7pPr marL="2741778" indent="0" algn="ctr">
              <a:buNone/>
              <a:defRPr/>
            </a:lvl7pPr>
            <a:lvl8pPr marL="3198741" indent="0" algn="ctr">
              <a:buNone/>
              <a:defRPr/>
            </a:lvl8pPr>
            <a:lvl9pPr marL="3655704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1E25212-C499-2845-9264-4CAAD22E0C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6DFCD5D-A4EF-0F48-894C-74C4A518F6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4088" y="301625"/>
            <a:ext cx="2266950" cy="64579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48450" cy="64579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B5A90ED-0900-0148-B02F-288E9C7DCD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10699FE-574C-884F-B959-58968A00FCE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38" y="4859343"/>
            <a:ext cx="8566150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5338" y="3205163"/>
            <a:ext cx="8566150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963" indent="0">
              <a:buNone/>
              <a:defRPr sz="1800"/>
            </a:lvl2pPr>
            <a:lvl3pPr marL="913926" indent="0">
              <a:buNone/>
              <a:defRPr sz="1700"/>
            </a:lvl3pPr>
            <a:lvl4pPr marL="1370889" indent="0">
              <a:buNone/>
              <a:defRPr sz="1400"/>
            </a:lvl4pPr>
            <a:lvl5pPr marL="1827851" indent="0">
              <a:buNone/>
              <a:defRPr sz="1400"/>
            </a:lvl5pPr>
            <a:lvl6pPr marL="2284815" indent="0">
              <a:buNone/>
              <a:defRPr sz="1400"/>
            </a:lvl6pPr>
            <a:lvl7pPr marL="2741778" indent="0">
              <a:buNone/>
              <a:defRPr sz="1400"/>
            </a:lvl7pPr>
            <a:lvl8pPr marL="3198741" indent="0">
              <a:buNone/>
              <a:defRPr sz="1400"/>
            </a:lvl8pPr>
            <a:lvl9pPr marL="3655704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8E3A94C-6335-6046-8076-E497DB61BF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70068"/>
            <a:ext cx="4457700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338" y="1770068"/>
            <a:ext cx="4457700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B33BAAE-3A70-404B-BB23-D07B6A3C822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43" y="303213"/>
            <a:ext cx="9070975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42" y="1692276"/>
            <a:ext cx="4452937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963" indent="0">
              <a:buNone/>
              <a:defRPr sz="2000" b="1"/>
            </a:lvl2pPr>
            <a:lvl3pPr marL="913926" indent="0">
              <a:buNone/>
              <a:defRPr sz="1800" b="1"/>
            </a:lvl3pPr>
            <a:lvl4pPr marL="1370889" indent="0">
              <a:buNone/>
              <a:defRPr sz="1700" b="1"/>
            </a:lvl4pPr>
            <a:lvl5pPr marL="1827851" indent="0">
              <a:buNone/>
              <a:defRPr sz="1700" b="1"/>
            </a:lvl5pPr>
            <a:lvl6pPr marL="2284815" indent="0">
              <a:buNone/>
              <a:defRPr sz="1700" b="1"/>
            </a:lvl6pPr>
            <a:lvl7pPr marL="2741778" indent="0">
              <a:buNone/>
              <a:defRPr sz="1700" b="1"/>
            </a:lvl7pPr>
            <a:lvl8pPr marL="3198741" indent="0">
              <a:buNone/>
              <a:defRPr sz="1700" b="1"/>
            </a:lvl8pPr>
            <a:lvl9pPr marL="3655704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42" y="2398719"/>
            <a:ext cx="4452937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9693" y="1692276"/>
            <a:ext cx="4454525" cy="7064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963" indent="0">
              <a:buNone/>
              <a:defRPr sz="2000" b="1"/>
            </a:lvl2pPr>
            <a:lvl3pPr marL="913926" indent="0">
              <a:buNone/>
              <a:defRPr sz="1800" b="1"/>
            </a:lvl3pPr>
            <a:lvl4pPr marL="1370889" indent="0">
              <a:buNone/>
              <a:defRPr sz="1700" b="1"/>
            </a:lvl4pPr>
            <a:lvl5pPr marL="1827851" indent="0">
              <a:buNone/>
              <a:defRPr sz="1700" b="1"/>
            </a:lvl5pPr>
            <a:lvl6pPr marL="2284815" indent="0">
              <a:buNone/>
              <a:defRPr sz="1700" b="1"/>
            </a:lvl6pPr>
            <a:lvl7pPr marL="2741778" indent="0">
              <a:buNone/>
              <a:defRPr sz="1700" b="1"/>
            </a:lvl7pPr>
            <a:lvl8pPr marL="3198741" indent="0">
              <a:buNone/>
              <a:defRPr sz="1700" b="1"/>
            </a:lvl8pPr>
            <a:lvl9pPr marL="3655704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9693" y="2398719"/>
            <a:ext cx="4454525" cy="43576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1E57D0C-60D9-554D-8F3A-1904EEC006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1D7586AC-F896-4640-9044-DD7ECB502B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D5FD7FD-0BA8-D54E-8FE7-F8CE54B775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44" y="301630"/>
            <a:ext cx="3316287" cy="128111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0179" y="301627"/>
            <a:ext cx="5634038" cy="645477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44" y="1582738"/>
            <a:ext cx="3316287" cy="5173662"/>
          </a:xfrm>
        </p:spPr>
        <p:txBody>
          <a:bodyPr/>
          <a:lstStyle>
            <a:lvl1pPr marL="0" indent="0">
              <a:buNone/>
              <a:defRPr sz="1400"/>
            </a:lvl1pPr>
            <a:lvl2pPr marL="456963" indent="0">
              <a:buNone/>
              <a:defRPr sz="1200"/>
            </a:lvl2pPr>
            <a:lvl3pPr marL="913926" indent="0">
              <a:buNone/>
              <a:defRPr sz="1000"/>
            </a:lvl3pPr>
            <a:lvl4pPr marL="1370889" indent="0">
              <a:buNone/>
              <a:defRPr sz="900"/>
            </a:lvl4pPr>
            <a:lvl5pPr marL="1827851" indent="0">
              <a:buNone/>
              <a:defRPr sz="900"/>
            </a:lvl5pPr>
            <a:lvl6pPr marL="2284815" indent="0">
              <a:buNone/>
              <a:defRPr sz="900"/>
            </a:lvl6pPr>
            <a:lvl7pPr marL="2741778" indent="0">
              <a:buNone/>
              <a:defRPr sz="900"/>
            </a:lvl7pPr>
            <a:lvl8pPr marL="3198741" indent="0">
              <a:buNone/>
              <a:defRPr sz="900"/>
            </a:lvl8pPr>
            <a:lvl9pPr marL="365570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0DC9464-E398-7543-B7F3-F15D056FD4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4854" y="5294318"/>
            <a:ext cx="6046789" cy="6238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4854" y="676275"/>
            <a:ext cx="6046789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6963" indent="0">
              <a:buNone/>
              <a:defRPr sz="2800"/>
            </a:lvl2pPr>
            <a:lvl3pPr marL="913926" indent="0">
              <a:buNone/>
              <a:defRPr sz="2400"/>
            </a:lvl3pPr>
            <a:lvl4pPr marL="1370889" indent="0">
              <a:buNone/>
              <a:defRPr sz="2000"/>
            </a:lvl4pPr>
            <a:lvl5pPr marL="1827851" indent="0">
              <a:buNone/>
              <a:defRPr sz="2000"/>
            </a:lvl5pPr>
            <a:lvl6pPr marL="2284815" indent="0">
              <a:buNone/>
              <a:defRPr sz="2000"/>
            </a:lvl6pPr>
            <a:lvl7pPr marL="2741778" indent="0">
              <a:buNone/>
              <a:defRPr sz="2000"/>
            </a:lvl7pPr>
            <a:lvl8pPr marL="3198741" indent="0">
              <a:buNone/>
              <a:defRPr sz="2000"/>
            </a:lvl8pPr>
            <a:lvl9pPr marL="3655704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4854" y="5918200"/>
            <a:ext cx="6046789" cy="889000"/>
          </a:xfrm>
        </p:spPr>
        <p:txBody>
          <a:bodyPr/>
          <a:lstStyle>
            <a:lvl1pPr marL="0" indent="0">
              <a:buNone/>
              <a:defRPr sz="1400"/>
            </a:lvl1pPr>
            <a:lvl2pPr marL="456963" indent="0">
              <a:buNone/>
              <a:defRPr sz="1200"/>
            </a:lvl2pPr>
            <a:lvl3pPr marL="913926" indent="0">
              <a:buNone/>
              <a:defRPr sz="1000"/>
            </a:lvl3pPr>
            <a:lvl4pPr marL="1370889" indent="0">
              <a:buNone/>
              <a:defRPr sz="900"/>
            </a:lvl4pPr>
            <a:lvl5pPr marL="1827851" indent="0">
              <a:buNone/>
              <a:defRPr sz="900"/>
            </a:lvl5pPr>
            <a:lvl6pPr marL="2284815" indent="0">
              <a:buNone/>
              <a:defRPr sz="900"/>
            </a:lvl6pPr>
            <a:lvl7pPr marL="2741778" indent="0">
              <a:buNone/>
              <a:defRPr sz="900"/>
            </a:lvl7pPr>
            <a:lvl8pPr marL="3198741" indent="0">
              <a:buNone/>
              <a:defRPr sz="900"/>
            </a:lvl8pPr>
            <a:lvl9pPr marL="3655704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1FDA17F-FB80-8D49-A59B-37A042027C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44" y="301625"/>
            <a:ext cx="9067799" cy="1262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44" y="1770068"/>
            <a:ext cx="9067799" cy="4989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44" y="6889750"/>
            <a:ext cx="2346325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3000"/>
              </a:lnSpc>
              <a:tabLst>
                <a:tab pos="723525" algn="l"/>
                <a:tab pos="1447045" algn="l"/>
                <a:tab pos="2170575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6463" y="6889750"/>
            <a:ext cx="3192462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3000"/>
              </a:lnSpc>
              <a:tabLst>
                <a:tab pos="723525" algn="l"/>
                <a:tab pos="1447045" algn="l"/>
                <a:tab pos="2170575" algn="l"/>
                <a:tab pos="2894099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4718" y="6889750"/>
            <a:ext cx="2346325" cy="520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tabLst>
                <a:tab pos="723525" algn="l"/>
                <a:tab pos="1447045" algn="l"/>
                <a:tab pos="2170575" algn="l"/>
              </a:tabLst>
              <a:defRPr sz="1400">
                <a:solidFill>
                  <a:srgbClr val="000000"/>
                </a:solidFill>
                <a:latin typeface="Times New Roman" pitchFamily="-111" charset="0"/>
                <a:ea typeface="Tahoma" pitchFamily="-111" charset="0"/>
                <a:cs typeface="Tahoma" pitchFamily="-111" charset="0"/>
              </a:defRPr>
            </a:lvl1pPr>
          </a:lstStyle>
          <a:p>
            <a:fld id="{61238ED3-63D3-2348-A9CA-47875917B15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6963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431576" indent="-215790" algn="ctr" defTabSz="456963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2pPr>
      <a:lvl3pPr marL="647364" indent="-215790" algn="ctr" defTabSz="456963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3pPr>
      <a:lvl4pPr marL="863153" indent="-215790" algn="ctr" defTabSz="456963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4pPr>
      <a:lvl5pPr marL="1078940" indent="-215790" algn="ctr" defTabSz="456963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5pPr>
      <a:lvl6pPr marL="1535903" indent="-215790" algn="ctr" defTabSz="456963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6pPr>
      <a:lvl7pPr marL="1992867" indent="-215790" algn="ctr" defTabSz="456963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7pPr>
      <a:lvl8pPr marL="2449829" indent="-215790" algn="ctr" defTabSz="456963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8pPr>
      <a:lvl9pPr marL="2906795" indent="-215790" algn="ctr" defTabSz="456963" rtl="0" eaLnBrk="1" fontAlgn="base" hangingPunct="1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Wingdings" pitchFamily="-111" charset="2"/>
        <a:defRPr sz="4400">
          <a:solidFill>
            <a:srgbClr val="000000"/>
          </a:solidFill>
          <a:latin typeface="Arial" pitchFamily="-111" charset="0"/>
          <a:ea typeface="MS Gothic" charset="0"/>
          <a:cs typeface="MS Gothic" charset="0"/>
        </a:defRPr>
      </a:lvl9pPr>
    </p:titleStyle>
    <p:bodyStyle>
      <a:lvl1pPr marL="431576" indent="-323683" algn="l" defTabSz="456963" rtl="0" eaLnBrk="1" fontAlgn="base" hangingPunct="1">
        <a:lnSpc>
          <a:spcPct val="94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Wingdings" pitchFamily="-111" charset="2"/>
        <a:buChar char="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63153" indent="-287189" algn="l" defTabSz="456963" rtl="0" eaLnBrk="1" fontAlgn="base" hangingPunct="1">
        <a:lnSpc>
          <a:spcPct val="94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ymbol" pitchFamily="-111" charset="2"/>
        <a:buChar char="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94727" indent="-215790" algn="l" defTabSz="456963" rtl="0" eaLnBrk="1" fontAlgn="base" hangingPunct="1">
        <a:lnSpc>
          <a:spcPct val="94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Wingdings" pitchFamily="-111" charset="2"/>
        <a:buChar char="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26305" indent="-215790" algn="l" defTabSz="456963" rtl="0" eaLnBrk="1" fontAlgn="base" hangingPunct="1">
        <a:lnSpc>
          <a:spcPct val="94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ymbol" pitchFamily="-111" charset="2"/>
        <a:buChar char="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7881" indent="-215790" algn="l" defTabSz="456963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14844" indent="-215790" algn="l" defTabSz="456963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71807" indent="-215790" algn="l" defTabSz="456963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28770" indent="-215790" algn="l" defTabSz="456963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85733" indent="-215790" algn="l" defTabSz="456963" rtl="0" eaLnBrk="1" fontAlgn="base" hangingPunct="1">
        <a:lnSpc>
          <a:spcPct val="94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Wingdings" pitchFamily="-111" charset="2"/>
        <a:buChar char="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9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63" algn="l" defTabSz="4569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26" algn="l" defTabSz="4569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889" algn="l" defTabSz="4569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851" algn="l" defTabSz="4569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815" algn="l" defTabSz="4569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778" algn="l" defTabSz="4569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741" algn="l" defTabSz="4569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704" algn="l" defTabSz="4569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2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6" y="1419224"/>
            <a:ext cx="8566150" cy="1620839"/>
          </a:xfrm>
        </p:spPr>
        <p:txBody>
          <a:bodyPr/>
          <a:lstStyle/>
          <a:p>
            <a:r>
              <a:rPr lang="en-US" dirty="0"/>
              <a:t>Integrating Systems and Theories in the SAL Hybrid </a:t>
            </a:r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1300" y="3552825"/>
            <a:ext cx="7054850" cy="2665415"/>
          </a:xfrm>
        </p:spPr>
        <p:txBody>
          <a:bodyPr/>
          <a:lstStyle/>
          <a:p>
            <a:r>
              <a:rPr lang="en-US" dirty="0" smtClean="0"/>
              <a:t>Andrew </a:t>
            </a:r>
            <a:r>
              <a:rPr lang="en-US" dirty="0" err="1" smtClean="0"/>
              <a:t>Szabados</a:t>
            </a:r>
            <a:r>
              <a:rPr lang="en-US" dirty="0" smtClean="0"/>
              <a:t>, Seth Herd, </a:t>
            </a:r>
            <a:r>
              <a:rPr lang="en-US" dirty="0" err="1" smtClean="0"/>
              <a:t>Yury</a:t>
            </a:r>
            <a:r>
              <a:rPr lang="en-US" dirty="0" smtClean="0"/>
              <a:t> </a:t>
            </a:r>
            <a:r>
              <a:rPr lang="en-US" dirty="0" err="1" smtClean="0"/>
              <a:t>Vinokurov</a:t>
            </a:r>
            <a:r>
              <a:rPr lang="en-US" dirty="0" smtClean="0"/>
              <a:t>, Christian </a:t>
            </a:r>
            <a:r>
              <a:rPr lang="en-US" dirty="0" err="1" smtClean="0"/>
              <a:t>Lebiere</a:t>
            </a:r>
            <a:r>
              <a:rPr lang="en-US" dirty="0" smtClean="0"/>
              <a:t>,      Randall </a:t>
            </a:r>
            <a:r>
              <a:rPr lang="en-US" dirty="0" smtClean="0"/>
              <a:t>C. O’Reilly</a:t>
            </a:r>
          </a:p>
          <a:p>
            <a:r>
              <a:rPr lang="en-US" dirty="0" err="1" smtClean="0"/>
              <a:t>eCortex</a:t>
            </a:r>
            <a:r>
              <a:rPr lang="en-US" dirty="0" smtClean="0"/>
              <a:t>, </a:t>
            </a:r>
            <a:r>
              <a:rPr lang="en-US" dirty="0" err="1" smtClean="0"/>
              <a:t>Cargnegie</a:t>
            </a:r>
            <a:r>
              <a:rPr lang="en-US" dirty="0" smtClean="0"/>
              <a:t> Mellon University, University </a:t>
            </a:r>
            <a:r>
              <a:rPr lang="en-US" dirty="0" smtClean="0"/>
              <a:t>of Colorado Boulder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Mechanisms of </a:t>
            </a:r>
            <a:r>
              <a:rPr lang="en-US" i="1" dirty="0"/>
              <a:t>Adaptive</a:t>
            </a:r>
            <a:r>
              <a:rPr lang="en-US" dirty="0"/>
              <a:t> Human Executive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Goal is to develop higher functionality, robust, adaptive, architecture, based on biology, with new advances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Key </a:t>
            </a:r>
            <a:r>
              <a:rPr lang="en-US" sz="2800" dirty="0" smtClean="0"/>
              <a:t>functional goals: neural mechanisms of robust cognition (error recovery at many levels)</a:t>
            </a:r>
            <a:r>
              <a:rPr lang="en-US" sz="2800" dirty="0" smtClean="0"/>
              <a:t>:</a:t>
            </a:r>
            <a:endParaRPr lang="en-US" sz="2800" dirty="0" smtClean="0"/>
          </a:p>
          <a:p>
            <a:pPr lvl="1">
              <a:lnSpc>
                <a:spcPct val="80000"/>
              </a:lnSpc>
            </a:pPr>
            <a:r>
              <a:rPr lang="en-US" sz="2400" i="1" dirty="0" smtClean="0"/>
              <a:t>Dynamic reconfiguration</a:t>
            </a:r>
            <a:r>
              <a:rPr lang="en-US" sz="2400" dirty="0" smtClean="0"/>
              <a:t>: recognizing difficulty, developing new plans with hierarchical planning</a:t>
            </a:r>
          </a:p>
          <a:p>
            <a:pPr lvl="1">
              <a:lnSpc>
                <a:spcPct val="80000"/>
              </a:lnSpc>
            </a:pPr>
            <a:r>
              <a:rPr lang="en-US" sz="2400" i="1" dirty="0" smtClean="0"/>
              <a:t>Top-down / bottom-up synergy</a:t>
            </a:r>
            <a:r>
              <a:rPr lang="en-US" sz="2400" dirty="0" smtClean="0"/>
              <a:t>: affordances</a:t>
            </a:r>
            <a:r>
              <a:rPr lang="en-US" sz="2400" dirty="0"/>
              <a:t> </a:t>
            </a:r>
            <a:r>
              <a:rPr lang="en-US" sz="2400" dirty="0" smtClean="0"/>
              <a:t>for new solutions come from interactive perception</a:t>
            </a:r>
          </a:p>
          <a:p>
            <a:pPr lvl="1">
              <a:lnSpc>
                <a:spcPct val="80000"/>
              </a:lnSpc>
            </a:pPr>
            <a:r>
              <a:rPr lang="en-US" sz="2400" i="1" dirty="0" smtClean="0"/>
              <a:t>Pervasive learning</a:t>
            </a:r>
            <a:r>
              <a:rPr lang="en-US" sz="2400" dirty="0" smtClean="0"/>
              <a:t>: adapt at all levels from experience</a:t>
            </a:r>
          </a:p>
        </p:txBody>
      </p:sp>
    </p:spTree>
    <p:extLst>
      <p:ext uri="{BB962C8B-B14F-4D97-AF65-F5344CB8AC3E}">
        <p14:creationId xmlns:p14="http://schemas.microsoft.com/office/powerpoint/2010/main" val="45930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Point is SAL v 0.1:</a:t>
            </a:r>
            <a:br>
              <a:rPr lang="en-US" dirty="0" smtClean="0"/>
            </a:br>
            <a:r>
              <a:rPr lang="en-US" dirty="0" smtClean="0"/>
              <a:t>Modular Replacement</a:t>
            </a:r>
            <a:endParaRPr lang="en-US" dirty="0"/>
          </a:p>
        </p:txBody>
      </p:sp>
      <p:pic>
        <p:nvPicPr>
          <p:cNvPr id="4" name="Content Placeholder 3" descr="fig_sal_vision_modul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09" r="-4220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85176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Progressive Task Difficulty with Many Opportunities for Error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950" indent="0">
              <a:buNone/>
            </a:pPr>
            <a:r>
              <a:rPr lang="en-US" i="1" dirty="0" smtClean="0"/>
              <a:t>Assembly required</a:t>
            </a:r>
            <a:r>
              <a:rPr lang="en-US" dirty="0" smtClean="0"/>
              <a:t>: Lego blocks, IKEA Furniture</a:t>
            </a:r>
            <a:endParaRPr lang="en-US" dirty="0"/>
          </a:p>
          <a:p>
            <a:r>
              <a:rPr lang="en-US" dirty="0" smtClean="0"/>
              <a:t>Perceptual errors, low-level motor errors, planning errors, instruction-following errors, etc.</a:t>
            </a:r>
          </a:p>
          <a:p>
            <a:r>
              <a:rPr lang="en-US" dirty="0" smtClean="0"/>
              <a:t>Early vs. late discovery of errors: different levels of recovery required (fix last part vs. disassemble entire thing and start over)</a:t>
            </a:r>
          </a:p>
          <a:p>
            <a:r>
              <a:rPr lang="en-US" dirty="0" smtClean="0"/>
              <a:t>Rich perceptual / motor affordances for planning (with dial-able difficulty)</a:t>
            </a:r>
          </a:p>
        </p:txBody>
      </p:sp>
    </p:spTree>
    <p:extLst>
      <p:ext uri="{BB962C8B-B14F-4D97-AF65-F5344CB8AC3E}">
        <p14:creationId xmlns:p14="http://schemas.microsoft.com/office/powerpoint/2010/main" val="1709057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Architectural Innovations:</a:t>
            </a:r>
            <a:br>
              <a:rPr lang="en-US" dirty="0" smtClean="0"/>
            </a:br>
            <a:r>
              <a:rPr lang="en-US" dirty="0" smtClean="0"/>
              <a:t>Expectations and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950" indent="0">
              <a:buNone/>
            </a:pPr>
            <a:r>
              <a:rPr lang="en-US" dirty="0" smtClean="0"/>
              <a:t>Expectations: To detect errors, you have to know what outcome an action should produce.</a:t>
            </a:r>
          </a:p>
          <a:p>
            <a:r>
              <a:rPr lang="en-US" dirty="0" smtClean="0"/>
              <a:t>Every ACT-R production now has explicit expectations for outcomes, results checked</a:t>
            </a:r>
          </a:p>
          <a:p>
            <a:r>
              <a:rPr lang="en-US" dirty="0" smtClean="0"/>
              <a:t>New </a:t>
            </a:r>
            <a:r>
              <a:rPr lang="en-US" dirty="0" err="1" smtClean="0"/>
              <a:t>LeabraTI</a:t>
            </a:r>
            <a:r>
              <a:rPr lang="en-US" dirty="0" smtClean="0"/>
              <a:t> learning mechanism learns based on constant predictions vs. outcomes</a:t>
            </a:r>
          </a:p>
          <a:p>
            <a:pPr marL="107950" indent="0">
              <a:buNone/>
            </a:pPr>
            <a:r>
              <a:rPr lang="en-US" dirty="0" smtClean="0"/>
              <a:t>Goals: To plan &amp; re-plan, and learn plans from experience, every action must be in service of a goal, and system must explore in goal space first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291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Lego Assembly Task:</a:t>
            </a:r>
            <a:br>
              <a:rPr lang="en-US" dirty="0" smtClean="0"/>
            </a:br>
            <a:r>
              <a:rPr lang="en-US" dirty="0" smtClean="0"/>
              <a:t>Already Has Many Key Elements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234" y="1770063"/>
            <a:ext cx="5509808" cy="4989512"/>
          </a:xfrm>
        </p:spPr>
      </p:pic>
    </p:spTree>
    <p:extLst>
      <p:ext uri="{BB962C8B-B14F-4D97-AF65-F5344CB8AC3E}">
        <p14:creationId xmlns:p14="http://schemas.microsoft.com/office/powerpoint/2010/main" val="1029742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Current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Outcomes compared with expectations to detect errors (fixation, identification, motor,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r>
              <a:rPr lang="en-US" dirty="0" smtClean="0"/>
              <a:t>ACT-R uses blended retrieval of prior experiences to decide proper strategy in face of errors: retry or start over again</a:t>
            </a:r>
          </a:p>
          <a:p>
            <a:r>
              <a:rPr lang="en-US" dirty="0" smtClean="0"/>
              <a:t>Perception driven by </a:t>
            </a:r>
            <a:r>
              <a:rPr lang="en-US" dirty="0" err="1" smtClean="0"/>
              <a:t>Leabra</a:t>
            </a:r>
            <a:r>
              <a:rPr lang="en-US" dirty="0" smtClean="0"/>
              <a:t> vision model   (</a:t>
            </a:r>
            <a:r>
              <a:rPr lang="en-US" dirty="0" err="1" smtClean="0"/>
              <a:t>LVis</a:t>
            </a:r>
            <a:r>
              <a:rPr lang="en-US" dirty="0" smtClean="0"/>
              <a:t>; O’Reilly et al, 2013)</a:t>
            </a:r>
          </a:p>
        </p:txBody>
      </p:sp>
    </p:spTree>
    <p:extLst>
      <p:ext uri="{BB962C8B-B14F-4D97-AF65-F5344CB8AC3E}">
        <p14:creationId xmlns:p14="http://schemas.microsoft.com/office/powerpoint/2010/main" val="2393435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6"/>
            <a:ext cx="9067800" cy="889000"/>
          </a:xfrm>
        </p:spPr>
        <p:txBody>
          <a:bodyPr/>
          <a:lstStyle/>
          <a:p>
            <a:r>
              <a:rPr lang="en-US" dirty="0" smtClean="0"/>
              <a:t>SAL v 1.0: ACT-R Tutors </a:t>
            </a:r>
            <a:r>
              <a:rPr lang="en-US" dirty="0" err="1" smtClean="0"/>
              <a:t>Leabra</a:t>
            </a:r>
            <a:endParaRPr lang="en-US" dirty="0"/>
          </a:p>
        </p:txBody>
      </p:sp>
      <p:pic>
        <p:nvPicPr>
          <p:cNvPr id="4" name="Picture 3" descr="fig_act_r_sal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925" y="1495425"/>
            <a:ext cx="3058355" cy="2362200"/>
          </a:xfrm>
          <a:prstGeom prst="rect">
            <a:avLst/>
          </a:prstGeom>
        </p:spPr>
      </p:pic>
      <p:pic>
        <p:nvPicPr>
          <p:cNvPr id="5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" y="2562225"/>
            <a:ext cx="4495800" cy="3720663"/>
          </a:xfrm>
        </p:spPr>
      </p:pic>
      <p:sp>
        <p:nvSpPr>
          <p:cNvPr id="6" name="Right Arrow 5"/>
          <p:cNvSpPr/>
          <p:nvPr/>
        </p:nvSpPr>
        <p:spPr bwMode="auto">
          <a:xfrm rot="19652737" flipH="1">
            <a:off x="5176010" y="2676216"/>
            <a:ext cx="1066800" cy="254150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11" charset="2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itchFamily="-111" charset="0"/>
            </a:endParaRPr>
          </a:p>
        </p:txBody>
      </p:sp>
      <p:sp>
        <p:nvSpPr>
          <p:cNvPr id="7" name="Right Arrow 6"/>
          <p:cNvSpPr/>
          <p:nvPr/>
        </p:nvSpPr>
        <p:spPr bwMode="auto">
          <a:xfrm rot="8939662" flipH="1">
            <a:off x="5176010" y="3209616"/>
            <a:ext cx="1066800" cy="254150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-111" charset="2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effectLst/>
              <a:latin typeface="Arial" pitchFamily="-111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81725" y="3933825"/>
            <a:ext cx="3124200" cy="2438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ACT-R Teacher knows overall task flow (“outer loop” control), trains </a:t>
            </a:r>
            <a:r>
              <a:rPr lang="en-US" dirty="0" err="1" smtClean="0"/>
              <a:t>Leabra</a:t>
            </a:r>
            <a:r>
              <a:rPr lang="en-US" dirty="0" smtClean="0"/>
              <a:t> network to perform task.</a:t>
            </a:r>
          </a:p>
          <a:p>
            <a:endParaRPr lang="en-US" dirty="0"/>
          </a:p>
          <a:p>
            <a:r>
              <a:rPr lang="en-US" dirty="0" err="1" smtClean="0"/>
              <a:t>Leabra</a:t>
            </a:r>
            <a:r>
              <a:rPr lang="en-US" dirty="0" smtClean="0"/>
              <a:t> ultimately performs task by itself, using entirely learned, adaptive biological mechanisms.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9125" y="6448425"/>
            <a:ext cx="8686800" cy="615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Initial development underway, being used currently for </a:t>
            </a:r>
            <a:r>
              <a:rPr lang="en-US" dirty="0" err="1" smtClean="0"/>
              <a:t>ICArUS</a:t>
            </a:r>
            <a:r>
              <a:rPr lang="en-US" dirty="0" smtClean="0"/>
              <a:t> (IARPA) project</a:t>
            </a:r>
          </a:p>
          <a:p>
            <a:r>
              <a:rPr lang="en-US" dirty="0" smtClean="0"/>
              <a:t>ACT-R implemented natively in C++ in emergent simulator to </a:t>
            </a:r>
            <a:r>
              <a:rPr lang="en-US" smtClean="0"/>
              <a:t>facilitate training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034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 v 1.0: ACT-R Informs </a:t>
            </a:r>
            <a:r>
              <a:rPr lang="en-US" dirty="0" err="1" smtClean="0"/>
              <a:t>Leabra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950" indent="0">
              <a:buNone/>
            </a:pPr>
            <a:r>
              <a:rPr lang="en-US" dirty="0" err="1" smtClean="0"/>
              <a:t>Leabra</a:t>
            </a:r>
            <a:r>
              <a:rPr lang="en-US" dirty="0" smtClean="0"/>
              <a:t> PFC &amp; BG mechanisms learn procedural control through trial &amp; error learning, based on dopamine reinforcement learning &amp; PFC learning</a:t>
            </a:r>
          </a:p>
          <a:p>
            <a:pPr marL="107950" indent="0">
              <a:buNone/>
            </a:pPr>
            <a:r>
              <a:rPr lang="en-US" dirty="0" smtClean="0"/>
              <a:t>ACT-R productions have far more powerful variable-binding capabilities than </a:t>
            </a:r>
            <a:r>
              <a:rPr lang="en-US" dirty="0" err="1" smtClean="0"/>
              <a:t>Leabra</a:t>
            </a:r>
            <a:endParaRPr lang="en-US" dirty="0" smtClean="0"/>
          </a:p>
          <a:p>
            <a:pPr marL="107950" indent="0">
              <a:buNone/>
            </a:pPr>
            <a:r>
              <a:rPr lang="en-US" dirty="0" smtClean="0"/>
              <a:t>Goal: Develop biologically-based systems that capture this power, while preserving adaptive learning mechanisms</a:t>
            </a:r>
          </a:p>
          <a:p>
            <a:pPr marL="107950" indent="0">
              <a:buNone/>
            </a:pPr>
            <a:r>
              <a:rPr lang="en-US" dirty="0" smtClean="0"/>
              <a:t>Step 1: Indirection-based variable binding</a:t>
            </a:r>
          </a:p>
        </p:txBody>
      </p:sp>
    </p:spTree>
    <p:extLst>
      <p:ext uri="{BB962C8B-B14F-4D97-AF65-F5344CB8AC3E}">
        <p14:creationId xmlns:p14="http://schemas.microsoft.com/office/powerpoint/2010/main" val="2568692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44" y="352425"/>
            <a:ext cx="6592881" cy="1211263"/>
          </a:xfrm>
        </p:spPr>
        <p:txBody>
          <a:bodyPr/>
          <a:lstStyle/>
          <a:p>
            <a:r>
              <a:rPr lang="en-US" dirty="0" smtClean="0"/>
              <a:t>Integration </a:t>
            </a:r>
            <a:r>
              <a:rPr lang="en-US" dirty="0" smtClean="0"/>
              <a:t>Tradeoffs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Messy puzzles are, well, messy…</a:t>
            </a:r>
          </a:p>
          <a:p>
            <a:pPr lvl="1"/>
            <a:r>
              <a:rPr lang="en-US" dirty="0" smtClean="0">
                <a:sym typeface="Wingdings"/>
              </a:rPr>
              <a:t>Satisfying multiple constraints requires compromises – it is a </a:t>
            </a:r>
            <a:r>
              <a:rPr lang="en-US" i="1" dirty="0" smtClean="0">
                <a:sym typeface="Wingdings"/>
              </a:rPr>
              <a:t>balancing</a:t>
            </a:r>
            <a:r>
              <a:rPr lang="en-US" dirty="0" smtClean="0">
                <a:sym typeface="Wingdings"/>
              </a:rPr>
              <a:t> act (Libra / </a:t>
            </a:r>
            <a:r>
              <a:rPr lang="en-US" dirty="0" err="1" smtClean="0">
                <a:sym typeface="Wingdings"/>
              </a:rPr>
              <a:t>Leabra</a:t>
            </a:r>
            <a:r>
              <a:rPr lang="en-US" dirty="0" smtClean="0">
                <a:sym typeface="Wingdings"/>
              </a:rPr>
              <a:t>)</a:t>
            </a:r>
          </a:p>
          <a:p>
            <a:pPr lvl="1"/>
            <a:r>
              <a:rPr lang="en-US" dirty="0" smtClean="0">
                <a:sym typeface="Wingdings"/>
              </a:rPr>
              <a:t>Purists and extremists may be disgusted</a:t>
            </a:r>
          </a:p>
          <a:p>
            <a:r>
              <a:rPr lang="en-US" dirty="0" smtClean="0">
                <a:sym typeface="Wingdings"/>
              </a:rPr>
              <a:t>Everything in an architecture is </a:t>
            </a:r>
            <a:r>
              <a:rPr lang="en-US" i="1" dirty="0" smtClean="0">
                <a:sym typeface="Wingdings"/>
              </a:rPr>
              <a:t>embedded</a:t>
            </a:r>
          </a:p>
          <a:p>
            <a:pPr lvl="1"/>
            <a:r>
              <a:rPr lang="en-US" dirty="0" smtClean="0">
                <a:sym typeface="Wingdings"/>
              </a:rPr>
              <a:t>Harder to isolate critical factors </a:t>
            </a:r>
            <a:r>
              <a:rPr lang="en-US" i="1" dirty="0" smtClean="0">
                <a:sym typeface="Wingdings"/>
              </a:rPr>
              <a:t>for any one result</a:t>
            </a:r>
          </a:p>
          <a:p>
            <a:pPr lvl="1"/>
            <a:r>
              <a:rPr lang="en-US" dirty="0" smtClean="0">
                <a:sym typeface="Wingdings"/>
              </a:rPr>
              <a:t>Harder to communicate to those unfamiliar w/ arch</a:t>
            </a:r>
          </a:p>
          <a:p>
            <a:r>
              <a:rPr lang="en-US" dirty="0" smtClean="0">
                <a:sym typeface="Wingdings"/>
              </a:rPr>
              <a:t>The good thing about standards [architectures]:… so many to choose from..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019925" y="123830"/>
            <a:ext cx="2915046" cy="231725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12236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44" y="301626"/>
            <a:ext cx="9067799" cy="889000"/>
          </a:xfrm>
        </p:spPr>
        <p:txBody>
          <a:bodyPr/>
          <a:lstStyle/>
          <a:p>
            <a:r>
              <a:rPr lang="en-US" dirty="0" smtClean="0"/>
              <a:t>But Consider the Alternative…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5783" y="1266825"/>
            <a:ext cx="7479158" cy="5919290"/>
          </a:xfrm>
        </p:spPr>
      </p:pic>
    </p:spTree>
    <p:extLst>
      <p:ext uri="{BB962C8B-B14F-4D97-AF65-F5344CB8AC3E}">
        <p14:creationId xmlns:p14="http://schemas.microsoft.com/office/powerpoint/2010/main" val="2272589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44" y="301626"/>
            <a:ext cx="9067799" cy="889000"/>
          </a:xfrm>
        </p:spPr>
        <p:txBody>
          <a:bodyPr/>
          <a:lstStyle/>
          <a:p>
            <a:r>
              <a:rPr lang="en-US" dirty="0" smtClean="0"/>
              <a:t>Motivating the Integrated Approach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9241" y="1266825"/>
            <a:ext cx="7372253" cy="5919290"/>
          </a:xfrm>
        </p:spPr>
      </p:pic>
    </p:spTree>
    <p:extLst>
      <p:ext uri="{BB962C8B-B14F-4D97-AF65-F5344CB8AC3E}">
        <p14:creationId xmlns:p14="http://schemas.microsoft.com/office/powerpoint/2010/main" val="310728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 the Tradeoffs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Pluralism: converging models across levels</a:t>
            </a:r>
          </a:p>
          <a:p>
            <a:pPr lvl="1"/>
            <a:r>
              <a:rPr lang="en-US" dirty="0" smtClean="0"/>
              <a:t>Simple, standalone component models test elemental functionality</a:t>
            </a:r>
          </a:p>
          <a:p>
            <a:pPr lvl="1"/>
            <a:r>
              <a:rPr lang="en-US" dirty="0" smtClean="0"/>
              <a:t>Integrated large-scale models at multiple levels of abstraction</a:t>
            </a:r>
          </a:p>
          <a:p>
            <a:r>
              <a:rPr lang="en-US" dirty="0" smtClean="0"/>
              <a:t>Pragmatics</a:t>
            </a:r>
          </a:p>
          <a:p>
            <a:pPr lvl="1"/>
            <a:r>
              <a:rPr lang="en-US" i="1" dirty="0" smtClean="0"/>
              <a:t>Steal the best ideas at all levels, without regret</a:t>
            </a:r>
          </a:p>
          <a:p>
            <a:pPr lvl="1"/>
            <a:r>
              <a:rPr lang="en-US" i="1" dirty="0" smtClean="0"/>
              <a:t>Communicate the principles, clearly</a:t>
            </a:r>
          </a:p>
          <a:p>
            <a:pPr lvl="1"/>
            <a:r>
              <a:rPr lang="en-US" i="1" dirty="0" smtClean="0"/>
              <a:t>Don’t overlook the value of $ to force collaboratio</a:t>
            </a:r>
            <a:r>
              <a:rPr lang="en-US" i="1" dirty="0"/>
              <a:t>n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4544606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ICArUS</a:t>
            </a:r>
            <a:r>
              <a:rPr lang="en-US" dirty="0" smtClean="0"/>
              <a:t>-MINDS (IARPA)</a:t>
            </a:r>
            <a:br>
              <a:rPr lang="en-US" dirty="0" smtClean="0"/>
            </a:br>
            <a:r>
              <a:rPr lang="en-US" sz="2000" dirty="0"/>
              <a:t>Integrated Cognitive Architecture for Understanding </a:t>
            </a:r>
            <a:r>
              <a:rPr lang="en-US" sz="2000" dirty="0" err="1"/>
              <a:t>Sensemaking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Mirroring Intelligence in a Neural Description of </a:t>
            </a:r>
            <a:r>
              <a:rPr lang="en-US" sz="2000" dirty="0" err="1"/>
              <a:t>Sensemaking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5919" y="1900243"/>
            <a:ext cx="3947002" cy="4010096"/>
          </a:xfrm>
          <a:prstGeom prst="rect">
            <a:avLst/>
          </a:prstGeom>
          <a:noFill/>
        </p:spPr>
        <p:txBody>
          <a:bodyPr wrap="square" lIns="100652" tIns="50329" rIns="100652" bIns="50329" rtlCol="0">
            <a:spAutoFit/>
          </a:bodyPr>
          <a:lstStyle/>
          <a:p>
            <a:r>
              <a:rPr lang="en-US" dirty="0" smtClean="0"/>
              <a:t>Team: HRL (R. Bhattacharyya), CU Boulder (R. O’Reilly), CMU (C. </a:t>
            </a:r>
            <a:r>
              <a:rPr lang="en-US" dirty="0" err="1" smtClean="0"/>
              <a:t>Lebiere</a:t>
            </a:r>
            <a:r>
              <a:rPr lang="en-US" dirty="0" smtClean="0"/>
              <a:t>), UTH (H. Wang), PARC (P. </a:t>
            </a:r>
            <a:r>
              <a:rPr lang="en-US" dirty="0" err="1" smtClean="0"/>
              <a:t>Pirolli</a:t>
            </a:r>
            <a:r>
              <a:rPr lang="en-US" dirty="0" smtClean="0"/>
              <a:t>), UCI (J. </a:t>
            </a:r>
            <a:r>
              <a:rPr lang="en-US" dirty="0" err="1" smtClean="0"/>
              <a:t>Krichmar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 smtClean="0"/>
              <a:t>Goal: Build biologically-based cognitive architecture to model intelligence analyst.</a:t>
            </a:r>
          </a:p>
          <a:p>
            <a:endParaRPr lang="en-US" dirty="0"/>
          </a:p>
          <a:p>
            <a:r>
              <a:rPr lang="en-US" dirty="0" smtClean="0"/>
              <a:t>Brain areas:</a:t>
            </a:r>
          </a:p>
          <a:p>
            <a:pPr marL="314558" indent="-314558">
              <a:buFontTx/>
              <a:buChar char="•"/>
            </a:pPr>
            <a:r>
              <a:rPr lang="en-US" dirty="0" smtClean="0"/>
              <a:t>Posterior Cortex (IT, Parietal)</a:t>
            </a:r>
          </a:p>
          <a:p>
            <a:pPr marL="314558" indent="-314558">
              <a:buFontTx/>
              <a:buChar char="•"/>
            </a:pPr>
            <a:r>
              <a:rPr lang="en-US" dirty="0" smtClean="0"/>
              <a:t>PFC/BG/DA</a:t>
            </a:r>
          </a:p>
          <a:p>
            <a:pPr marL="314558" indent="-314558">
              <a:buFontTx/>
              <a:buChar char="•"/>
            </a:pPr>
            <a:r>
              <a:rPr lang="en-US" dirty="0" smtClean="0"/>
              <a:t>Hippocampus</a:t>
            </a:r>
          </a:p>
          <a:p>
            <a:pPr marL="314558" indent="-314558">
              <a:buFontTx/>
              <a:buChar char="•"/>
            </a:pPr>
            <a:r>
              <a:rPr lang="en-US" dirty="0" smtClean="0"/>
              <a:t>BNS: LC, </a:t>
            </a:r>
            <a:r>
              <a:rPr lang="en-US" dirty="0" err="1" smtClean="0"/>
              <a:t>ACh</a:t>
            </a:r>
            <a:endParaRPr lang="en-US" dirty="0" smtClean="0"/>
          </a:p>
          <a:p>
            <a:pPr marL="314558" indent="-314558">
              <a:buFontTx/>
              <a:buChar char="•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810" y="1808265"/>
            <a:ext cx="4784053" cy="50664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7320" y="4780192"/>
            <a:ext cx="2851414" cy="249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500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ccnbook.colorado.edu</a:t>
            </a:r>
            <a:endParaRPr lang="en-US" dirty="0"/>
          </a:p>
        </p:txBody>
      </p:sp>
      <p:pic>
        <p:nvPicPr>
          <p:cNvPr id="4" name="Content Placeholder 3" descr="ccnbook_cover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693" r="-866"/>
          <a:stretch/>
        </p:blipFill>
        <p:spPr>
          <a:xfrm>
            <a:off x="3130667" y="1770072"/>
            <a:ext cx="3859187" cy="4989513"/>
          </a:xfrm>
        </p:spPr>
      </p:pic>
    </p:spTree>
    <p:extLst>
      <p:ext uri="{BB962C8B-B14F-4D97-AF65-F5344CB8AC3E}">
        <p14:creationId xmlns:p14="http://schemas.microsoft.com/office/powerpoint/2010/main" val="19276897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503080" y="346220"/>
            <a:ext cx="9068118" cy="1172068"/>
          </a:xfrm>
          <a:ln/>
        </p:spPr>
        <p:txBody>
          <a:bodyPr tIns="38779"/>
          <a:lstStyle/>
          <a:p>
            <a:pPr>
              <a:tabLst>
                <a:tab pos="723376" algn="l"/>
                <a:tab pos="1446746" algn="l"/>
                <a:tab pos="2170124" algn="l"/>
                <a:tab pos="2893499" algn="l"/>
                <a:tab pos="3616873" algn="l"/>
                <a:tab pos="4340250" algn="l"/>
                <a:tab pos="5063624" algn="l"/>
                <a:tab pos="5786999" algn="l"/>
                <a:tab pos="6510373" algn="l"/>
                <a:tab pos="7233749" algn="l"/>
                <a:tab pos="7957125" algn="l"/>
                <a:tab pos="8680498" algn="l"/>
              </a:tabLst>
            </a:pPr>
            <a:r>
              <a:rPr lang="en-US" dirty="0"/>
              <a:t>Thanks To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810" y="1518295"/>
            <a:ext cx="4618831" cy="5342593"/>
          </a:xfrm>
          <a:ln/>
        </p:spPr>
        <p:txBody>
          <a:bodyPr tIns="15865"/>
          <a:lstStyle/>
          <a:p>
            <a:pPr algn="ctr">
              <a:spcAft>
                <a:spcPts val="764"/>
              </a:spcAft>
              <a:buNone/>
              <a:tabLst>
                <a:tab pos="723376" algn="l"/>
                <a:tab pos="1446746" algn="l"/>
                <a:tab pos="2170124" algn="l"/>
                <a:tab pos="2893499" algn="l"/>
              </a:tabLst>
            </a:pPr>
            <a:r>
              <a:rPr lang="en-US" sz="2600" b="1" dirty="0"/>
              <a:t>CCN Lab</a:t>
            </a:r>
          </a:p>
          <a:p>
            <a:pPr>
              <a:spcAft>
                <a:spcPts val="764"/>
              </a:spcAft>
              <a:buFont typeface="Wingdings" pitchFamily="-65" charset="2"/>
              <a:buChar char=""/>
              <a:tabLst>
                <a:tab pos="723376" algn="l"/>
                <a:tab pos="1446746" algn="l"/>
                <a:tab pos="2170124" algn="l"/>
                <a:tab pos="2893499" algn="l"/>
              </a:tabLst>
            </a:pPr>
            <a:r>
              <a:rPr lang="en-US" sz="2200" dirty="0"/>
              <a:t>Tom Hazy</a:t>
            </a:r>
          </a:p>
          <a:p>
            <a:pPr>
              <a:spcAft>
                <a:spcPts val="764"/>
              </a:spcAft>
              <a:buFont typeface="Wingdings" pitchFamily="-65" charset="2"/>
              <a:buChar char=""/>
              <a:tabLst>
                <a:tab pos="723376" algn="l"/>
                <a:tab pos="1446746" algn="l"/>
                <a:tab pos="2170124" algn="l"/>
                <a:tab pos="2893499" algn="l"/>
              </a:tabLst>
            </a:pPr>
            <a:r>
              <a:rPr lang="en-US" sz="2200" dirty="0"/>
              <a:t>Seth Herd</a:t>
            </a:r>
          </a:p>
          <a:p>
            <a:pPr>
              <a:spcAft>
                <a:spcPts val="764"/>
              </a:spcAft>
              <a:buFont typeface="Wingdings" pitchFamily="-65" charset="2"/>
              <a:buChar char=""/>
              <a:tabLst>
                <a:tab pos="723376" algn="l"/>
                <a:tab pos="1446746" algn="l"/>
                <a:tab pos="2170124" algn="l"/>
                <a:tab pos="2893499" algn="l"/>
              </a:tabLst>
            </a:pPr>
            <a:r>
              <a:rPr lang="en-US" sz="2200" dirty="0" err="1"/>
              <a:t>Tren</a:t>
            </a:r>
            <a:r>
              <a:rPr lang="en-US" sz="2200" dirty="0"/>
              <a:t> Huang</a:t>
            </a:r>
          </a:p>
          <a:p>
            <a:pPr>
              <a:spcAft>
                <a:spcPts val="764"/>
              </a:spcAft>
              <a:buFont typeface="Wingdings" pitchFamily="-65" charset="2"/>
              <a:buChar char=""/>
              <a:tabLst>
                <a:tab pos="723376" algn="l"/>
                <a:tab pos="1446746" algn="l"/>
                <a:tab pos="2170124" algn="l"/>
                <a:tab pos="2893499" algn="l"/>
              </a:tabLst>
            </a:pPr>
            <a:r>
              <a:rPr lang="en-US" sz="2200" dirty="0"/>
              <a:t>Dave </a:t>
            </a:r>
            <a:r>
              <a:rPr lang="en-US" sz="2200" dirty="0" err="1"/>
              <a:t>Jilk</a:t>
            </a:r>
            <a:r>
              <a:rPr lang="en-US" sz="2200" dirty="0"/>
              <a:t> (</a:t>
            </a:r>
            <a:r>
              <a:rPr lang="en-US" sz="2200" dirty="0" err="1"/>
              <a:t>eCortex</a:t>
            </a:r>
            <a:r>
              <a:rPr lang="en-US" sz="2200" dirty="0"/>
              <a:t>)</a:t>
            </a:r>
          </a:p>
          <a:p>
            <a:pPr>
              <a:spcAft>
                <a:spcPts val="764"/>
              </a:spcAft>
              <a:buFont typeface="Wingdings" pitchFamily="-65" charset="2"/>
              <a:buChar char=""/>
              <a:tabLst>
                <a:tab pos="723376" algn="l"/>
                <a:tab pos="1446746" algn="l"/>
                <a:tab pos="2170124" algn="l"/>
                <a:tab pos="2893499" algn="l"/>
              </a:tabLst>
            </a:pPr>
            <a:r>
              <a:rPr lang="en-US" sz="2200" dirty="0"/>
              <a:t>Nick </a:t>
            </a:r>
            <a:r>
              <a:rPr lang="en-US" sz="2200" dirty="0" err="1"/>
              <a:t>Ketz</a:t>
            </a:r>
            <a:endParaRPr lang="en-US" sz="2200" dirty="0"/>
          </a:p>
          <a:p>
            <a:pPr>
              <a:spcAft>
                <a:spcPts val="764"/>
              </a:spcAft>
              <a:buFont typeface="Wingdings" pitchFamily="-65" charset="2"/>
              <a:buChar char=""/>
              <a:tabLst>
                <a:tab pos="723376" algn="l"/>
                <a:tab pos="1446746" algn="l"/>
                <a:tab pos="2170124" algn="l"/>
                <a:tab pos="2893499" algn="l"/>
              </a:tabLst>
            </a:pPr>
            <a:r>
              <a:rPr lang="en-US" sz="2200" dirty="0"/>
              <a:t>Trent </a:t>
            </a:r>
            <a:r>
              <a:rPr lang="en-US" sz="2200" dirty="0" err="1"/>
              <a:t>Kriete</a:t>
            </a:r>
            <a:endParaRPr lang="en-US" sz="2200" dirty="0"/>
          </a:p>
          <a:p>
            <a:pPr>
              <a:spcAft>
                <a:spcPts val="764"/>
              </a:spcAft>
              <a:buFont typeface="Wingdings" pitchFamily="-65" charset="2"/>
              <a:buChar char=""/>
              <a:tabLst>
                <a:tab pos="723376" algn="l"/>
                <a:tab pos="1446746" algn="l"/>
                <a:tab pos="2170124" algn="l"/>
                <a:tab pos="2893499" algn="l"/>
              </a:tabLst>
            </a:pPr>
            <a:r>
              <a:rPr lang="en-US" sz="2200" dirty="0"/>
              <a:t>Kai Krueger</a:t>
            </a:r>
          </a:p>
          <a:p>
            <a:pPr>
              <a:spcAft>
                <a:spcPts val="764"/>
              </a:spcAft>
              <a:buFont typeface="Wingdings" pitchFamily="-65" charset="2"/>
              <a:buChar char=""/>
              <a:tabLst>
                <a:tab pos="723376" algn="l"/>
                <a:tab pos="1446746" algn="l"/>
                <a:tab pos="2170124" algn="l"/>
                <a:tab pos="2893499" algn="l"/>
              </a:tabLst>
            </a:pPr>
            <a:r>
              <a:rPr lang="en-US" sz="2200" dirty="0"/>
              <a:t>Brian Mingus</a:t>
            </a:r>
          </a:p>
          <a:p>
            <a:pPr>
              <a:spcAft>
                <a:spcPts val="764"/>
              </a:spcAft>
              <a:buFont typeface="Wingdings" pitchFamily="-65" charset="2"/>
              <a:buChar char=""/>
              <a:tabLst>
                <a:tab pos="723376" algn="l"/>
                <a:tab pos="1446746" algn="l"/>
                <a:tab pos="2170124" algn="l"/>
                <a:tab pos="2893499" algn="l"/>
              </a:tabLst>
            </a:pPr>
            <a:r>
              <a:rPr lang="en-US" sz="2200" dirty="0"/>
              <a:t>Jessica </a:t>
            </a:r>
            <a:r>
              <a:rPr lang="en-US" sz="2200" dirty="0" err="1"/>
              <a:t>Mollick</a:t>
            </a:r>
            <a:endParaRPr lang="en-US" sz="2200" dirty="0"/>
          </a:p>
          <a:p>
            <a:pPr>
              <a:spcAft>
                <a:spcPts val="764"/>
              </a:spcAft>
              <a:buFont typeface="Wingdings" pitchFamily="-65" charset="2"/>
              <a:buChar char=""/>
              <a:tabLst>
                <a:tab pos="723376" algn="l"/>
                <a:tab pos="1446746" algn="l"/>
                <a:tab pos="2170124" algn="l"/>
                <a:tab pos="2893499" algn="l"/>
              </a:tabLst>
            </a:pPr>
            <a:r>
              <a:rPr lang="en-US" sz="2200" dirty="0"/>
              <a:t>Wolfgang Pauli</a:t>
            </a:r>
          </a:p>
          <a:p>
            <a:pPr>
              <a:spcAft>
                <a:spcPts val="764"/>
              </a:spcAft>
              <a:buFont typeface="Wingdings" pitchFamily="-65" charset="2"/>
              <a:buChar char=""/>
              <a:tabLst>
                <a:tab pos="723376" algn="l"/>
                <a:tab pos="1446746" algn="l"/>
                <a:tab pos="2170124" algn="l"/>
                <a:tab pos="2893499" algn="l"/>
              </a:tabLst>
            </a:pPr>
            <a:r>
              <a:rPr lang="en-US" sz="2200" dirty="0"/>
              <a:t>Sergio </a:t>
            </a:r>
            <a:r>
              <a:rPr lang="en-US" sz="2200" dirty="0" err="1"/>
              <a:t>Verduzco</a:t>
            </a:r>
            <a:r>
              <a:rPr lang="en-US" sz="2200" dirty="0"/>
              <a:t>-Flores</a:t>
            </a:r>
          </a:p>
          <a:p>
            <a:pPr>
              <a:spcAft>
                <a:spcPts val="764"/>
              </a:spcAft>
              <a:buFont typeface="Wingdings" pitchFamily="-65" charset="2"/>
              <a:buChar char=""/>
              <a:tabLst>
                <a:tab pos="723376" algn="l"/>
                <a:tab pos="1446746" algn="l"/>
                <a:tab pos="2170124" algn="l"/>
                <a:tab pos="2893499" algn="l"/>
              </a:tabLst>
            </a:pPr>
            <a:r>
              <a:rPr lang="en-US" sz="2200" dirty="0"/>
              <a:t>Dean </a:t>
            </a:r>
            <a:r>
              <a:rPr lang="en-US" sz="2200" dirty="0" err="1"/>
              <a:t>Wyatte</a:t>
            </a:r>
            <a:endParaRPr lang="en-US" sz="2200" dirty="0"/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5206683" y="1815283"/>
            <a:ext cx="4286448" cy="451039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15865" rIns="0" bIns="0">
            <a:prstTxWarp prst="textNoShape">
              <a:avLst/>
            </a:prstTxWarp>
          </a:bodyPr>
          <a:lstStyle/>
          <a:p>
            <a:pPr marL="431488" indent="-323617" algn="ctr">
              <a:spcAft>
                <a:spcPts val="752"/>
              </a:spcAft>
              <a:tabLst>
                <a:tab pos="723376" algn="l"/>
                <a:tab pos="1446746" algn="l"/>
                <a:tab pos="2170124" algn="l"/>
              </a:tabLst>
            </a:pPr>
            <a:r>
              <a:rPr lang="en-US" sz="2600" b="1" dirty="0">
                <a:solidFill>
                  <a:srgbClr val="000000"/>
                </a:solidFill>
                <a:ea typeface="Arial Unicode MS" pitchFamily="-65" charset="0"/>
                <a:cs typeface="Arial Unicode MS" pitchFamily="-65" charset="0"/>
              </a:rPr>
              <a:t>Funding</a:t>
            </a:r>
          </a:p>
          <a:p>
            <a:pPr marL="431488" indent="-323617">
              <a:spcAft>
                <a:spcPts val="752"/>
              </a:spcAft>
              <a:buFont typeface="Wingdings" pitchFamily="-65" charset="2"/>
              <a:buChar char=""/>
              <a:tabLst>
                <a:tab pos="723376" algn="l"/>
                <a:tab pos="1446746" algn="l"/>
                <a:tab pos="2170124" algn="l"/>
              </a:tabLst>
            </a:pPr>
            <a:r>
              <a:rPr lang="en-US" sz="2600" b="1" dirty="0">
                <a:solidFill>
                  <a:srgbClr val="000000"/>
                </a:solidFill>
                <a:ea typeface="Arial Unicode MS" pitchFamily="-65" charset="0"/>
                <a:cs typeface="Arial Unicode MS" pitchFamily="-65" charset="0"/>
              </a:rPr>
              <a:t>ONR</a:t>
            </a:r>
            <a:r>
              <a:rPr lang="en-US" sz="2600" dirty="0">
                <a:solidFill>
                  <a:srgbClr val="000000"/>
                </a:solidFill>
                <a:ea typeface="Arial Unicode MS" pitchFamily="-65" charset="0"/>
                <a:cs typeface="Arial Unicode MS" pitchFamily="-65" charset="0"/>
              </a:rPr>
              <a:t> – </a:t>
            </a:r>
            <a:r>
              <a:rPr lang="en-US" sz="2600" dirty="0" smtClean="0">
                <a:solidFill>
                  <a:srgbClr val="000000"/>
                </a:solidFill>
                <a:ea typeface="Arial Unicode MS" pitchFamily="-65" charset="0"/>
                <a:cs typeface="Arial Unicode MS" pitchFamily="-65" charset="0"/>
              </a:rPr>
              <a:t>Hawkins</a:t>
            </a:r>
            <a:endParaRPr lang="en-US" sz="2600" dirty="0">
              <a:solidFill>
                <a:srgbClr val="000000"/>
              </a:solidFill>
              <a:ea typeface="Arial Unicode MS" pitchFamily="-65" charset="0"/>
              <a:cs typeface="Arial Unicode MS" pitchFamily="-65" charset="0"/>
            </a:endParaRPr>
          </a:p>
          <a:p>
            <a:pPr marL="431488" indent="-323617">
              <a:spcAft>
                <a:spcPts val="752"/>
              </a:spcAft>
              <a:buFont typeface="Wingdings" pitchFamily="-65" charset="2"/>
              <a:buChar char=""/>
              <a:tabLst>
                <a:tab pos="723376" algn="l"/>
                <a:tab pos="1446746" algn="l"/>
                <a:tab pos="2170124" algn="l"/>
              </a:tabLst>
            </a:pPr>
            <a:r>
              <a:rPr lang="en-US" sz="2600" b="1" dirty="0" smtClean="0">
                <a:solidFill>
                  <a:srgbClr val="000000"/>
                </a:solidFill>
                <a:ea typeface="Arial Unicode MS" pitchFamily="-65" charset="0"/>
                <a:cs typeface="Arial Unicode MS" pitchFamily="-65" charset="0"/>
              </a:rPr>
              <a:t>ONR</a:t>
            </a:r>
            <a:r>
              <a:rPr lang="en-US" sz="2600" dirty="0" smtClean="0">
                <a:solidFill>
                  <a:srgbClr val="000000"/>
                </a:solidFill>
                <a:ea typeface="Arial Unicode MS" pitchFamily="-65" charset="0"/>
                <a:cs typeface="Arial Unicode MS" pitchFamily="-65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ea typeface="Arial Unicode MS" pitchFamily="-65" charset="0"/>
                <a:cs typeface="Arial Unicode MS" pitchFamily="-65" charset="0"/>
              </a:rPr>
              <a:t>– McKenna &amp; Bello</a:t>
            </a:r>
          </a:p>
          <a:p>
            <a:pPr marL="431488" indent="-323617">
              <a:spcAft>
                <a:spcPts val="752"/>
              </a:spcAft>
              <a:buFont typeface="Wingdings" pitchFamily="-65" charset="2"/>
              <a:buChar char=""/>
              <a:tabLst>
                <a:tab pos="723376" algn="l"/>
                <a:tab pos="1446746" algn="l"/>
                <a:tab pos="2170124" algn="l"/>
              </a:tabLst>
            </a:pPr>
            <a:r>
              <a:rPr lang="en-US" sz="2600" b="1" dirty="0">
                <a:solidFill>
                  <a:srgbClr val="000000"/>
                </a:solidFill>
                <a:ea typeface="Arial Unicode MS" pitchFamily="-65" charset="0"/>
                <a:cs typeface="Arial Unicode MS" pitchFamily="-65" charset="0"/>
              </a:rPr>
              <a:t>IARPA</a:t>
            </a:r>
            <a:r>
              <a:rPr lang="en-US" sz="2600" dirty="0">
                <a:solidFill>
                  <a:srgbClr val="000000"/>
                </a:solidFill>
                <a:ea typeface="Arial Unicode MS" pitchFamily="-65" charset="0"/>
                <a:cs typeface="Arial Unicode MS" pitchFamily="-65" charset="0"/>
              </a:rPr>
              <a:t> – </a:t>
            </a:r>
            <a:r>
              <a:rPr lang="en-US" sz="2600" dirty="0" err="1" smtClean="0">
                <a:solidFill>
                  <a:srgbClr val="000000"/>
                </a:solidFill>
                <a:ea typeface="Arial Unicode MS" pitchFamily="-65" charset="0"/>
                <a:cs typeface="Arial Unicode MS" pitchFamily="-65" charset="0"/>
              </a:rPr>
              <a:t>Minnery</a:t>
            </a:r>
            <a:endParaRPr lang="en-US" sz="2600" dirty="0" smtClean="0">
              <a:solidFill>
                <a:srgbClr val="000000"/>
              </a:solidFill>
              <a:ea typeface="Arial Unicode MS" pitchFamily="-65" charset="0"/>
              <a:cs typeface="Arial Unicode MS" pitchFamily="-65" charset="0"/>
            </a:endParaRPr>
          </a:p>
          <a:p>
            <a:pPr marL="431488" indent="-323617">
              <a:spcAft>
                <a:spcPts val="752"/>
              </a:spcAft>
              <a:buFont typeface="Wingdings" pitchFamily="-65" charset="2"/>
              <a:buChar char=""/>
              <a:tabLst>
                <a:tab pos="723376" algn="l"/>
                <a:tab pos="1446746" algn="l"/>
                <a:tab pos="2170124" algn="l"/>
              </a:tabLst>
            </a:pPr>
            <a:r>
              <a:rPr lang="en-US" sz="2600" b="1" dirty="0">
                <a:solidFill>
                  <a:srgbClr val="000000"/>
                </a:solidFill>
                <a:ea typeface="Arial Unicode MS" pitchFamily="-65" charset="0"/>
                <a:cs typeface="Arial Unicode MS" pitchFamily="-65" charset="0"/>
              </a:rPr>
              <a:t>ARL</a:t>
            </a:r>
            <a:r>
              <a:rPr lang="en-US" sz="2600" dirty="0">
                <a:solidFill>
                  <a:srgbClr val="000000"/>
                </a:solidFill>
                <a:ea typeface="Arial Unicode MS" pitchFamily="-65" charset="0"/>
                <a:cs typeface="Arial Unicode MS" pitchFamily="-65" charset="0"/>
              </a:rPr>
              <a:t> RCTA</a:t>
            </a:r>
          </a:p>
          <a:p>
            <a:pPr marL="431488" indent="-323617">
              <a:spcAft>
                <a:spcPts val="752"/>
              </a:spcAft>
              <a:buFont typeface="Wingdings" pitchFamily="-65" charset="2"/>
              <a:buChar char=""/>
              <a:tabLst>
                <a:tab pos="723376" algn="l"/>
                <a:tab pos="1446746" algn="l"/>
                <a:tab pos="2170124" algn="l"/>
              </a:tabLst>
            </a:pPr>
            <a:r>
              <a:rPr lang="en-US" sz="2600" b="1" dirty="0">
                <a:solidFill>
                  <a:srgbClr val="000000"/>
                </a:solidFill>
                <a:ea typeface="Arial Unicode MS" pitchFamily="-65" charset="0"/>
                <a:cs typeface="Arial Unicode MS" pitchFamily="-65" charset="0"/>
              </a:rPr>
              <a:t>NIMH</a:t>
            </a:r>
            <a:r>
              <a:rPr lang="en-US" sz="2600" dirty="0">
                <a:solidFill>
                  <a:srgbClr val="000000"/>
                </a:solidFill>
                <a:ea typeface="Arial Unicode MS" pitchFamily="-65" charset="0"/>
                <a:cs typeface="Arial Unicode MS" pitchFamily="-65" charset="0"/>
              </a:rPr>
              <a:t> </a:t>
            </a:r>
            <a:r>
              <a:rPr lang="en-US" sz="2600" dirty="0">
                <a:solidFill>
                  <a:srgbClr val="000000"/>
                </a:solidFill>
                <a:latin typeface="Times New Roman" pitchFamily="-65" charset="0"/>
                <a:ea typeface="Times New Roman" pitchFamily="-65" charset="0"/>
                <a:cs typeface="Times New Roman" pitchFamily="-65" charset="0"/>
              </a:rPr>
              <a:t>P50-MH079485</a:t>
            </a:r>
            <a:endParaRPr lang="en-US" sz="2600" dirty="0">
              <a:solidFill>
                <a:srgbClr val="000000"/>
              </a:solidFill>
              <a:ea typeface="Arial Unicode MS" pitchFamily="-65" charset="0"/>
              <a:cs typeface="Arial Unicode MS" pitchFamily="-65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0541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88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44" y="301626"/>
            <a:ext cx="9067799" cy="889000"/>
          </a:xfrm>
        </p:spPr>
        <p:txBody>
          <a:bodyPr/>
          <a:lstStyle/>
          <a:p>
            <a:r>
              <a:rPr lang="en-US" dirty="0"/>
              <a:t>Motivating the Integrated Approach</a:t>
            </a:r>
            <a:endParaRPr lang="en-US" dirty="0"/>
          </a:p>
        </p:txBody>
      </p:sp>
      <p:pic>
        <p:nvPicPr>
          <p:cNvPr id="4" name="Content Placeholder 3" descr="fig_brain_puzzle_blue_sky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679" r="-593"/>
          <a:stretch/>
        </p:blipFill>
        <p:spPr>
          <a:xfrm>
            <a:off x="1198205" y="1266825"/>
            <a:ext cx="7574323" cy="5919290"/>
          </a:xfrm>
        </p:spPr>
      </p:pic>
    </p:spTree>
    <p:extLst>
      <p:ext uri="{BB962C8B-B14F-4D97-AF65-F5344CB8AC3E}">
        <p14:creationId xmlns:p14="http://schemas.microsoft.com/office/powerpoint/2010/main" val="1965025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44" y="301626"/>
            <a:ext cx="9067799" cy="889000"/>
          </a:xfrm>
        </p:spPr>
        <p:txBody>
          <a:bodyPr/>
          <a:lstStyle/>
          <a:p>
            <a:r>
              <a:rPr lang="en-US" dirty="0" smtClean="0"/>
              <a:t>Behavioral Constraints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2204" y="1266825"/>
            <a:ext cx="7446318" cy="5919290"/>
          </a:xfrm>
        </p:spPr>
      </p:pic>
    </p:spTree>
    <p:extLst>
      <p:ext uri="{BB962C8B-B14F-4D97-AF65-F5344CB8AC3E}">
        <p14:creationId xmlns:p14="http://schemas.microsoft.com/office/powerpoint/2010/main" val="959337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44" y="301626"/>
            <a:ext cx="9067799" cy="889000"/>
          </a:xfrm>
        </p:spPr>
        <p:txBody>
          <a:bodyPr/>
          <a:lstStyle/>
          <a:p>
            <a:r>
              <a:rPr lang="en-US" dirty="0" err="1" smtClean="0"/>
              <a:t>Neuro</a:t>
            </a:r>
            <a:r>
              <a:rPr lang="en-US" dirty="0" smtClean="0"/>
              <a:t> + Behavioral Constraints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2204" y="1266831"/>
            <a:ext cx="7446318" cy="5919289"/>
          </a:xfrm>
        </p:spPr>
      </p:pic>
    </p:spTree>
    <p:extLst>
      <p:ext uri="{BB962C8B-B14F-4D97-AF65-F5344CB8AC3E}">
        <p14:creationId xmlns:p14="http://schemas.microsoft.com/office/powerpoint/2010/main" val="7543725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44" y="301626"/>
            <a:ext cx="9067799" cy="889000"/>
          </a:xfrm>
        </p:spPr>
        <p:txBody>
          <a:bodyPr/>
          <a:lstStyle/>
          <a:p>
            <a:r>
              <a:rPr lang="en-US" dirty="0" smtClean="0"/>
              <a:t>Messy Puzzles are Easier to Solve!!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2204" y="1266831"/>
            <a:ext cx="7446318" cy="5919289"/>
          </a:xfrm>
        </p:spPr>
      </p:pic>
    </p:spTree>
    <p:extLst>
      <p:ext uri="{BB962C8B-B14F-4D97-AF65-F5344CB8AC3E}">
        <p14:creationId xmlns:p14="http://schemas.microsoft.com/office/powerpoint/2010/main" val="2995495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44" y="301626"/>
            <a:ext cx="9067799" cy="889000"/>
          </a:xfrm>
        </p:spPr>
        <p:txBody>
          <a:bodyPr/>
          <a:lstStyle/>
          <a:p>
            <a:r>
              <a:rPr lang="en-US" sz="4000" dirty="0"/>
              <a:t>Newell’s argument: Satisfy more constraints in an Integrated Architecture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85930" y="1495429"/>
            <a:ext cx="6400800" cy="5088178"/>
          </a:xfrm>
        </p:spPr>
      </p:pic>
      <p:sp>
        <p:nvSpPr>
          <p:cNvPr id="3" name="TextBox 2"/>
          <p:cNvSpPr txBox="1"/>
          <p:nvPr/>
        </p:nvSpPr>
        <p:spPr>
          <a:xfrm>
            <a:off x="542925" y="6753230"/>
            <a:ext cx="9015726" cy="447047"/>
          </a:xfrm>
          <a:prstGeom prst="rect">
            <a:avLst/>
          </a:prstGeom>
          <a:noFill/>
        </p:spPr>
        <p:txBody>
          <a:bodyPr wrap="none" lIns="91392" tIns="45696" rIns="91392" bIns="45696" rtlCol="0">
            <a:spAutoFit/>
          </a:bodyPr>
          <a:lstStyle/>
          <a:p>
            <a:r>
              <a:rPr lang="en-US" sz="2400" dirty="0"/>
              <a:t>(Biology just as, if not more, constraining vs. other kinds of data)</a:t>
            </a:r>
          </a:p>
        </p:txBody>
      </p:sp>
    </p:spTree>
    <p:extLst>
      <p:ext uri="{BB962C8B-B14F-4D97-AF65-F5344CB8AC3E}">
        <p14:creationId xmlns:p14="http://schemas.microsoft.com/office/powerpoint/2010/main" val="516439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Biologically-based Cognitive Architecture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9125" y="1724025"/>
            <a:ext cx="4404983" cy="409262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689AE7F-56EB-8D49-9914-836A4F70978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Content Placeholder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153977" y="1983725"/>
            <a:ext cx="4288405" cy="35302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619125" y="5991225"/>
            <a:ext cx="8823257" cy="885635"/>
          </a:xfrm>
          <a:prstGeom prst="rect">
            <a:avLst/>
          </a:prstGeom>
          <a:noFill/>
        </p:spPr>
        <p:txBody>
          <a:bodyPr wrap="square" lIns="100739" tIns="50372" rIns="100739" bIns="50372" rtlCol="0">
            <a:spAutoFit/>
          </a:bodyPr>
          <a:lstStyle/>
          <a:p>
            <a:r>
              <a:rPr lang="en-US" dirty="0" smtClean="0"/>
              <a:t>Same framework accounts for wide range of cognitive neuroscience phenomena: perception, attention, motor control and action selection, learning &amp; memory, language, executive function…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382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SAL: Synthesis of ACT-R &amp; </a:t>
            </a:r>
            <a:r>
              <a:rPr lang="en-US" dirty="0" err="1" smtClean="0"/>
              <a:t>Leabra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/>
              <a:t>(</a:t>
            </a:r>
            <a:r>
              <a:rPr lang="en-US" sz="3200" dirty="0" err="1"/>
              <a:t>Jilk</a:t>
            </a:r>
            <a:r>
              <a:rPr lang="en-US" sz="3200" dirty="0"/>
              <a:t>, </a:t>
            </a:r>
            <a:r>
              <a:rPr lang="en-US" sz="3200" dirty="0" err="1"/>
              <a:t>Lebiere</a:t>
            </a:r>
            <a:r>
              <a:rPr lang="en-US" sz="3200" dirty="0"/>
              <a:t>, O’Reilly &amp; Anderson, 2008)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643"/>
          <a:stretch/>
        </p:blipFill>
        <p:spPr>
          <a:xfrm>
            <a:off x="390530" y="1495434"/>
            <a:ext cx="4672769" cy="4989513"/>
          </a:xfrm>
        </p:spPr>
      </p:pic>
      <p:pic>
        <p:nvPicPr>
          <p:cNvPr id="5" name="Picture 4" descr="fig_act_r_sal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3934" y="1876433"/>
            <a:ext cx="5191805" cy="40100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0526" y="6600830"/>
            <a:ext cx="7390699" cy="355405"/>
          </a:xfrm>
          <a:prstGeom prst="rect">
            <a:avLst/>
          </a:prstGeom>
          <a:noFill/>
        </p:spPr>
        <p:txBody>
          <a:bodyPr wrap="none" lIns="91364" tIns="45682" rIns="91364" bIns="45682" rtlCol="0">
            <a:spAutoFit/>
          </a:bodyPr>
          <a:lstStyle/>
          <a:p>
            <a:r>
              <a:rPr lang="en-US" dirty="0"/>
              <a:t>Convergent architecture from very different trajectories and constraints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43531" y="5915028"/>
            <a:ext cx="3776786" cy="355433"/>
          </a:xfrm>
          <a:prstGeom prst="rect">
            <a:avLst/>
          </a:prstGeom>
          <a:noFill/>
        </p:spPr>
        <p:txBody>
          <a:bodyPr wrap="none" lIns="91392" tIns="45696" rIns="91392" bIns="45696" rtlCol="0">
            <a:spAutoFit/>
          </a:bodyPr>
          <a:lstStyle/>
          <a:p>
            <a:r>
              <a:rPr lang="en-US" dirty="0" smtClean="0"/>
              <a:t>(ACT-R now available in </a:t>
            </a:r>
            <a:r>
              <a:rPr lang="en-US" i="1" dirty="0" smtClean="0"/>
              <a:t>emergent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262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ror_std_emerbrai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MS Gothic"/>
        <a:cs typeface="MS Gothic"/>
      </a:majorFont>
      <a:minorFont>
        <a:latin typeface="Arial"/>
        <a:ea typeface="MS Gothic"/>
        <a:cs typeface="MS 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-111" charset="2"/>
          <a:buNone/>
          <a:tabLst/>
          <a:defRPr kumimoji="0" lang="en-US" sz="1800" b="0" i="0" u="none" strike="noStrike" cap="none" normalizeH="0" baseline="0">
            <a:ln>
              <a:noFill/>
            </a:ln>
            <a:effectLst/>
            <a:latin typeface="Arial" pitchFamily="-11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4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45000"/>
          <a:buFont typeface="Wingdings" pitchFamily="-111" charset="2"/>
          <a:buNone/>
          <a:tabLst/>
          <a:defRPr kumimoji="0" lang="en-US" sz="1800" b="0" i="0" u="none" strike="noStrike" cap="none" normalizeH="0" baseline="0">
            <a:ln>
              <a:noFill/>
            </a:ln>
            <a:effectLst/>
            <a:latin typeface="Arial" pitchFamily="-111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ror_std_emerbrain.potx</Template>
  <TotalTime>7302</TotalTime>
  <Words>869</Words>
  <Application>Microsoft Macintosh PowerPoint</Application>
  <PresentationFormat>Custom</PresentationFormat>
  <Paragraphs>102</Paragraphs>
  <Slides>24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ror_std_emerbrain</vt:lpstr>
      <vt:lpstr>Integrating Systems and Theories in the SAL Hybrid Architecture</vt:lpstr>
      <vt:lpstr>Motivating the Integrated Approach</vt:lpstr>
      <vt:lpstr>Motivating the Integrated Approach</vt:lpstr>
      <vt:lpstr>Behavioral Constraints</vt:lpstr>
      <vt:lpstr>Neuro + Behavioral Constraints</vt:lpstr>
      <vt:lpstr>Messy Puzzles are Easier to Solve!!</vt:lpstr>
      <vt:lpstr>Newell’s argument: Satisfy more constraints in an Integrated Architecture</vt:lpstr>
      <vt:lpstr>Biologically-based Cognitive Architecture</vt:lpstr>
      <vt:lpstr>SAL: Synthesis of ACT-R &amp; Leabra (Jilk, Lebiere, O’Reilly &amp; Anderson, 2008)</vt:lpstr>
      <vt:lpstr>Neural Mechanisms of Adaptive Human Executive Control</vt:lpstr>
      <vt:lpstr>Starting Point is SAL v 0.1: Modular Replacement</vt:lpstr>
      <vt:lpstr>Progressive Task Difficulty with Many Opportunities for Error</vt:lpstr>
      <vt:lpstr>Key Architectural Innovations: Expectations and Goals</vt:lpstr>
      <vt:lpstr>Simple Lego Assembly Task: Already Has Many Key Elements</vt:lpstr>
      <vt:lpstr>Summary of Current Model</vt:lpstr>
      <vt:lpstr>SAL v 1.0: ACT-R Tutors Leabra</vt:lpstr>
      <vt:lpstr>SAL v 1.0: ACT-R Informs Leabra</vt:lpstr>
      <vt:lpstr>Integration Tradeoffs</vt:lpstr>
      <vt:lpstr>But Consider the Alternative…</vt:lpstr>
      <vt:lpstr>Addressing the Tradeoffs</vt:lpstr>
      <vt:lpstr>ICArUS-MINDS (IARPA) Integrated Cognitive Architecture for Understanding Sensemaking Mirroring Intelligence in a Neural Description of Sensemaking</vt:lpstr>
      <vt:lpstr>ccnbook.colorado.edu</vt:lpstr>
      <vt:lpstr>Thanks To</vt:lpstr>
      <vt:lpstr>Discussion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Representations and Embodied Agents: Prefrontal Cortex and Basal Ganglia Contributions</dc:title>
  <dc:creator>Randall O'Reilly</dc:creator>
  <cp:lastModifiedBy>Randall O'Reilly</cp:lastModifiedBy>
  <cp:revision>84</cp:revision>
  <dcterms:created xsi:type="dcterms:W3CDTF">2009-03-18T06:10:11Z</dcterms:created>
  <dcterms:modified xsi:type="dcterms:W3CDTF">2013-11-16T05:41:20Z</dcterms:modified>
</cp:coreProperties>
</file>