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6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57" r:id="rId12"/>
    <p:sldId id="267" r:id="rId13"/>
    <p:sldId id="275" r:id="rId14"/>
    <p:sldId id="268" r:id="rId15"/>
    <p:sldId id="277" r:id="rId16"/>
    <p:sldId id="270" r:id="rId17"/>
    <p:sldId id="273" r:id="rId18"/>
    <p:sldId id="278" r:id="rId19"/>
    <p:sldId id="271" r:id="rId20"/>
    <p:sldId id="269" r:id="rId21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7" autoAdjust="0"/>
    <p:restoredTop sz="90929"/>
  </p:normalViewPr>
  <p:slideViewPr>
    <p:cSldViewPr>
      <p:cViewPr varScale="1">
        <p:scale>
          <a:sx n="111" d="100"/>
          <a:sy n="111" d="100"/>
        </p:scale>
        <p:origin x="-112" y="-416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419225"/>
            <a:ext cx="8566150" cy="1620838"/>
          </a:xfrm>
        </p:spPr>
        <p:txBody>
          <a:bodyPr/>
          <a:lstStyle/>
          <a:p>
            <a:r>
              <a:rPr lang="en-US" dirty="0"/>
              <a:t>Balancing </a:t>
            </a:r>
            <a:r>
              <a:rPr lang="en-US" dirty="0" smtClean="0"/>
              <a:t>Biology</a:t>
            </a:r>
            <a:r>
              <a:rPr lang="en-US" dirty="0"/>
              <a:t>, </a:t>
            </a:r>
            <a:r>
              <a:rPr lang="en-US" dirty="0"/>
              <a:t>C</a:t>
            </a:r>
            <a:r>
              <a:rPr lang="en-US" dirty="0" smtClean="0"/>
              <a:t>omputation</a:t>
            </a:r>
            <a:r>
              <a:rPr lang="en-US" dirty="0"/>
              <a:t>, and </a:t>
            </a:r>
            <a:r>
              <a:rPr lang="en-US" dirty="0" smtClean="0"/>
              <a:t>Cognition </a:t>
            </a:r>
            <a:r>
              <a:rPr lang="en-US" dirty="0"/>
              <a:t>in </a:t>
            </a:r>
            <a:r>
              <a:rPr lang="en-US" dirty="0" smtClean="0"/>
              <a:t>Integrative </a:t>
            </a:r>
            <a:r>
              <a:rPr lang="en-US" dirty="0"/>
              <a:t>A</a:t>
            </a:r>
            <a:r>
              <a:rPr lang="en-US" dirty="0" smtClean="0"/>
              <a:t>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Randall C. O’Reilly</a:t>
            </a:r>
          </a:p>
          <a:p>
            <a:r>
              <a:rPr lang="en-US" dirty="0" smtClean="0"/>
              <a:t>University of Colorado Boulder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Extreme Simplicity Generative?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 smtClean="0"/>
              <a:t>What have we learned from Bayes models?</a:t>
            </a:r>
          </a:p>
          <a:p>
            <a:pPr lvl="1"/>
            <a:r>
              <a:rPr lang="en-US" dirty="0" smtClean="0"/>
              <a:t>Yes I know the Bayesian model is “optimal”</a:t>
            </a:r>
          </a:p>
          <a:p>
            <a:pPr lvl="1"/>
            <a:r>
              <a:rPr lang="en-US" dirty="0" smtClean="0"/>
              <a:t>And much cleaner and more “principled”</a:t>
            </a:r>
          </a:p>
          <a:p>
            <a:pPr lvl="1"/>
            <a:r>
              <a:rPr lang="en-US" dirty="0" smtClean="0"/>
              <a:t>But what fundamental </a:t>
            </a:r>
            <a:r>
              <a:rPr lang="en-US" i="1" dirty="0" smtClean="0"/>
              <a:t>constructive constraints</a:t>
            </a:r>
            <a:r>
              <a:rPr lang="en-US" dirty="0" smtClean="0"/>
              <a:t> does it really buy you??</a:t>
            </a:r>
          </a:p>
          <a:p>
            <a:pPr lvl="1"/>
            <a:r>
              <a:rPr lang="en-US" dirty="0" smtClean="0"/>
              <a:t>Bayes may be </a:t>
            </a:r>
            <a:r>
              <a:rPr lang="en-US" i="1" dirty="0" smtClean="0"/>
              <a:t>too</a:t>
            </a:r>
            <a:r>
              <a:rPr lang="en-US" dirty="0" smtClean="0"/>
              <a:t> clean, </a:t>
            </a:r>
            <a:r>
              <a:rPr lang="en-US" i="1" dirty="0" smtClean="0"/>
              <a:t>too</a:t>
            </a:r>
            <a:r>
              <a:rPr lang="en-US" dirty="0" smtClean="0"/>
              <a:t> simple, too… </a:t>
            </a:r>
            <a:r>
              <a:rPr lang="en-US" i="1" dirty="0" smtClean="0"/>
              <a:t>sterile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Goals for Cognitive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257425"/>
            <a:ext cx="9067800" cy="4502150"/>
          </a:xfrm>
        </p:spPr>
        <p:txBody>
          <a:bodyPr/>
          <a:lstStyle/>
          <a:p>
            <a:r>
              <a:rPr lang="en-US" dirty="0" smtClean="0"/>
              <a:t>The more constraints, the closer to the truth</a:t>
            </a:r>
          </a:p>
          <a:p>
            <a:r>
              <a:rPr lang="en-US" dirty="0" smtClean="0"/>
              <a:t>Common small set of core principles explaining a lot of different data</a:t>
            </a:r>
          </a:p>
          <a:p>
            <a:r>
              <a:rPr lang="en-US" dirty="0" smtClean="0"/>
              <a:t>Breadth is key: perception, memory, executive control..</a:t>
            </a:r>
          </a:p>
          <a:p>
            <a:r>
              <a:rPr lang="en-US" dirty="0" smtClean="0"/>
              <a:t>Anti-modular modularity: everything is an interaction of many different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Pluralism: converging models across levels</a:t>
            </a:r>
          </a:p>
          <a:p>
            <a:pPr lvl="1"/>
            <a:r>
              <a:rPr lang="en-US" dirty="0" smtClean="0"/>
              <a:t>Simple, standalone component models test elemental functionality</a:t>
            </a:r>
          </a:p>
          <a:p>
            <a:pPr lvl="1"/>
            <a:r>
              <a:rPr lang="en-US" dirty="0" smtClean="0"/>
              <a:t>Integrated large-scale models at multiple levels of abstraction</a:t>
            </a:r>
          </a:p>
          <a:p>
            <a:r>
              <a:rPr lang="en-US" dirty="0" smtClean="0"/>
              <a:t>Pragmatics</a:t>
            </a:r>
          </a:p>
          <a:p>
            <a:pPr lvl="1"/>
            <a:r>
              <a:rPr lang="en-US" i="1" dirty="0" smtClean="0"/>
              <a:t>Steal the best ideas at all levels, without regret</a:t>
            </a:r>
          </a:p>
          <a:p>
            <a:pPr lvl="1"/>
            <a:r>
              <a:rPr lang="en-US" i="1" dirty="0" smtClean="0"/>
              <a:t>Communicate the principles, clearly</a:t>
            </a:r>
          </a:p>
          <a:p>
            <a:pPr lvl="1"/>
            <a:r>
              <a:rPr lang="en-US" i="1" dirty="0" smtClean="0"/>
              <a:t>Don’t overlook the value of $ to force collaboratio</a:t>
            </a:r>
            <a:r>
              <a:rPr lang="en-US" i="1" dirty="0"/>
              <a:t>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5446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Modeling 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" y="1585573"/>
            <a:ext cx="4404983" cy="40926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6682" y="1845268"/>
            <a:ext cx="4288405" cy="3530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1830" y="5871522"/>
            <a:ext cx="8823257" cy="885685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Same framework accounts for wide range of cognitive neuroscience phenomena: perception, attention, motor control and action selection, learning &amp; memory, language, executive function…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AdEx</a:t>
            </a:r>
            <a:r>
              <a:rPr lang="en-US" dirty="0" smtClean="0"/>
              <a:t> Spiking Neurons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Brette</a:t>
            </a:r>
            <a:r>
              <a:rPr lang="en-US" sz="3600" dirty="0" smtClean="0"/>
              <a:t> &amp; Gerstner, 2005)</a:t>
            </a:r>
            <a:endParaRPr lang="en-US" sz="3600" dirty="0"/>
          </a:p>
        </p:txBody>
      </p:sp>
      <p:pic>
        <p:nvPicPr>
          <p:cNvPr id="5" name="Picture 4" descr="fig_adex_four_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724026"/>
            <a:ext cx="6172200" cy="46291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183" b="-995"/>
          <a:stretch/>
        </p:blipFill>
        <p:spPr>
          <a:xfrm>
            <a:off x="5114925" y="5991225"/>
            <a:ext cx="3886200" cy="1319045"/>
          </a:xfrm>
        </p:spPr>
      </p:pic>
      <p:sp>
        <p:nvSpPr>
          <p:cNvPr id="6" name="TextBox 5"/>
          <p:cNvSpPr txBox="1"/>
          <p:nvPr/>
        </p:nvSpPr>
        <p:spPr>
          <a:xfrm>
            <a:off x="6791325" y="1876425"/>
            <a:ext cx="2667000" cy="321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ust 2 more equations over basic integrate &amp; fire (with </a:t>
            </a:r>
            <a:r>
              <a:rPr lang="en-US" dirty="0" err="1" smtClean="0"/>
              <a:t>Vm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Similar overall to </a:t>
            </a:r>
            <a:r>
              <a:rPr lang="en-US" dirty="0" err="1" smtClean="0"/>
              <a:t>Izhikevich</a:t>
            </a:r>
            <a:r>
              <a:rPr lang="en-US" dirty="0" smtClean="0"/>
              <a:t>, but in more standard g(V-E) format</a:t>
            </a:r>
          </a:p>
          <a:p>
            <a:endParaRPr lang="en-US" dirty="0"/>
          </a:p>
          <a:p>
            <a:r>
              <a:rPr lang="en-US" dirty="0" smtClean="0"/>
              <a:t>Has won competitions for best generalization fit to real pyramidal neuron firing</a:t>
            </a:r>
          </a:p>
        </p:txBody>
      </p:sp>
    </p:spTree>
    <p:extLst>
      <p:ext uri="{BB962C8B-B14F-4D97-AF65-F5344CB8AC3E}">
        <p14:creationId xmlns:p14="http://schemas.microsoft.com/office/powerpoint/2010/main" val="317577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Convergence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028825"/>
            <a:ext cx="4572000" cy="4866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126" y="2028825"/>
            <a:ext cx="3276600" cy="269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between direct rate code &amp; discrete spiking is very close</a:t>
            </a:r>
          </a:p>
          <a:p>
            <a:endParaRPr lang="en-US" dirty="0"/>
          </a:p>
          <a:p>
            <a:r>
              <a:rPr lang="en-US" dirty="0" smtClean="0"/>
              <a:t>Mapping: </a:t>
            </a:r>
            <a:r>
              <a:rPr lang="en-US" dirty="0"/>
              <a:t>100 </a:t>
            </a:r>
            <a:r>
              <a:rPr lang="en-US" dirty="0" err="1"/>
              <a:t>spikers</a:t>
            </a:r>
            <a:r>
              <a:rPr lang="en-US" dirty="0"/>
              <a:t> per </a:t>
            </a:r>
            <a:r>
              <a:rPr lang="en-US" dirty="0" smtClean="0"/>
              <a:t>1 rate </a:t>
            </a:r>
            <a:r>
              <a:rPr lang="en-US" dirty="0"/>
              <a:t>code in a </a:t>
            </a:r>
            <a:r>
              <a:rPr lang="en-US" dirty="0" err="1"/>
              <a:t>microcolumn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Tradeoffs: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Spiking = timing, dynamics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Rate code = efficient, large</a:t>
            </a:r>
            <a:r>
              <a:rPr lang="en-US" dirty="0"/>
              <a:t> </a:t>
            </a:r>
            <a:r>
              <a:rPr lang="en-US" dirty="0" smtClean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04263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SAL: Synthesis of </a:t>
            </a:r>
            <a:r>
              <a:rPr lang="en-US" dirty="0" smtClean="0"/>
              <a:t>ACT</a:t>
            </a:r>
            <a:r>
              <a:rPr lang="en-US" dirty="0" smtClean="0"/>
              <a:t>-</a:t>
            </a:r>
            <a:r>
              <a:rPr lang="en-US" dirty="0" smtClean="0"/>
              <a:t>R &amp; </a:t>
            </a:r>
            <a:r>
              <a:rPr lang="en-US" dirty="0" err="1" smtClean="0"/>
              <a:t>Leabra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Jilk</a:t>
            </a:r>
            <a:r>
              <a:rPr lang="en-US" sz="3200" dirty="0" smtClean="0"/>
              <a:t>, </a:t>
            </a:r>
            <a:r>
              <a:rPr lang="en-US" sz="3200" dirty="0" err="1" smtClean="0"/>
              <a:t>Lebiere</a:t>
            </a:r>
            <a:r>
              <a:rPr lang="en-US" sz="3200" dirty="0" smtClean="0"/>
              <a:t>, O’Reilly &amp; Anderson, 2008)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/>
          <a:stretch/>
        </p:blipFill>
        <p:spPr>
          <a:xfrm>
            <a:off x="390528" y="1495429"/>
            <a:ext cx="4672769" cy="4989513"/>
          </a:xfrm>
        </p:spPr>
      </p:pic>
      <p:pic>
        <p:nvPicPr>
          <p:cNvPr id="5" name="Picture 4" descr="fig_act_r_s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8" y="1876428"/>
            <a:ext cx="5191805" cy="401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525" y="6600825"/>
            <a:ext cx="8191480" cy="384692"/>
          </a:xfrm>
          <a:prstGeom prst="rect">
            <a:avLst/>
          </a:prstGeom>
          <a:noFill/>
        </p:spPr>
        <p:txBody>
          <a:bodyPr wrap="none" lIns="91410" tIns="45706" rIns="91410" bIns="45706" rtlCol="0">
            <a:spAutoFit/>
          </a:bodyPr>
          <a:lstStyle/>
          <a:p>
            <a:r>
              <a:rPr lang="en-US" sz="2000" dirty="0" smtClean="0"/>
              <a:t>Convergent architecture from very different trajectories and constraints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43525" y="5915025"/>
            <a:ext cx="377688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(ACT-R now available in </a:t>
            </a:r>
            <a:r>
              <a:rPr lang="en-US" i="1" dirty="0" smtClean="0"/>
              <a:t>emergent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6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ICArUS</a:t>
            </a:r>
            <a:r>
              <a:rPr lang="en-US" dirty="0" smtClean="0"/>
              <a:t>-MINDS (IARPA)</a:t>
            </a:r>
            <a:br>
              <a:rPr lang="en-US" dirty="0" smtClean="0"/>
            </a:br>
            <a:r>
              <a:rPr lang="en-US" sz="2000" dirty="0"/>
              <a:t>Integrated Cognitive Architecture for Understanding </a:t>
            </a:r>
            <a:r>
              <a:rPr lang="en-US" sz="2000" dirty="0" err="1"/>
              <a:t>Sensemaking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Mirroring Intelligence in a Neural Description of </a:t>
            </a:r>
            <a:r>
              <a:rPr lang="en-US" sz="2000" dirty="0" err="1"/>
              <a:t>Sensemaking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919" y="1900243"/>
            <a:ext cx="3947002" cy="4010148"/>
          </a:xfrm>
          <a:prstGeom prst="rect">
            <a:avLst/>
          </a:prstGeom>
          <a:noFill/>
        </p:spPr>
        <p:txBody>
          <a:bodyPr wrap="square" lIns="100706" tIns="50355" rIns="100706" bIns="50355" rtlCol="0">
            <a:spAutoFit/>
          </a:bodyPr>
          <a:lstStyle/>
          <a:p>
            <a:r>
              <a:rPr lang="en-US" dirty="0" smtClean="0"/>
              <a:t>Team: HRL (R. Bhattacharyya), CU Boulder (R. O’Reilly), CMU (C. </a:t>
            </a:r>
            <a:r>
              <a:rPr lang="en-US" dirty="0" err="1" smtClean="0"/>
              <a:t>Lebiere</a:t>
            </a:r>
            <a:r>
              <a:rPr lang="en-US" dirty="0" smtClean="0"/>
              <a:t>), UTH (H. Wang), PARC (P. </a:t>
            </a:r>
            <a:r>
              <a:rPr lang="en-US" dirty="0" err="1" smtClean="0"/>
              <a:t>Pirolli</a:t>
            </a:r>
            <a:r>
              <a:rPr lang="en-US" dirty="0" smtClean="0"/>
              <a:t>), UCI (J. </a:t>
            </a:r>
            <a:r>
              <a:rPr lang="en-US" dirty="0" err="1" smtClean="0"/>
              <a:t>Krichmar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Goal: Build biologically-based cognitive architecture to model intelligence analyst.</a:t>
            </a:r>
          </a:p>
          <a:p>
            <a:endParaRPr lang="en-US" dirty="0"/>
          </a:p>
          <a:p>
            <a:r>
              <a:rPr lang="en-US" dirty="0" smtClean="0"/>
              <a:t>Brain areas:</a:t>
            </a:r>
          </a:p>
          <a:p>
            <a:pPr marL="314720" indent="-314720">
              <a:buFontTx/>
              <a:buChar char="•"/>
            </a:pPr>
            <a:r>
              <a:rPr lang="en-US" dirty="0" smtClean="0"/>
              <a:t>Posterior </a:t>
            </a:r>
            <a:r>
              <a:rPr lang="en-US" dirty="0" smtClean="0"/>
              <a:t>Cortex (</a:t>
            </a:r>
            <a:r>
              <a:rPr lang="en-US" dirty="0" smtClean="0"/>
              <a:t>IT, Parietal)</a:t>
            </a:r>
          </a:p>
          <a:p>
            <a:pPr marL="314720" indent="-314720">
              <a:buFontTx/>
              <a:buChar char="•"/>
            </a:pPr>
            <a:r>
              <a:rPr lang="en-US" dirty="0" smtClean="0"/>
              <a:t>PFC/BG/DA</a:t>
            </a:r>
          </a:p>
          <a:p>
            <a:pPr marL="314720" indent="-314720">
              <a:buFontTx/>
              <a:buChar char="•"/>
            </a:pPr>
            <a:r>
              <a:rPr lang="en-US" dirty="0" smtClean="0"/>
              <a:t>Hippocampus</a:t>
            </a:r>
          </a:p>
          <a:p>
            <a:pPr marL="314720" indent="-314720">
              <a:buFontTx/>
              <a:buChar char="•"/>
            </a:pPr>
            <a:r>
              <a:rPr lang="en-US" dirty="0" smtClean="0"/>
              <a:t>BNS: LC, </a:t>
            </a:r>
            <a:r>
              <a:rPr lang="en-US" dirty="0" err="1" smtClean="0"/>
              <a:t>ACh</a:t>
            </a:r>
            <a:endParaRPr lang="en-US" dirty="0" smtClean="0"/>
          </a:p>
          <a:p>
            <a:pPr marL="314720" indent="-314720">
              <a:buFontTx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10" y="1808265"/>
            <a:ext cx="4784053" cy="5066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20" y="4780186"/>
            <a:ext cx="2851414" cy="249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Convergent Pluralism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ACT-R model and </a:t>
            </a:r>
            <a:r>
              <a:rPr lang="en-US" dirty="0" err="1" smtClean="0"/>
              <a:t>Leabra</a:t>
            </a:r>
            <a:r>
              <a:rPr lang="en-US" dirty="0" smtClean="0"/>
              <a:t> model of same task</a:t>
            </a:r>
          </a:p>
          <a:p>
            <a:r>
              <a:rPr lang="en-US" dirty="0" smtClean="0"/>
              <a:t>ACT-R serves as an implemented task analysis</a:t>
            </a:r>
          </a:p>
          <a:p>
            <a:r>
              <a:rPr lang="en-US" dirty="0" smtClean="0"/>
              <a:t>Guides slower development and training of neural model</a:t>
            </a:r>
          </a:p>
          <a:p>
            <a:endParaRPr lang="en-US" dirty="0"/>
          </a:p>
          <a:p>
            <a:r>
              <a:rPr lang="en-US" dirty="0" smtClean="0"/>
              <a:t>Latest approach: ACT-R is a Tutor (again) for </a:t>
            </a:r>
            <a:r>
              <a:rPr lang="en-US" dirty="0" err="1" smtClean="0"/>
              <a:t>Leabra</a:t>
            </a:r>
            <a:r>
              <a:rPr lang="en-US" dirty="0" smtClean="0"/>
              <a:t> neural models, which learn more slowly to perform same functionality – many opportunities to compare and contrast…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8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ccnbook.colorado.edu</a:t>
            </a:r>
            <a:endParaRPr lang="en-US" dirty="0"/>
          </a:p>
        </p:txBody>
      </p:sp>
      <p:pic>
        <p:nvPicPr>
          <p:cNvPr id="4" name="Content Placeholder 3" descr="ccnbook_cover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r="-866"/>
          <a:stretch/>
        </p:blipFill>
        <p:spPr>
          <a:xfrm>
            <a:off x="3130667" y="1770067"/>
            <a:ext cx="3859187" cy="4989513"/>
          </a:xfrm>
        </p:spPr>
      </p:pic>
    </p:spTree>
    <p:extLst>
      <p:ext uri="{BB962C8B-B14F-4D97-AF65-F5344CB8AC3E}">
        <p14:creationId xmlns:p14="http://schemas.microsoft.com/office/powerpoint/2010/main" val="19276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36" y="1266825"/>
            <a:ext cx="7372253" cy="5919290"/>
          </a:xfrm>
        </p:spPr>
      </p:pic>
    </p:spTree>
    <p:extLst>
      <p:ext uri="{BB962C8B-B14F-4D97-AF65-F5344CB8AC3E}">
        <p14:creationId xmlns:p14="http://schemas.microsoft.com/office/powerpoint/2010/main" val="3107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 descr="fig_brain_puzzle_blue_sk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" r="-593"/>
          <a:stretch/>
        </p:blipFill>
        <p:spPr>
          <a:xfrm>
            <a:off x="1198201" y="1266825"/>
            <a:ext cx="7574323" cy="5919290"/>
          </a:xfrm>
        </p:spPr>
      </p:pic>
    </p:spTree>
    <p:extLst>
      <p:ext uri="{BB962C8B-B14F-4D97-AF65-F5344CB8AC3E}">
        <p14:creationId xmlns:p14="http://schemas.microsoft.com/office/powerpoint/2010/main" val="196502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Behavioral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90"/>
          </a:xfrm>
        </p:spPr>
      </p:pic>
    </p:spTree>
    <p:extLst>
      <p:ext uri="{BB962C8B-B14F-4D97-AF65-F5344CB8AC3E}">
        <p14:creationId xmlns:p14="http://schemas.microsoft.com/office/powerpoint/2010/main" val="95933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 + Behavioral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7543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Messy Puzzles are Easier to Solve!!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99549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sz="4000" dirty="0" smtClean="0"/>
              <a:t>Newell’s argument: Satisfy more constraints in an Integrated Architecture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495425"/>
            <a:ext cx="6400800" cy="5088178"/>
          </a:xfrm>
        </p:spPr>
      </p:pic>
      <p:sp>
        <p:nvSpPr>
          <p:cNvPr id="3" name="TextBox 2"/>
          <p:cNvSpPr txBox="1"/>
          <p:nvPr/>
        </p:nvSpPr>
        <p:spPr>
          <a:xfrm>
            <a:off x="542925" y="6753225"/>
            <a:ext cx="892624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(Biology just as, if not more, constraining vs. other kinds of 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1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Messy puzzles are, well, messy…</a:t>
            </a:r>
          </a:p>
          <a:p>
            <a:pPr lvl="1"/>
            <a:r>
              <a:rPr lang="en-US" dirty="0" smtClean="0">
                <a:sym typeface="Wingdings"/>
              </a:rPr>
              <a:t>Satisfying multiple constraints requires compromises – it is a </a:t>
            </a:r>
            <a:r>
              <a:rPr lang="en-US" i="1" dirty="0" smtClean="0">
                <a:sym typeface="Wingdings"/>
              </a:rPr>
              <a:t>balancing</a:t>
            </a:r>
            <a:r>
              <a:rPr lang="en-US" dirty="0" smtClean="0">
                <a:sym typeface="Wingdings"/>
              </a:rPr>
              <a:t> act (Libra / </a:t>
            </a:r>
            <a:r>
              <a:rPr lang="en-US" dirty="0" err="1" smtClean="0">
                <a:sym typeface="Wingdings"/>
              </a:rPr>
              <a:t>Leabra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Purists and extremists may be disgusted</a:t>
            </a:r>
          </a:p>
          <a:p>
            <a:r>
              <a:rPr lang="en-US" dirty="0" smtClean="0">
                <a:sym typeface="Wingdings"/>
              </a:rPr>
              <a:t>Everything in an architecture is </a:t>
            </a:r>
            <a:r>
              <a:rPr lang="en-US" i="1" dirty="0" smtClean="0">
                <a:sym typeface="Wingdings"/>
              </a:rPr>
              <a:t>embedded</a:t>
            </a:r>
          </a:p>
          <a:p>
            <a:pPr lvl="1"/>
            <a:r>
              <a:rPr lang="en-US" dirty="0" smtClean="0">
                <a:sym typeface="Wingdings"/>
              </a:rPr>
              <a:t>Harder to isolate critical factors </a:t>
            </a:r>
            <a:r>
              <a:rPr lang="en-US" i="1" dirty="0" smtClean="0">
                <a:sym typeface="Wingdings"/>
              </a:rPr>
              <a:t>for any one result</a:t>
            </a:r>
          </a:p>
          <a:p>
            <a:pPr lvl="1"/>
            <a:r>
              <a:rPr lang="en-US" dirty="0" smtClean="0">
                <a:sym typeface="Wingdings"/>
              </a:rPr>
              <a:t>Harder to communicate to those unfamiliar w/ arch</a:t>
            </a:r>
          </a:p>
          <a:p>
            <a:r>
              <a:rPr lang="en-US" dirty="0" smtClean="0">
                <a:sym typeface="Wingdings"/>
              </a:rPr>
              <a:t>The good thing about standards [architectures]:… so many to choose from..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9925" y="123825"/>
            <a:ext cx="2915046" cy="23172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223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But Consider the Alternative…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3" y="1266825"/>
            <a:ext cx="7479158" cy="5919290"/>
          </a:xfrm>
        </p:spPr>
      </p:pic>
    </p:spTree>
    <p:extLst>
      <p:ext uri="{BB962C8B-B14F-4D97-AF65-F5344CB8AC3E}">
        <p14:creationId xmlns:p14="http://schemas.microsoft.com/office/powerpoint/2010/main" val="227258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6625</TotalTime>
  <Words>591</Words>
  <Application>Microsoft Macintosh PowerPoint</Application>
  <PresentationFormat>Custom</PresentationFormat>
  <Paragraphs>77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ror_std_emerbrain</vt:lpstr>
      <vt:lpstr>Balancing Biology, Computation, and Cognition in Integrative Architectures</vt:lpstr>
      <vt:lpstr>The Problem</vt:lpstr>
      <vt:lpstr>The Problem</vt:lpstr>
      <vt:lpstr>Behavioral Constraints</vt:lpstr>
      <vt:lpstr>Neuro + Behavioral Constraints</vt:lpstr>
      <vt:lpstr>Messy Puzzles are Easier to Solve!!</vt:lpstr>
      <vt:lpstr>Newell’s argument: Satisfy more constraints in an Integrated Architecture</vt:lpstr>
      <vt:lpstr>Tradeoffs</vt:lpstr>
      <vt:lpstr>But Consider the Alternative…</vt:lpstr>
      <vt:lpstr>Is Extreme Simplicity Generative?</vt:lpstr>
      <vt:lpstr>Common Goals for Cognitive Architectures</vt:lpstr>
      <vt:lpstr>Addressing the Tradeoffs</vt:lpstr>
      <vt:lpstr>Biological Modeling Framework</vt:lpstr>
      <vt:lpstr>AdEx Spiking Neurons (Brette &amp; Gerstner, 2005)</vt:lpstr>
      <vt:lpstr>Multi-level Convergence</vt:lpstr>
      <vt:lpstr>SAL: Synthesis of ACT-R &amp; Leabra (Jilk, Lebiere, O’Reilly &amp; Anderson, 2008)</vt:lpstr>
      <vt:lpstr>ICArUS-MINDS (IARPA) Integrated Cognitive Architecture for Understanding Sensemaking Mirroring Intelligence in a Neural Description of Sensemaking</vt:lpstr>
      <vt:lpstr>Convergent Pluralism</vt:lpstr>
      <vt:lpstr>ccnbook.colorado.edu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61</cp:revision>
  <dcterms:created xsi:type="dcterms:W3CDTF">2009-03-18T06:10:11Z</dcterms:created>
  <dcterms:modified xsi:type="dcterms:W3CDTF">2013-07-31T07:03:34Z</dcterms:modified>
</cp:coreProperties>
</file>