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  <p:sldId id="266" r:id="rId11"/>
    <p:sldId id="265" r:id="rId12"/>
    <p:sldId id="268" r:id="rId13"/>
  </p:sldIdLst>
  <p:sldSz cx="10077450" cy="7562850"/>
  <p:notesSz cx="7772400" cy="10058400"/>
  <p:defaultTextStyle>
    <a:defPPr>
      <a:defRPr lang="en-US"/>
    </a:defPPr>
    <a:lvl1pPr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8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7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6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9500" indent="-215900" algn="l" defTabSz="457200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0929"/>
  </p:normalViewPr>
  <p:slideViewPr>
    <p:cSldViewPr>
      <p:cViewPr varScale="1">
        <p:scale>
          <a:sx n="89" d="100"/>
          <a:sy n="89" d="100"/>
        </p:scale>
        <p:origin x="-128" y="-1048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0"/>
            <a:ext cx="8566150" cy="16208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0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38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3"/>
            <a:ext cx="4457700" cy="498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92275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398713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88" y="1692275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88" y="2398713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5" y="301625"/>
            <a:ext cx="5634038" cy="64547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5294313"/>
            <a:ext cx="6046788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0" y="676275"/>
            <a:ext cx="6046788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0" y="5918200"/>
            <a:ext cx="6046788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7800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70063"/>
            <a:ext cx="9067800" cy="4989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3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8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6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95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67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39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511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8300" indent="-2159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800" indent="-32385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600" indent="-287338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5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7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90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62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34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306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7800" indent="-2159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://www.cell.com/abstract/S0092-8674(08)01298-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rey.colorado.edu/ccnlab/index.php/Leabra_Attracto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896627306006830" TargetMode="External"/><Relationship Id="rId3" Type="http://schemas.openxmlformats.org/officeDocument/2006/relationships/hyperlink" Target="http://www.sciencedirect.com/science/article/pii/S016622360700077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Latest </a:t>
            </a:r>
            <a:r>
              <a:rPr lang="en-US" dirty="0" err="1" smtClean="0"/>
              <a:t>Leabra</a:t>
            </a:r>
            <a:r>
              <a:rPr lang="en-US" dirty="0" smtClean="0"/>
              <a:t>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Randall O’Reilly, 2/27/12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Ampa</a:t>
            </a:r>
            <a:r>
              <a:rPr lang="en-US" dirty="0" smtClean="0"/>
              <a:t> rescaling via Arc </a:t>
            </a:r>
            <a:br>
              <a:rPr lang="en-US" dirty="0" smtClean="0"/>
            </a:br>
            <a:r>
              <a:rPr lang="en-US" sz="3600" dirty="0" smtClean="0"/>
              <a:t>(</a:t>
            </a:r>
            <a:r>
              <a:rPr lang="en-US" sz="3600" dirty="0" err="1" smtClean="0"/>
              <a:t>Turrigiano</a:t>
            </a:r>
            <a:r>
              <a:rPr lang="en-US" sz="3600" dirty="0" smtClean="0"/>
              <a:t> review, 2008)</a:t>
            </a:r>
            <a:endParaRPr lang="en-US" dirty="0"/>
          </a:p>
        </p:txBody>
      </p:sp>
      <p:pic>
        <p:nvPicPr>
          <p:cNvPr id="4" name="Content Placeholder 3" descr="Screen Shot 2012-02-27 at 2.15.2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78" r="-19478"/>
          <a:stretch>
            <a:fillRect/>
          </a:stretch>
        </p:blipFill>
        <p:spPr>
          <a:xfrm>
            <a:off x="503238" y="1770063"/>
            <a:ext cx="8726487" cy="4801706"/>
          </a:xfrm>
        </p:spPr>
      </p:pic>
      <p:sp>
        <p:nvSpPr>
          <p:cNvPr id="5" name="Rectangle 4"/>
          <p:cNvSpPr/>
          <p:nvPr/>
        </p:nvSpPr>
        <p:spPr>
          <a:xfrm>
            <a:off x="847725" y="6753225"/>
            <a:ext cx="8786812" cy="615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http://www.cell.com/abstract/S0092-8674(08)01298-</a:t>
            </a:r>
            <a:r>
              <a:rPr lang="en-US" dirty="0" smtClean="0">
                <a:hlinkClick r:id="rId3"/>
              </a:rPr>
              <a:t>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Ampa</a:t>
            </a:r>
            <a:r>
              <a:rPr lang="en-US" dirty="0" smtClean="0"/>
              <a:t> rescaling via Arc</a:t>
            </a:r>
            <a:endParaRPr lang="en-US" dirty="0"/>
          </a:p>
        </p:txBody>
      </p:sp>
      <p:pic>
        <p:nvPicPr>
          <p:cNvPr id="4" name="Content Placeholder 3" descr="Screen Shot 2012-02-27 at 2.12.4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80" r="-85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58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Spiking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Avantages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rapid first-pass signal followed by more graded</a:t>
            </a:r>
          </a:p>
          <a:p>
            <a:pPr lvl="1"/>
            <a:r>
              <a:rPr lang="en-US" dirty="0" smtClean="0"/>
              <a:t>Contrast enhancement from synchrony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err="1" smtClean="0"/>
              <a:t>Kwta</a:t>
            </a:r>
            <a:r>
              <a:rPr lang="en-US" dirty="0"/>
              <a:t> </a:t>
            </a:r>
            <a:r>
              <a:rPr lang="en-US" dirty="0" smtClean="0"/>
              <a:t>doesn’t work very well (only basic I&amp;F)</a:t>
            </a:r>
          </a:p>
          <a:p>
            <a:pPr lvl="2"/>
            <a:r>
              <a:rPr lang="en-US" dirty="0" smtClean="0"/>
              <a:t>Need to mess with </a:t>
            </a:r>
            <a:r>
              <a:rPr lang="en-US" dirty="0" err="1" smtClean="0"/>
              <a:t>inhib</a:t>
            </a:r>
            <a:r>
              <a:rPr lang="en-US" dirty="0" smtClean="0"/>
              <a:t> interneurons</a:t>
            </a:r>
          </a:p>
          <a:p>
            <a:pPr lvl="1"/>
            <a:r>
              <a:rPr lang="en-US" dirty="0" smtClean="0"/>
              <a:t>Can still do rate-code like learning??</a:t>
            </a:r>
          </a:p>
          <a:p>
            <a:r>
              <a:rPr lang="en-US" dirty="0" smtClean="0"/>
              <a:t>Plan:</a:t>
            </a:r>
          </a:p>
          <a:p>
            <a:pPr lvl="1"/>
            <a:r>
              <a:rPr lang="en-US" dirty="0" smtClean="0"/>
              <a:t>Two-tier “kinky” </a:t>
            </a:r>
            <a:r>
              <a:rPr lang="en-US" dirty="0" err="1" smtClean="0"/>
              <a:t>inhib</a:t>
            </a:r>
            <a:r>
              <a:rPr lang="en-US" dirty="0" smtClean="0"/>
              <a:t> – more robust set</a:t>
            </a:r>
            <a:r>
              <a:rPr lang="en-US" smtClean="0"/>
              <a:t>-point?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a decent rate-code activation function (new </a:t>
            </a:r>
            <a:r>
              <a:rPr lang="en-US" dirty="0" err="1" smtClean="0"/>
              <a:t>gelin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Attractor dynamics and metacognitive signals</a:t>
            </a:r>
          </a:p>
          <a:p>
            <a:r>
              <a:rPr lang="en-US" dirty="0" err="1"/>
              <a:t>Dwt_norm</a:t>
            </a:r>
            <a:r>
              <a:rPr lang="en-US" dirty="0"/>
              <a:t> and synaptic </a:t>
            </a:r>
            <a:r>
              <a:rPr lang="en-US" dirty="0" smtClean="0"/>
              <a:t>rescaling</a:t>
            </a:r>
          </a:p>
          <a:p>
            <a:r>
              <a:rPr lang="en-US" dirty="0" smtClean="0"/>
              <a:t>Normalization vs. </a:t>
            </a:r>
            <a:r>
              <a:rPr lang="en-US" dirty="0" err="1" smtClean="0"/>
              <a:t>kWTA</a:t>
            </a:r>
            <a:r>
              <a:rPr lang="en-US" dirty="0" smtClean="0"/>
              <a:t> and </a:t>
            </a:r>
            <a:r>
              <a:rPr lang="en-US" dirty="0" err="1" smtClean="0"/>
              <a:t>Heeger’s</a:t>
            </a:r>
            <a:r>
              <a:rPr lang="en-US" dirty="0"/>
              <a:t>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Plans for spiking</a:t>
            </a:r>
          </a:p>
        </p:txBody>
      </p:sp>
    </p:spTree>
    <p:extLst>
      <p:ext uri="{BB962C8B-B14F-4D97-AF65-F5344CB8AC3E}">
        <p14:creationId xmlns:p14="http://schemas.microsoft.com/office/powerpoint/2010/main" val="42692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Code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 </a:t>
            </a:r>
            <a:r>
              <a:rPr lang="en-US" dirty="0" err="1" smtClean="0"/>
              <a:t>Vm</a:t>
            </a:r>
            <a:r>
              <a:rPr lang="en-US" dirty="0" smtClean="0"/>
              <a:t>-based:  y = NXX1(</a:t>
            </a:r>
            <a:r>
              <a:rPr lang="en-US" dirty="0" err="1" smtClean="0"/>
              <a:t>Vm</a:t>
            </a:r>
            <a:r>
              <a:rPr lang="en-US" dirty="0" smtClean="0"/>
              <a:t> – 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Problem: actual spiking rate not monotonic in equilibrium </a:t>
            </a:r>
            <a:r>
              <a:rPr lang="en-US" dirty="0" err="1" smtClean="0"/>
              <a:t>Vm</a:t>
            </a:r>
            <a:r>
              <a:rPr lang="en-US" dirty="0" smtClean="0"/>
              <a:t> (without constant </a:t>
            </a:r>
            <a:r>
              <a:rPr lang="en-US" dirty="0" err="1" smtClean="0"/>
              <a:t>ahp</a:t>
            </a:r>
            <a:r>
              <a:rPr lang="en-US" dirty="0" smtClean="0"/>
              <a:t>): activations too binary.</a:t>
            </a:r>
          </a:p>
          <a:p>
            <a:r>
              <a:rPr lang="en-US" dirty="0" smtClean="0"/>
              <a:t>Old </a:t>
            </a:r>
            <a:r>
              <a:rPr lang="en-US" dirty="0" err="1" smtClean="0"/>
              <a:t>ge</a:t>
            </a:r>
            <a:r>
              <a:rPr lang="en-US" dirty="0" smtClean="0"/>
              <a:t>-linear (</a:t>
            </a:r>
            <a:r>
              <a:rPr lang="en-US" dirty="0" err="1" smtClean="0"/>
              <a:t>gelin</a:t>
            </a:r>
            <a:r>
              <a:rPr lang="en-US" dirty="0" smtClean="0"/>
              <a:t>): y = NXX1(</a:t>
            </a:r>
            <a:r>
              <a:rPr lang="en-US" dirty="0" err="1" smtClean="0"/>
              <a:t>ge</a:t>
            </a:r>
            <a:r>
              <a:rPr lang="en-US" dirty="0" smtClean="0"/>
              <a:t> – </a:t>
            </a:r>
            <a:r>
              <a:rPr lang="en-US" dirty="0" err="1" smtClean="0"/>
              <a:t>geθ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Problem: temporal dynamics not graded enough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ge</a:t>
            </a:r>
            <a:r>
              <a:rPr lang="en-US" dirty="0" smtClean="0"/>
              <a:t>-linear (</a:t>
            </a:r>
            <a:r>
              <a:rPr lang="en-US" dirty="0" err="1" smtClean="0"/>
              <a:t>gelin</a:t>
            </a:r>
            <a:r>
              <a:rPr lang="en-US" dirty="0" smtClean="0"/>
              <a:t>): y* = NXX1(</a:t>
            </a:r>
            <a:r>
              <a:rPr lang="en-US" dirty="0" err="1" smtClean="0"/>
              <a:t>ge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geθ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y(t) = y(t-1) + </a:t>
            </a:r>
            <a:r>
              <a:rPr lang="en-US" dirty="0" err="1" smtClean="0"/>
              <a:t>dt</a:t>
            </a:r>
            <a:r>
              <a:rPr lang="en-US" dirty="0" smtClean="0"/>
              <a:t> (y* - y(t-1)) – exponential dynamics</a:t>
            </a:r>
          </a:p>
        </p:txBody>
      </p:sp>
    </p:spTree>
    <p:extLst>
      <p:ext uri="{BB962C8B-B14F-4D97-AF65-F5344CB8AC3E}">
        <p14:creationId xmlns:p14="http://schemas.microsoft.com/office/powerpoint/2010/main" val="227414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Code Activations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36" r="-528"/>
          <a:stretch/>
        </p:blipFill>
        <p:spPr>
          <a:xfrm>
            <a:off x="4962525" y="1800225"/>
            <a:ext cx="4413235" cy="4648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800225"/>
            <a:ext cx="4338320" cy="464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725" y="6677025"/>
            <a:ext cx="4343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</a:t>
            </a:r>
            <a:r>
              <a:rPr lang="en-US" dirty="0" err="1" smtClean="0"/>
              <a:t>Vm</a:t>
            </a:r>
            <a:r>
              <a:rPr lang="en-US" dirty="0" smtClean="0"/>
              <a:t> based - </a:t>
            </a:r>
            <a:r>
              <a:rPr lang="en-US" dirty="0" err="1" smtClean="0"/>
              <a:t>nonmonotonic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8725" y="6677025"/>
            <a:ext cx="4343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Gelin</a:t>
            </a:r>
            <a:r>
              <a:rPr lang="en-US" dirty="0" smtClean="0"/>
              <a:t> Rate </a:t>
            </a:r>
            <a:r>
              <a:rPr lang="en-US" dirty="0" smtClean="0"/>
              <a:t>Code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little bit tricky because </a:t>
            </a:r>
            <a:r>
              <a:rPr lang="en-US" dirty="0" err="1" smtClean="0"/>
              <a:t>Vm</a:t>
            </a:r>
            <a:r>
              <a:rPr lang="en-US" dirty="0" smtClean="0"/>
              <a:t> doesn’t work.</a:t>
            </a:r>
          </a:p>
          <a:p>
            <a:r>
              <a:rPr lang="en-US" dirty="0" smtClean="0"/>
              <a:t>Need to use excitatory conductance – threshold</a:t>
            </a:r>
          </a:p>
          <a:p>
            <a:r>
              <a:rPr lang="en-US" dirty="0" smtClean="0"/>
              <a:t>XX1 equation:</a:t>
            </a:r>
          </a:p>
          <a:p>
            <a:endParaRPr lang="en-US" dirty="0"/>
          </a:p>
          <a:p>
            <a:r>
              <a:rPr lang="en-US" dirty="0" err="1" smtClean="0"/>
              <a:t>ge</a:t>
            </a:r>
            <a:r>
              <a:rPr lang="en-US" dirty="0" smtClean="0"/>
              <a:t>-theta:</a:t>
            </a:r>
          </a:p>
          <a:p>
            <a:endParaRPr lang="en-US" dirty="0"/>
          </a:p>
          <a:p>
            <a:r>
              <a:rPr lang="en-US" dirty="0" smtClean="0"/>
              <a:t>Tracking </a:t>
            </a:r>
            <a:r>
              <a:rPr lang="en-US" dirty="0" err="1" smtClean="0"/>
              <a:t>Vm</a:t>
            </a:r>
            <a:r>
              <a:rPr lang="en-US" dirty="0" smtClean="0"/>
              <a:t> </a:t>
            </a:r>
            <a:r>
              <a:rPr lang="en-US" dirty="0" err="1" smtClean="0"/>
              <a:t>timecourse</a:t>
            </a:r>
            <a:r>
              <a:rPr lang="en-US" dirty="0" smtClean="0"/>
              <a:t>: </a:t>
            </a:r>
          </a:p>
        </p:txBody>
      </p:sp>
      <p:pic>
        <p:nvPicPr>
          <p:cNvPr id="4" name="Picture 3" descr="Screen shot 2011-01-18 at 12.58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5" y="3019425"/>
            <a:ext cx="2273300" cy="838200"/>
          </a:xfrm>
          <a:prstGeom prst="rect">
            <a:avLst/>
          </a:prstGeom>
        </p:spPr>
      </p:pic>
      <p:pic>
        <p:nvPicPr>
          <p:cNvPr id="5" name="Picture 4" descr="Screen shot 2011-01-18 at 12.59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4238625"/>
            <a:ext cx="3378200" cy="723900"/>
          </a:xfrm>
          <a:prstGeom prst="rect">
            <a:avLst/>
          </a:prstGeom>
        </p:spPr>
      </p:pic>
      <p:pic>
        <p:nvPicPr>
          <p:cNvPr id="6" name="Picture 5" descr="Screen shot 2011-01-18 at 1.04.1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5610225"/>
            <a:ext cx="3124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Dynamics</a:t>
            </a:r>
            <a:endParaRPr lang="en-US" dirty="0"/>
          </a:p>
        </p:txBody>
      </p:sp>
      <p:pic>
        <p:nvPicPr>
          <p:cNvPr id="5" name="Picture 4" descr="fig_gelin_debug_new_gegain200_netdt7_vmdt3_vminit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952625"/>
            <a:ext cx="41910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53125" y="1952625"/>
            <a:ext cx="2743200" cy="87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Violet = </a:t>
            </a:r>
            <a:r>
              <a:rPr lang="en-US" dirty="0" smtClean="0"/>
              <a:t>old </a:t>
            </a:r>
            <a:r>
              <a:rPr lang="en-US" dirty="0" err="1" smtClean="0"/>
              <a:t>vm</a:t>
            </a:r>
            <a:r>
              <a:rPr lang="en-US" dirty="0"/>
              <a:t>-based</a:t>
            </a:r>
          </a:p>
          <a:p>
            <a:r>
              <a:rPr lang="en-US" dirty="0" smtClean="0"/>
              <a:t>Green = old </a:t>
            </a:r>
            <a:r>
              <a:rPr lang="en-US" dirty="0" err="1" smtClean="0"/>
              <a:t>gelin</a:t>
            </a:r>
            <a:endParaRPr lang="en-US" dirty="0" smtClean="0"/>
          </a:p>
          <a:p>
            <a:r>
              <a:rPr lang="en-US" dirty="0" smtClean="0"/>
              <a:t>Red = new </a:t>
            </a:r>
            <a:r>
              <a:rPr lang="en-US" dirty="0" err="1" smtClean="0"/>
              <a:t>gelin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2525" y="6372225"/>
            <a:ext cx="7391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svn_sims</a:t>
            </a:r>
            <a:r>
              <a:rPr lang="en-US" dirty="0" smtClean="0"/>
              <a:t>/</a:t>
            </a:r>
            <a:r>
              <a:rPr lang="en-US" dirty="0" err="1" smtClean="0"/>
              <a:t>leabra</a:t>
            </a:r>
            <a:r>
              <a:rPr lang="en-US" dirty="0" smtClean="0"/>
              <a:t>/</a:t>
            </a:r>
            <a:r>
              <a:rPr lang="en-US" dirty="0" err="1" smtClean="0"/>
              <a:t>dev_misc</a:t>
            </a:r>
            <a:r>
              <a:rPr lang="en-US" dirty="0" smtClean="0"/>
              <a:t>/</a:t>
            </a:r>
            <a:r>
              <a:rPr lang="en-US" dirty="0" err="1" smtClean="0"/>
              <a:t>gelin_debug.proj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Attractor Dynamics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grey.colorado.edu</a:t>
            </a:r>
            <a:r>
              <a:rPr lang="en-US" sz="2400" dirty="0">
                <a:hlinkClick r:id="rId2"/>
              </a:rPr>
              <a:t>/ccnlab/index.php/</a:t>
            </a:r>
            <a:r>
              <a:rPr lang="en-US" sz="2400" dirty="0" smtClean="0">
                <a:hlinkClick r:id="rId2"/>
              </a:rPr>
              <a:t>Leabra_Attractors</a:t>
            </a:r>
            <a:endParaRPr lang="en-US" sz="2400" dirty="0" smtClean="0"/>
          </a:p>
          <a:p>
            <a:r>
              <a:rPr lang="en-US" sz="2400" dirty="0" err="1" smtClean="0"/>
              <a:t>Dwt_norm</a:t>
            </a:r>
            <a:r>
              <a:rPr lang="en-US" sz="2400" dirty="0" smtClean="0"/>
              <a:t> improves d’ considerably</a:t>
            </a:r>
          </a:p>
          <a:p>
            <a:r>
              <a:rPr lang="en-US" sz="2400" dirty="0" smtClean="0"/>
              <a:t>New </a:t>
            </a:r>
            <a:r>
              <a:rPr lang="en-US" sz="2400" dirty="0" err="1" smtClean="0"/>
              <a:t>gelin</a:t>
            </a:r>
            <a:r>
              <a:rPr lang="en-US" sz="2400" dirty="0" smtClean="0"/>
              <a:t> d’ = 2.24 – vs. like .8 or so before..</a:t>
            </a:r>
          </a:p>
          <a:p>
            <a:r>
              <a:rPr lang="en-US" sz="2400" dirty="0" smtClean="0"/>
              <a:t>Higher gain = lower d’ (1.73) but more graded attractors..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9125" y="5076825"/>
            <a:ext cx="7391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svn_sims</a:t>
            </a:r>
            <a:r>
              <a:rPr lang="en-US" dirty="0" smtClean="0"/>
              <a:t>/</a:t>
            </a:r>
            <a:r>
              <a:rPr lang="en-US" dirty="0" err="1" smtClean="0"/>
              <a:t>leabra</a:t>
            </a:r>
            <a:r>
              <a:rPr lang="en-US" dirty="0" smtClean="0"/>
              <a:t>/</a:t>
            </a:r>
            <a:r>
              <a:rPr lang="en-US" dirty="0" err="1" smtClean="0"/>
              <a:t>spike_learn</a:t>
            </a:r>
            <a:r>
              <a:rPr lang="en-US" dirty="0" smtClean="0"/>
              <a:t>/</a:t>
            </a:r>
            <a:r>
              <a:rPr lang="en-US" dirty="0" err="1" smtClean="0"/>
              <a:t>proto_spk_flex.proj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660400"/>
          </a:xfrm>
        </p:spPr>
        <p:txBody>
          <a:bodyPr/>
          <a:lstStyle/>
          <a:p>
            <a:r>
              <a:rPr lang="en-US" dirty="0" err="1" smtClean="0"/>
              <a:t>Heeger</a:t>
            </a:r>
            <a:r>
              <a:rPr lang="en-US" dirty="0" smtClean="0"/>
              <a:t>-style Normalization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266825"/>
            <a:ext cx="3124200" cy="3048000"/>
          </a:xfrm>
          <a:prstGeom prst="rect">
            <a:avLst/>
          </a:prstGeom>
        </p:spPr>
      </p:pic>
      <p:pic>
        <p:nvPicPr>
          <p:cNvPr id="12" name="Picture 11" descr="fig_gelin_input_test_gain20_img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1266825"/>
            <a:ext cx="3124200" cy="3048000"/>
          </a:xfrm>
          <a:prstGeom prst="rect">
            <a:avLst/>
          </a:prstGeom>
        </p:spPr>
      </p:pic>
      <p:pic>
        <p:nvPicPr>
          <p:cNvPr id="13" name="Picture 12" descr="fig_gelin_input_test_gain20_td20_img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25" y="1266825"/>
            <a:ext cx="3124200" cy="304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9125" y="5076825"/>
            <a:ext cx="7391400" cy="35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svn_sims</a:t>
            </a:r>
            <a:r>
              <a:rPr lang="en-US" dirty="0" smtClean="0"/>
              <a:t>/</a:t>
            </a:r>
            <a:r>
              <a:rPr lang="en-US" dirty="0" err="1" smtClean="0"/>
              <a:t>leabra</a:t>
            </a:r>
            <a:r>
              <a:rPr lang="en-US" dirty="0" smtClean="0"/>
              <a:t>/</a:t>
            </a:r>
            <a:r>
              <a:rPr lang="en-US" dirty="0" err="1" smtClean="0"/>
              <a:t>dev_misc</a:t>
            </a:r>
            <a:r>
              <a:rPr lang="en-US" dirty="0" smtClean="0"/>
              <a:t>/</a:t>
            </a:r>
            <a:r>
              <a:rPr lang="en-US" dirty="0" err="1" smtClean="0"/>
              <a:t>gelin_debug.proj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Dwt_norm</a:t>
            </a:r>
            <a:r>
              <a:rPr lang="en-US" dirty="0" smtClean="0"/>
              <a:t> and </a:t>
            </a:r>
            <a:r>
              <a:rPr lang="en-US" dirty="0" err="1" smtClean="0"/>
              <a:t>ampa</a:t>
            </a:r>
            <a:r>
              <a:rPr lang="en-US" dirty="0" smtClean="0"/>
              <a:t> rescaling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Dw</a:t>
            </a:r>
            <a:r>
              <a:rPr lang="en-US" dirty="0" smtClean="0"/>
              <a:t> = </a:t>
            </a:r>
            <a:r>
              <a:rPr lang="en-US" dirty="0" err="1" smtClean="0"/>
              <a:t>dw</a:t>
            </a:r>
            <a:r>
              <a:rPr lang="en-US" dirty="0" smtClean="0"/>
              <a:t>* - \sum </a:t>
            </a:r>
            <a:r>
              <a:rPr lang="en-US" dirty="0" err="1" smtClean="0"/>
              <a:t>dw</a:t>
            </a:r>
            <a:r>
              <a:rPr lang="en-US" dirty="0" smtClean="0"/>
              <a:t>*/n – subtract average</a:t>
            </a:r>
          </a:p>
          <a:p>
            <a:r>
              <a:rPr lang="en-US" dirty="0">
                <a:hlinkClick r:id="rId2"/>
              </a:rPr>
              <a:t>http://www.sciencedirect.com/science/article/pii/</a:t>
            </a:r>
            <a:r>
              <a:rPr lang="en-US" dirty="0" smtClean="0">
                <a:hlinkClick r:id="rId2"/>
              </a:rPr>
              <a:t>S0896627306006830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http://www.sciencedirect.com/science/article/pii/</a:t>
            </a:r>
            <a:r>
              <a:rPr lang="en-US" dirty="0" smtClean="0">
                <a:hlinkClick r:id="rId3"/>
              </a:rPr>
              <a:t>S016622360700077X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4098"/>
      </p:ext>
    </p:extLst>
  </p:cSld>
  <p:clrMapOvr>
    <a:masterClrMapping/>
  </p:clrMapOvr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3716</TotalTime>
  <Words>412</Words>
  <Application>Microsoft Macintosh PowerPoint</Application>
  <PresentationFormat>Custom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ror_std_emerbrain</vt:lpstr>
      <vt:lpstr>Latest Leabra Dynamics</vt:lpstr>
      <vt:lpstr>Overview of Issues</vt:lpstr>
      <vt:lpstr>Rate Code History</vt:lpstr>
      <vt:lpstr>Rate Code Activations</vt:lpstr>
      <vt:lpstr>Gelin Rate Code Equations</vt:lpstr>
      <vt:lpstr>Temporal Dynamics</vt:lpstr>
      <vt:lpstr>Attractor Dynamics </vt:lpstr>
      <vt:lpstr>Heeger-style Normalization</vt:lpstr>
      <vt:lpstr>Dwt_norm and ampa rescaling</vt:lpstr>
      <vt:lpstr>Ampa rescaling via Arc  (Turrigiano review, 2008)</vt:lpstr>
      <vt:lpstr>Ampa rescaling via Arc</vt:lpstr>
      <vt:lpstr>Spiking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28</cp:revision>
  <dcterms:created xsi:type="dcterms:W3CDTF">2009-03-18T06:10:11Z</dcterms:created>
  <dcterms:modified xsi:type="dcterms:W3CDTF">2012-02-27T09:39:32Z</dcterms:modified>
</cp:coreProperties>
</file>